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7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x="18288000" cy="10287000"/>
  <p:notesSz cx="6858000" cy="9144000"/>
  <p:embeddedFontLst>
    <p:embeddedFont>
      <p:font typeface="Lato" charset="1" panose="020F0502020204030203"/>
      <p:regular r:id="rId78"/>
    </p:embeddedFont>
    <p:embeddedFont>
      <p:font typeface="Lato Bold" charset="1" panose="020F0502020204030203"/>
      <p:regular r:id="rId79"/>
    </p:embeddedFont>
    <p:embeddedFont>
      <p:font typeface="Candal" charset="1" panose="02000503000000020004"/>
      <p:regular r:id="rId82"/>
    </p:embeddedFont>
    <p:embeddedFont>
      <p:font typeface="Open Sans Extra Bold" charset="1" panose="020B0906030804020204"/>
      <p:regular r:id="rId94"/>
    </p:embeddedFont>
    <p:embeddedFont>
      <p:font typeface="Arimo Bold" charset="1" panose="020B0704020202020204"/>
      <p:regular r:id="rId99"/>
    </p:embeddedFont>
    <p:embeddedFont>
      <p:font typeface="Arimo" charset="1" panose="020B0604020202020204"/>
      <p:regular r:id="rId100"/>
    </p:embeddedFont>
    <p:embeddedFont>
      <p:font typeface="DM Sans Bold" charset="1" panose="00000000000000000000"/>
      <p:regular r:id="rId105"/>
    </p:embeddedFont>
    <p:embeddedFont>
      <p:font typeface="DM Sans" charset="1" panose="00000000000000000000"/>
      <p:regular r:id="rId106"/>
    </p:embeddedFont>
    <p:embeddedFont>
      <p:font typeface="Lato Bold Italics" charset="1" panose="020F0502020204030203"/>
      <p:regular r:id="rId107"/>
    </p:embeddedFont>
    <p:embeddedFont>
      <p:font typeface="Lato Italics" charset="1" panose="020F0502020204030203"/>
      <p:regular r:id="rId10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fonts/font100.fntdata" Type="http://schemas.openxmlformats.org/officeDocument/2006/relationships/font"/><Relationship Id="rId101" Target="notesSlides/notesSlide19.xml" Type="http://schemas.openxmlformats.org/officeDocument/2006/relationships/notesSlide"/><Relationship Id="rId102" Target="notesSlides/notesSlide20.xml" Type="http://schemas.openxmlformats.org/officeDocument/2006/relationships/notesSlide"/><Relationship Id="rId103" Target="notesSlides/notesSlide21.xml" Type="http://schemas.openxmlformats.org/officeDocument/2006/relationships/notesSlide"/><Relationship Id="rId104" Target="notesSlides/notesSlide22.xml" Type="http://schemas.openxmlformats.org/officeDocument/2006/relationships/notesSlide"/><Relationship Id="rId105" Target="fonts/font105.fntdata" Type="http://schemas.openxmlformats.org/officeDocument/2006/relationships/font"/><Relationship Id="rId106" Target="fonts/font106.fntdata" Type="http://schemas.openxmlformats.org/officeDocument/2006/relationships/font"/><Relationship Id="rId107" Target="fonts/font107.fntdata" Type="http://schemas.openxmlformats.org/officeDocument/2006/relationships/font"/><Relationship Id="rId108" Target="notesSlides/notesSlide23.xml" Type="http://schemas.openxmlformats.org/officeDocument/2006/relationships/notesSlide"/><Relationship Id="rId109" Target="fonts/font109.fntdata" Type="http://schemas.openxmlformats.org/officeDocument/2006/relationships/font"/><Relationship Id="rId11" Target="slides/slide6.xml" Type="http://schemas.openxmlformats.org/officeDocument/2006/relationships/slide"/><Relationship Id="rId110" Target="notesSlides/notesSlide24.xml" Type="http://schemas.openxmlformats.org/officeDocument/2006/relationships/notesSlide"/><Relationship Id="rId111" Target="notesSlides/notesSlide25.xml" Type="http://schemas.openxmlformats.org/officeDocument/2006/relationships/notesSlide"/><Relationship Id="rId112" Target="notesSlides/notesSlide26.xml" Type="http://schemas.openxmlformats.org/officeDocument/2006/relationships/notesSlide"/><Relationship Id="rId113" Target="notesSlides/notesSlide27.xml" Type="http://schemas.openxmlformats.org/officeDocument/2006/relationships/notesSlide"/><Relationship Id="rId114" Target="notesSlides/notesSlide28.xml" Type="http://schemas.openxmlformats.org/officeDocument/2006/relationships/note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notesMasters/notesMaster1.xml" Type="http://schemas.openxmlformats.org/officeDocument/2006/relationships/notesMaster"/><Relationship Id="rId76" Target="theme/theme2.xml" Type="http://schemas.openxmlformats.org/officeDocument/2006/relationships/theme"/><Relationship Id="rId77" Target="notesSlides/notesSlide1.xml" Type="http://schemas.openxmlformats.org/officeDocument/2006/relationships/notesSlide"/><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80" Target="notesSlides/notesSlide2.xml" Type="http://schemas.openxmlformats.org/officeDocument/2006/relationships/notesSlide"/><Relationship Id="rId81" Target="notesSlides/notesSlide3.xml" Type="http://schemas.openxmlformats.org/officeDocument/2006/relationships/notesSlide"/><Relationship Id="rId82" Target="fonts/font82.fntdata" Type="http://schemas.openxmlformats.org/officeDocument/2006/relationships/font"/><Relationship Id="rId83" Target="notesSlides/notesSlide4.xml" Type="http://schemas.openxmlformats.org/officeDocument/2006/relationships/notesSlide"/><Relationship Id="rId84" Target="notesSlides/notesSlide5.xml" Type="http://schemas.openxmlformats.org/officeDocument/2006/relationships/notesSlide"/><Relationship Id="rId85" Target="notesSlides/notesSlide6.xml" Type="http://schemas.openxmlformats.org/officeDocument/2006/relationships/notesSlide"/><Relationship Id="rId86" Target="notesSlides/notesSlide7.xml" Type="http://schemas.openxmlformats.org/officeDocument/2006/relationships/notesSlide"/><Relationship Id="rId87" Target="notesSlides/notesSlide8.xml" Type="http://schemas.openxmlformats.org/officeDocument/2006/relationships/notesSlide"/><Relationship Id="rId88" Target="notesSlides/notesSlide9.xml" Type="http://schemas.openxmlformats.org/officeDocument/2006/relationships/notesSlide"/><Relationship Id="rId89" Target="notesSlides/notesSlide10.xml" Type="http://schemas.openxmlformats.org/officeDocument/2006/relationships/notesSlide"/><Relationship Id="rId9" Target="slides/slide4.xml" Type="http://schemas.openxmlformats.org/officeDocument/2006/relationships/slide"/><Relationship Id="rId90" Target="notesSlides/notesSlide11.xml" Type="http://schemas.openxmlformats.org/officeDocument/2006/relationships/notesSlide"/><Relationship Id="rId91" Target="notesSlides/notesSlide12.xml" Type="http://schemas.openxmlformats.org/officeDocument/2006/relationships/notesSlide"/><Relationship Id="rId92" Target="notesSlides/notesSlide13.xml" Type="http://schemas.openxmlformats.org/officeDocument/2006/relationships/notesSlide"/><Relationship Id="rId93" Target="notesSlides/notesSlide14.xml" Type="http://schemas.openxmlformats.org/officeDocument/2006/relationships/notesSlide"/><Relationship Id="rId94" Target="fonts/font94.fntdata" Type="http://schemas.openxmlformats.org/officeDocument/2006/relationships/font"/><Relationship Id="rId95" Target="notesSlides/notesSlide15.xml" Type="http://schemas.openxmlformats.org/officeDocument/2006/relationships/notesSlide"/><Relationship Id="rId96" Target="notesSlides/notesSlide16.xml" Type="http://schemas.openxmlformats.org/officeDocument/2006/relationships/notesSlide"/><Relationship Id="rId97" Target="notesSlides/notesSlide17.xml" Type="http://schemas.openxmlformats.org/officeDocument/2006/relationships/notesSlide"/><Relationship Id="rId98" Target="notesSlides/notesSlide18.xml" Type="http://schemas.openxmlformats.org/officeDocument/2006/relationships/notesSlide"/><Relationship Id="rId99" Target="fonts/font9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4.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7.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9.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4.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7.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2.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5.png" Type="http://schemas.openxmlformats.org/officeDocument/2006/relationships/image"/><Relationship Id="rId4" Target="../media/image26.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35.png" Type="http://schemas.openxmlformats.org/officeDocument/2006/relationships/image"/><Relationship Id="rId14" Target="../media/image36.svg" Type="http://schemas.openxmlformats.org/officeDocument/2006/relationships/image"/><Relationship Id="rId2" Target="../notesSlides/notesSlide10.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png" Type="http://schemas.openxmlformats.org/officeDocument/2006/relationships/image"/><Relationship Id="rId12" Target="../media/image42.png" Type="http://schemas.openxmlformats.org/officeDocument/2006/relationships/image"/><Relationship Id="rId2" Target="../notesSlides/notesSlide12.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 Id="rId5"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9.jpe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64.pn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64.pn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5.pn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57.png" Type="http://schemas.openxmlformats.org/officeDocument/2006/relationships/image"/><Relationship Id="rId4" Target="../media/image58.svg" Type="http://schemas.openxmlformats.org/officeDocument/2006/relationships/image"/><Relationship Id="rId5" Target="../media/image66.jpe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jpe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68.jpe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69.jpe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70.jpe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svg" Type="http://schemas.openxmlformats.org/officeDocument/2006/relationships/image"/><Relationship Id="rId2" Target="../media/image57.png" Type="http://schemas.openxmlformats.org/officeDocument/2006/relationships/image"/><Relationship Id="rId3" Target="../media/image58.svg" Type="http://schemas.openxmlformats.org/officeDocument/2006/relationships/image"/><Relationship Id="rId4" Target="../media/image71.jpe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72.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svg" Type="http://schemas.openxmlformats.org/officeDocument/2006/relationships/image"/><Relationship Id="rId2" Target="../media/image57.png" Type="http://schemas.openxmlformats.org/officeDocument/2006/relationships/image"/><Relationship Id="rId3" Target="../media/image58.svg" Type="http://schemas.openxmlformats.org/officeDocument/2006/relationships/image"/><Relationship Id="rId4" Target="../media/image74.jpe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72.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75.jpe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76.pn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77.pn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72.png" Type="http://schemas.openxmlformats.org/officeDocument/2006/relationships/image"/><Relationship Id="rId8" Target="../media/image73.sv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svg" Type="http://schemas.openxmlformats.org/officeDocument/2006/relationships/image"/><Relationship Id="rId2" Target="../media/image57.png" Type="http://schemas.openxmlformats.org/officeDocument/2006/relationships/image"/><Relationship Id="rId3" Target="../media/image58.svg" Type="http://schemas.openxmlformats.org/officeDocument/2006/relationships/image"/><Relationship Id="rId4" Target="../media/image78.pn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72.png" Type="http://schemas.openxmlformats.org/officeDocument/2006/relationships/image"/><Relationship Id="rId8" Target="../media/image73.svg" Type="http://schemas.openxmlformats.org/officeDocument/2006/relationships/image"/><Relationship Id="rId9" Target="../media/image62.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jpe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16" Target="../media/image23.png" Type="http://schemas.openxmlformats.org/officeDocument/2006/relationships/image"/><Relationship Id="rId17" Target="../media/image24.svg" Type="http://schemas.openxmlformats.org/officeDocument/2006/relationships/image"/><Relationship Id="rId2" Target="../notesSlides/notesSlide6.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pn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74010" y="8968308"/>
            <a:ext cx="8740200" cy="225000"/>
          </a:xfrm>
          <a:prstGeom prst="rect">
            <a:avLst/>
          </a:prstGeom>
        </p:spPr>
        <p:txBody>
          <a:bodyPr anchor="t" rtlCol="false" tIns="0" lIns="0" bIns="0" rIns="0">
            <a:spAutoFit/>
          </a:bodyPr>
          <a:lstStyle/>
          <a:p>
            <a:pPr algn="ctr">
              <a:lnSpc>
                <a:spcPts val="1754"/>
              </a:lnSpc>
            </a:pPr>
            <a:r>
              <a:rPr lang="en-US" sz="1462">
                <a:solidFill>
                  <a:srgbClr val="FFFFFF"/>
                </a:solidFill>
                <a:latin typeface="Lato"/>
                <a:ea typeface="Lato"/>
                <a:cs typeface="Lato"/>
                <a:sym typeface="Lato"/>
              </a:rPr>
              <a:t>September 2016</a:t>
            </a:r>
          </a:p>
        </p:txBody>
      </p:sp>
      <p:sp>
        <p:nvSpPr>
          <p:cNvPr name="Freeform 3" id="3"/>
          <p:cNvSpPr/>
          <p:nvPr/>
        </p:nvSpPr>
        <p:spPr>
          <a:xfrm flipH="false" flipV="false" rot="0">
            <a:off x="0" y="0"/>
            <a:ext cx="11511648" cy="8574248"/>
          </a:xfrm>
          <a:custGeom>
            <a:avLst/>
            <a:gdLst/>
            <a:ahLst/>
            <a:cxnLst/>
            <a:rect r="r" b="b" t="t" l="l"/>
            <a:pathLst>
              <a:path h="8574248" w="11511648">
                <a:moveTo>
                  <a:pt x="0" y="0"/>
                </a:moveTo>
                <a:lnTo>
                  <a:pt x="11511648" y="0"/>
                </a:lnTo>
                <a:lnTo>
                  <a:pt x="11511648" y="8574248"/>
                </a:lnTo>
                <a:lnTo>
                  <a:pt x="0" y="8574248"/>
                </a:lnTo>
                <a:lnTo>
                  <a:pt x="0" y="0"/>
                </a:lnTo>
                <a:close/>
              </a:path>
            </a:pathLst>
          </a:custGeom>
          <a:blipFill>
            <a:blip r:embed="rId3"/>
            <a:stretch>
              <a:fillRect l="-52595" t="-41267" r="-38926" b="-123829"/>
            </a:stretch>
          </a:blipFill>
        </p:spPr>
      </p:sp>
      <p:grpSp>
        <p:nvGrpSpPr>
          <p:cNvPr name="Group 4" id="4"/>
          <p:cNvGrpSpPr/>
          <p:nvPr/>
        </p:nvGrpSpPr>
        <p:grpSpPr>
          <a:xfrm rot="0">
            <a:off x="0" y="8438222"/>
            <a:ext cx="18288000" cy="1856400"/>
            <a:chOff x="0" y="0"/>
            <a:chExt cx="24384000" cy="2475200"/>
          </a:xfrm>
        </p:grpSpPr>
        <p:sp>
          <p:nvSpPr>
            <p:cNvPr name="Freeform 5" id="5"/>
            <p:cNvSpPr/>
            <p:nvPr/>
          </p:nvSpPr>
          <p:spPr>
            <a:xfrm flipH="false" flipV="false" rot="0">
              <a:off x="0" y="0"/>
              <a:ext cx="24384000" cy="2475230"/>
            </a:xfrm>
            <a:custGeom>
              <a:avLst/>
              <a:gdLst/>
              <a:ahLst/>
              <a:cxnLst/>
              <a:rect r="r" b="b" t="t" l="l"/>
              <a:pathLst>
                <a:path h="2475230" w="24384000">
                  <a:moveTo>
                    <a:pt x="0" y="0"/>
                  </a:moveTo>
                  <a:lnTo>
                    <a:pt x="24384000" y="0"/>
                  </a:lnTo>
                  <a:lnTo>
                    <a:pt x="24384000" y="2475230"/>
                  </a:lnTo>
                  <a:lnTo>
                    <a:pt x="0" y="2475230"/>
                  </a:lnTo>
                  <a:close/>
                </a:path>
              </a:pathLst>
            </a:custGeom>
            <a:solidFill>
              <a:srgbClr val="73B744"/>
            </a:solidFill>
          </p:spPr>
        </p:sp>
      </p:grpSp>
      <p:sp>
        <p:nvSpPr>
          <p:cNvPr name="Freeform 6" id="6"/>
          <p:cNvSpPr/>
          <p:nvPr/>
        </p:nvSpPr>
        <p:spPr>
          <a:xfrm flipH="false" flipV="false" rot="0">
            <a:off x="10587900" y="387950"/>
            <a:ext cx="7458150" cy="7458150"/>
          </a:xfrm>
          <a:custGeom>
            <a:avLst/>
            <a:gdLst/>
            <a:ahLst/>
            <a:cxnLst/>
            <a:rect r="r" b="b" t="t" l="l"/>
            <a:pathLst>
              <a:path h="7458150" w="7458150">
                <a:moveTo>
                  <a:pt x="0" y="0"/>
                </a:moveTo>
                <a:lnTo>
                  <a:pt x="7458150" y="0"/>
                </a:lnTo>
                <a:lnTo>
                  <a:pt x="7458150" y="7458150"/>
                </a:lnTo>
                <a:lnTo>
                  <a:pt x="0" y="7458150"/>
                </a:lnTo>
                <a:lnTo>
                  <a:pt x="0" y="0"/>
                </a:lnTo>
                <a:close/>
              </a:path>
            </a:pathLst>
          </a:custGeom>
          <a:blipFill>
            <a:blip r:embed="rId4"/>
            <a:stretch>
              <a:fillRect l="0" t="0" r="0" b="0"/>
            </a:stretch>
          </a:blipFill>
        </p:spPr>
      </p:sp>
      <p:sp>
        <p:nvSpPr>
          <p:cNvPr name="Freeform 7" id="7"/>
          <p:cNvSpPr/>
          <p:nvPr/>
        </p:nvSpPr>
        <p:spPr>
          <a:xfrm flipH="false" flipV="false" rot="0">
            <a:off x="773225" y="8832854"/>
            <a:ext cx="2189007" cy="1400965"/>
          </a:xfrm>
          <a:custGeom>
            <a:avLst/>
            <a:gdLst/>
            <a:ahLst/>
            <a:cxnLst/>
            <a:rect r="r" b="b" t="t" l="l"/>
            <a:pathLst>
              <a:path h="1400965" w="2189007">
                <a:moveTo>
                  <a:pt x="0" y="0"/>
                </a:moveTo>
                <a:lnTo>
                  <a:pt x="2189007" y="0"/>
                </a:lnTo>
                <a:lnTo>
                  <a:pt x="2189007" y="1400965"/>
                </a:lnTo>
                <a:lnTo>
                  <a:pt x="0" y="1400965"/>
                </a:lnTo>
                <a:lnTo>
                  <a:pt x="0" y="0"/>
                </a:lnTo>
                <a:close/>
              </a:path>
            </a:pathLst>
          </a:custGeom>
          <a:blipFill>
            <a:blip r:embed="rId5"/>
            <a:stretch>
              <a:fillRect l="0" t="0" r="0" b="0"/>
            </a:stretch>
          </a:blipFill>
        </p:spPr>
      </p:sp>
      <p:sp>
        <p:nvSpPr>
          <p:cNvPr name="TextBox 8" id="8"/>
          <p:cNvSpPr txBox="true"/>
          <p:nvPr/>
        </p:nvSpPr>
        <p:spPr>
          <a:xfrm rot="0">
            <a:off x="13540150" y="9193276"/>
            <a:ext cx="3727200" cy="371394"/>
          </a:xfrm>
          <a:prstGeom prst="rect">
            <a:avLst/>
          </a:prstGeom>
        </p:spPr>
        <p:txBody>
          <a:bodyPr anchor="t" rtlCol="false" tIns="0" lIns="0" bIns="0" rIns="0">
            <a:spAutoFit/>
          </a:bodyPr>
          <a:lstStyle/>
          <a:p>
            <a:pPr algn="r">
              <a:lnSpc>
                <a:spcPts val="2954"/>
              </a:lnSpc>
            </a:pPr>
            <a:r>
              <a:rPr lang="en-US" b="true" sz="2462">
                <a:solidFill>
                  <a:srgbClr val="FFFFFF"/>
                </a:solidFill>
                <a:latin typeface="Lato Bold"/>
                <a:ea typeface="Lato Bold"/>
                <a:cs typeface="Lato Bold"/>
                <a:sym typeface="Lato Bold"/>
              </a:rPr>
              <a:t>Diciembre </a:t>
            </a:r>
            <a:r>
              <a:rPr lang="en-US" b="true" sz="2462">
                <a:solidFill>
                  <a:srgbClr val="FFFFFF"/>
                </a:solidFill>
                <a:latin typeface="Lato Bold"/>
                <a:ea typeface="Lato Bold"/>
                <a:cs typeface="Lato Bold"/>
                <a:sym typeface="Lato Bold"/>
              </a:rPr>
              <a:t>2023</a:t>
            </a:r>
          </a:p>
        </p:txBody>
      </p:sp>
      <p:sp>
        <p:nvSpPr>
          <p:cNvPr name="TextBox 9" id="9"/>
          <p:cNvSpPr txBox="true"/>
          <p:nvPr/>
        </p:nvSpPr>
        <p:spPr>
          <a:xfrm rot="0">
            <a:off x="773225" y="8729599"/>
            <a:ext cx="7246950" cy="454056"/>
          </a:xfrm>
          <a:prstGeom prst="rect">
            <a:avLst/>
          </a:prstGeom>
        </p:spPr>
        <p:txBody>
          <a:bodyPr anchor="t" rtlCol="false" tIns="0" lIns="0" bIns="0" rIns="0">
            <a:spAutoFit/>
          </a:bodyPr>
          <a:lstStyle/>
          <a:p>
            <a:pPr algn="l">
              <a:lnSpc>
                <a:spcPts val="3744"/>
              </a:lnSpc>
            </a:pPr>
            <a:r>
              <a:rPr lang="en-US" b="true" sz="2600">
                <a:solidFill>
                  <a:srgbClr val="FFFFFF"/>
                </a:solidFill>
                <a:latin typeface="Lato Bold"/>
                <a:ea typeface="Lato Bold"/>
                <a:cs typeface="Lato Bold"/>
                <a:sym typeface="Lato Bold"/>
              </a:rPr>
              <a:t>ENTREGABLE</a:t>
            </a:r>
          </a:p>
        </p:txBody>
      </p:sp>
      <p:sp>
        <p:nvSpPr>
          <p:cNvPr name="Freeform 10" id="10"/>
          <p:cNvSpPr/>
          <p:nvPr/>
        </p:nvSpPr>
        <p:spPr>
          <a:xfrm flipH="false" flipV="false" rot="0">
            <a:off x="11842726" y="8920285"/>
            <a:ext cx="2777119" cy="1069191"/>
          </a:xfrm>
          <a:custGeom>
            <a:avLst/>
            <a:gdLst/>
            <a:ahLst/>
            <a:cxnLst/>
            <a:rect r="r" b="b" t="t" l="l"/>
            <a:pathLst>
              <a:path h="1069191" w="2777119">
                <a:moveTo>
                  <a:pt x="0" y="0"/>
                </a:moveTo>
                <a:lnTo>
                  <a:pt x="2777120" y="0"/>
                </a:lnTo>
                <a:lnTo>
                  <a:pt x="2777120" y="1069191"/>
                </a:lnTo>
                <a:lnTo>
                  <a:pt x="0" y="10691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74010" y="8968308"/>
            <a:ext cx="8740200" cy="225000"/>
          </a:xfrm>
          <a:prstGeom prst="rect">
            <a:avLst/>
          </a:prstGeom>
        </p:spPr>
        <p:txBody>
          <a:bodyPr anchor="t" rtlCol="false" tIns="0" lIns="0" bIns="0" rIns="0">
            <a:spAutoFit/>
          </a:bodyPr>
          <a:lstStyle/>
          <a:p>
            <a:pPr algn="ctr">
              <a:lnSpc>
                <a:spcPts val="1754"/>
              </a:lnSpc>
            </a:pPr>
            <a:r>
              <a:rPr lang="en-US" sz="1462">
                <a:solidFill>
                  <a:srgbClr val="FFFFFF"/>
                </a:solidFill>
                <a:latin typeface="Lato"/>
                <a:ea typeface="Lato"/>
                <a:cs typeface="Lato"/>
                <a:sym typeface="Lato"/>
              </a:rPr>
              <a:t>September 2016</a:t>
            </a:r>
          </a:p>
        </p:txBody>
      </p:sp>
      <p:grpSp>
        <p:nvGrpSpPr>
          <p:cNvPr name="Group 3" id="3"/>
          <p:cNvGrpSpPr/>
          <p:nvPr/>
        </p:nvGrpSpPr>
        <p:grpSpPr>
          <a:xfrm rot="0">
            <a:off x="0" y="0"/>
            <a:ext cx="18288000" cy="10294622"/>
            <a:chOff x="0" y="0"/>
            <a:chExt cx="24384000" cy="13726163"/>
          </a:xfrm>
        </p:grpSpPr>
        <p:sp>
          <p:nvSpPr>
            <p:cNvPr name="Freeform 4" id="4"/>
            <p:cNvSpPr/>
            <p:nvPr/>
          </p:nvSpPr>
          <p:spPr>
            <a:xfrm flipH="false" flipV="false" rot="0">
              <a:off x="0" y="0"/>
              <a:ext cx="24384000" cy="13726193"/>
            </a:xfrm>
            <a:custGeom>
              <a:avLst/>
              <a:gdLst/>
              <a:ahLst/>
              <a:cxnLst/>
              <a:rect r="r" b="b" t="t" l="l"/>
              <a:pathLst>
                <a:path h="13726193" w="24384000">
                  <a:moveTo>
                    <a:pt x="0" y="0"/>
                  </a:moveTo>
                  <a:lnTo>
                    <a:pt x="24384000" y="0"/>
                  </a:lnTo>
                  <a:lnTo>
                    <a:pt x="24384000" y="13726193"/>
                  </a:lnTo>
                  <a:lnTo>
                    <a:pt x="0" y="13726193"/>
                  </a:lnTo>
                  <a:close/>
                </a:path>
              </a:pathLst>
            </a:custGeom>
            <a:solidFill>
              <a:srgbClr val="73B744"/>
            </a:solidFill>
          </p:spPr>
        </p:sp>
      </p:grpSp>
      <p:grpSp>
        <p:nvGrpSpPr>
          <p:cNvPr name="Group 5" id="5"/>
          <p:cNvGrpSpPr/>
          <p:nvPr/>
        </p:nvGrpSpPr>
        <p:grpSpPr>
          <a:xfrm rot="0">
            <a:off x="14633648" y="-717241"/>
            <a:ext cx="4182504" cy="41825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2400"/>
                </a:lnSpc>
              </a:pPr>
            </a:p>
          </p:txBody>
        </p:sp>
      </p:grpSp>
      <p:sp>
        <p:nvSpPr>
          <p:cNvPr name="Freeform 8" id="8"/>
          <p:cNvSpPr/>
          <p:nvPr/>
        </p:nvSpPr>
        <p:spPr>
          <a:xfrm flipH="false" flipV="false" rot="0">
            <a:off x="15403750" y="253914"/>
            <a:ext cx="2642300" cy="2642300"/>
          </a:xfrm>
          <a:custGeom>
            <a:avLst/>
            <a:gdLst/>
            <a:ahLst/>
            <a:cxnLst/>
            <a:rect r="r" b="b" t="t" l="l"/>
            <a:pathLst>
              <a:path h="2642300" w="2642300">
                <a:moveTo>
                  <a:pt x="0" y="0"/>
                </a:moveTo>
                <a:lnTo>
                  <a:pt x="2642300" y="0"/>
                </a:lnTo>
                <a:lnTo>
                  <a:pt x="2642300" y="2642300"/>
                </a:lnTo>
                <a:lnTo>
                  <a:pt x="0" y="2642300"/>
                </a:lnTo>
                <a:lnTo>
                  <a:pt x="0" y="0"/>
                </a:lnTo>
                <a:close/>
              </a:path>
            </a:pathLst>
          </a:custGeom>
          <a:blipFill>
            <a:blip r:embed="rId3"/>
            <a:stretch>
              <a:fillRect l="0" t="0" r="0" b="0"/>
            </a:stretch>
          </a:blipFill>
        </p:spPr>
      </p:sp>
      <p:sp>
        <p:nvSpPr>
          <p:cNvPr name="Freeform 9" id="9"/>
          <p:cNvSpPr/>
          <p:nvPr/>
        </p:nvSpPr>
        <p:spPr>
          <a:xfrm flipH="false" flipV="false" rot="0">
            <a:off x="773225" y="8832854"/>
            <a:ext cx="2189007" cy="1400965"/>
          </a:xfrm>
          <a:custGeom>
            <a:avLst/>
            <a:gdLst/>
            <a:ahLst/>
            <a:cxnLst/>
            <a:rect r="r" b="b" t="t" l="l"/>
            <a:pathLst>
              <a:path h="1400965" w="2189007">
                <a:moveTo>
                  <a:pt x="0" y="0"/>
                </a:moveTo>
                <a:lnTo>
                  <a:pt x="2189007" y="0"/>
                </a:lnTo>
                <a:lnTo>
                  <a:pt x="2189007" y="1400965"/>
                </a:lnTo>
                <a:lnTo>
                  <a:pt x="0" y="1400965"/>
                </a:lnTo>
                <a:lnTo>
                  <a:pt x="0" y="0"/>
                </a:lnTo>
                <a:close/>
              </a:path>
            </a:pathLst>
          </a:custGeom>
          <a:blipFill>
            <a:blip r:embed="rId4"/>
            <a:stretch>
              <a:fillRect l="0" t="0" r="0" b="0"/>
            </a:stretch>
          </a:blipFill>
        </p:spPr>
      </p:sp>
      <p:sp>
        <p:nvSpPr>
          <p:cNvPr name="Freeform 10" id="10"/>
          <p:cNvSpPr/>
          <p:nvPr/>
        </p:nvSpPr>
        <p:spPr>
          <a:xfrm flipH="false" flipV="false" rot="0">
            <a:off x="11842726" y="8920285"/>
            <a:ext cx="2777119" cy="1069191"/>
          </a:xfrm>
          <a:custGeom>
            <a:avLst/>
            <a:gdLst/>
            <a:ahLst/>
            <a:cxnLst/>
            <a:rect r="r" b="b" t="t" l="l"/>
            <a:pathLst>
              <a:path h="1069191" w="2777119">
                <a:moveTo>
                  <a:pt x="0" y="0"/>
                </a:moveTo>
                <a:lnTo>
                  <a:pt x="2777120" y="0"/>
                </a:lnTo>
                <a:lnTo>
                  <a:pt x="2777120" y="1069191"/>
                </a:lnTo>
                <a:lnTo>
                  <a:pt x="0" y="10691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4048708"/>
            <a:ext cx="11165071" cy="1932409"/>
          </a:xfrm>
          <a:prstGeom prst="rect">
            <a:avLst/>
          </a:prstGeom>
        </p:spPr>
        <p:txBody>
          <a:bodyPr anchor="t" rtlCol="false" tIns="0" lIns="0" bIns="0" rIns="0">
            <a:spAutoFit/>
          </a:bodyPr>
          <a:lstStyle/>
          <a:p>
            <a:pPr algn="l">
              <a:lnSpc>
                <a:spcPts val="15917"/>
              </a:lnSpc>
            </a:pPr>
            <a:r>
              <a:rPr lang="en-US" b="true" sz="11053">
                <a:solidFill>
                  <a:srgbClr val="FFFFFF"/>
                </a:solidFill>
                <a:latin typeface="Lato Bold"/>
                <a:ea typeface="Lato Bold"/>
                <a:cs typeface="Lato Bold"/>
                <a:sym typeface="Lato Bold"/>
              </a:rPr>
              <a:t>PROBLEMA</a:t>
            </a:r>
          </a:p>
        </p:txBody>
      </p:sp>
      <p:sp>
        <p:nvSpPr>
          <p:cNvPr name="TextBox 12" id="12"/>
          <p:cNvSpPr txBox="true"/>
          <p:nvPr/>
        </p:nvSpPr>
        <p:spPr>
          <a:xfrm rot="0">
            <a:off x="13540150" y="9193276"/>
            <a:ext cx="3727200" cy="371394"/>
          </a:xfrm>
          <a:prstGeom prst="rect">
            <a:avLst/>
          </a:prstGeom>
        </p:spPr>
        <p:txBody>
          <a:bodyPr anchor="t" rtlCol="false" tIns="0" lIns="0" bIns="0" rIns="0">
            <a:spAutoFit/>
          </a:bodyPr>
          <a:lstStyle/>
          <a:p>
            <a:pPr algn="r">
              <a:lnSpc>
                <a:spcPts val="2954"/>
              </a:lnSpc>
            </a:pPr>
            <a:r>
              <a:rPr lang="en-US" b="true" sz="2462">
                <a:solidFill>
                  <a:srgbClr val="FFFFFF"/>
                </a:solidFill>
                <a:latin typeface="Lato Bold"/>
                <a:ea typeface="Lato Bold"/>
                <a:cs typeface="Lato Bold"/>
                <a:sym typeface="Lato Bold"/>
              </a:rPr>
              <a:t>Diciembre </a:t>
            </a:r>
            <a:r>
              <a:rPr lang="en-US" b="true" sz="2462">
                <a:solidFill>
                  <a:srgbClr val="FFFFFF"/>
                </a:solidFill>
                <a:latin typeface="Lato Bold"/>
                <a:ea typeface="Lato Bold"/>
                <a:cs typeface="Lato Bold"/>
                <a:sym typeface="Lato Bold"/>
              </a:rPr>
              <a:t>2023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104142">
            <a:off x="1158442" y="974609"/>
            <a:ext cx="1886816" cy="0"/>
          </a:xfrm>
          <a:prstGeom prst="line">
            <a:avLst/>
          </a:prstGeom>
          <a:ln cap="rnd" w="19050">
            <a:solidFill>
              <a:srgbClr val="55B441"/>
            </a:solidFill>
            <a:prstDash val="solid"/>
            <a:headEnd type="none" len="sm" w="sm"/>
            <a:tailEnd type="none" len="sm" w="sm"/>
          </a:ln>
        </p:spPr>
      </p:sp>
      <p:grpSp>
        <p:nvGrpSpPr>
          <p:cNvPr name="Group 3" id="3"/>
          <p:cNvGrpSpPr/>
          <p:nvPr/>
        </p:nvGrpSpPr>
        <p:grpSpPr>
          <a:xfrm rot="0">
            <a:off x="10370642" y="4203066"/>
            <a:ext cx="6415639" cy="613677"/>
            <a:chOff x="0" y="0"/>
            <a:chExt cx="8154444" cy="780000"/>
          </a:xfrm>
        </p:grpSpPr>
        <p:sp>
          <p:nvSpPr>
            <p:cNvPr name="Freeform 4" id="4"/>
            <p:cNvSpPr/>
            <p:nvPr/>
          </p:nvSpPr>
          <p:spPr>
            <a:xfrm flipH="false" flipV="false" rot="0">
              <a:off x="0" y="0"/>
              <a:ext cx="8154424" cy="780034"/>
            </a:xfrm>
            <a:custGeom>
              <a:avLst/>
              <a:gdLst/>
              <a:ahLst/>
              <a:cxnLst/>
              <a:rect r="r" b="b" t="t" l="l"/>
              <a:pathLst>
                <a:path h="780034" w="8154424">
                  <a:moveTo>
                    <a:pt x="0" y="0"/>
                  </a:moveTo>
                  <a:lnTo>
                    <a:pt x="8154424" y="0"/>
                  </a:lnTo>
                  <a:lnTo>
                    <a:pt x="8154424" y="780034"/>
                  </a:lnTo>
                  <a:lnTo>
                    <a:pt x="0" y="780034"/>
                  </a:lnTo>
                  <a:close/>
                </a:path>
              </a:pathLst>
            </a:custGeom>
            <a:solidFill>
              <a:srgbClr val="344846"/>
            </a:solidFill>
          </p:spPr>
        </p:sp>
      </p:grpSp>
      <p:grpSp>
        <p:nvGrpSpPr>
          <p:cNvPr name="Group 5" id="5"/>
          <p:cNvGrpSpPr/>
          <p:nvPr/>
        </p:nvGrpSpPr>
        <p:grpSpPr>
          <a:xfrm rot="0">
            <a:off x="879681" y="4203066"/>
            <a:ext cx="7086159" cy="561962"/>
            <a:chOff x="0" y="0"/>
            <a:chExt cx="8968000" cy="711200"/>
          </a:xfrm>
        </p:grpSpPr>
        <p:sp>
          <p:nvSpPr>
            <p:cNvPr name="Freeform 6" id="6"/>
            <p:cNvSpPr/>
            <p:nvPr/>
          </p:nvSpPr>
          <p:spPr>
            <a:xfrm flipH="false" flipV="false" rot="0">
              <a:off x="0" y="0"/>
              <a:ext cx="8967978" cy="711200"/>
            </a:xfrm>
            <a:custGeom>
              <a:avLst/>
              <a:gdLst/>
              <a:ahLst/>
              <a:cxnLst/>
              <a:rect r="r" b="b" t="t" l="l"/>
              <a:pathLst>
                <a:path h="711200" w="8967978">
                  <a:moveTo>
                    <a:pt x="0" y="0"/>
                  </a:moveTo>
                  <a:lnTo>
                    <a:pt x="8967978" y="0"/>
                  </a:lnTo>
                  <a:lnTo>
                    <a:pt x="8967978" y="711200"/>
                  </a:lnTo>
                  <a:lnTo>
                    <a:pt x="0" y="711200"/>
                  </a:lnTo>
                  <a:close/>
                </a:path>
              </a:pathLst>
            </a:custGeom>
            <a:solidFill>
              <a:srgbClr val="D9D9D9"/>
            </a:solidFill>
          </p:spPr>
        </p:sp>
      </p:grpSp>
      <p:grpSp>
        <p:nvGrpSpPr>
          <p:cNvPr name="Group 7" id="7"/>
          <p:cNvGrpSpPr/>
          <p:nvPr/>
        </p:nvGrpSpPr>
        <p:grpSpPr>
          <a:xfrm rot="0">
            <a:off x="0" y="9968129"/>
            <a:ext cx="18288000" cy="288600"/>
            <a:chOff x="0" y="0"/>
            <a:chExt cx="24384000" cy="384800"/>
          </a:xfrm>
        </p:grpSpPr>
        <p:sp>
          <p:nvSpPr>
            <p:cNvPr name="Freeform 8" id="8"/>
            <p:cNvSpPr/>
            <p:nvPr/>
          </p:nvSpPr>
          <p:spPr>
            <a:xfrm flipH="false" flipV="false" rot="0">
              <a:off x="0" y="0"/>
              <a:ext cx="24384000" cy="384810"/>
            </a:xfrm>
            <a:custGeom>
              <a:avLst/>
              <a:gdLst/>
              <a:ahLst/>
              <a:cxnLst/>
              <a:rect r="r" b="b" t="t" l="l"/>
              <a:pathLst>
                <a:path h="384810" w="24384000">
                  <a:moveTo>
                    <a:pt x="0" y="0"/>
                  </a:moveTo>
                  <a:lnTo>
                    <a:pt x="24384000" y="0"/>
                  </a:lnTo>
                  <a:lnTo>
                    <a:pt x="24384000" y="384810"/>
                  </a:lnTo>
                  <a:lnTo>
                    <a:pt x="0" y="384810"/>
                  </a:lnTo>
                  <a:close/>
                </a:path>
              </a:pathLst>
            </a:custGeom>
            <a:solidFill>
              <a:srgbClr val="73B744"/>
            </a:solidFill>
          </p:spPr>
        </p:sp>
      </p:grpSp>
      <p:grpSp>
        <p:nvGrpSpPr>
          <p:cNvPr name="Group 9" id="9"/>
          <p:cNvGrpSpPr/>
          <p:nvPr/>
        </p:nvGrpSpPr>
        <p:grpSpPr>
          <a:xfrm rot="0">
            <a:off x="-22300" y="0"/>
            <a:ext cx="18310200" cy="1536600"/>
            <a:chOff x="0" y="0"/>
            <a:chExt cx="24413600" cy="2048800"/>
          </a:xfrm>
        </p:grpSpPr>
        <p:sp>
          <p:nvSpPr>
            <p:cNvPr name="Freeform 10" id="10"/>
            <p:cNvSpPr/>
            <p:nvPr/>
          </p:nvSpPr>
          <p:spPr>
            <a:xfrm flipH="false" flipV="false" rot="0">
              <a:off x="0" y="0"/>
              <a:ext cx="24413590" cy="2048764"/>
            </a:xfrm>
            <a:custGeom>
              <a:avLst/>
              <a:gdLst/>
              <a:ahLst/>
              <a:cxnLst/>
              <a:rect r="r" b="b" t="t" l="l"/>
              <a:pathLst>
                <a:path h="2048764" w="24413590">
                  <a:moveTo>
                    <a:pt x="0" y="0"/>
                  </a:moveTo>
                  <a:lnTo>
                    <a:pt x="24413590" y="0"/>
                  </a:lnTo>
                  <a:lnTo>
                    <a:pt x="24413590" y="2048764"/>
                  </a:lnTo>
                  <a:lnTo>
                    <a:pt x="0" y="2048764"/>
                  </a:lnTo>
                  <a:close/>
                </a:path>
              </a:pathLst>
            </a:custGeom>
            <a:solidFill>
              <a:srgbClr val="73B744"/>
            </a:solidFill>
          </p:spPr>
        </p:sp>
      </p:grpSp>
      <p:sp>
        <p:nvSpPr>
          <p:cNvPr name="Freeform 11" id="11"/>
          <p:cNvSpPr/>
          <p:nvPr/>
        </p:nvSpPr>
        <p:spPr>
          <a:xfrm flipH="false" flipV="false" rot="0">
            <a:off x="267994" y="211742"/>
            <a:ext cx="2777119" cy="1069191"/>
          </a:xfrm>
          <a:custGeom>
            <a:avLst/>
            <a:gdLst/>
            <a:ahLst/>
            <a:cxnLst/>
            <a:rect r="r" b="b" t="t" l="l"/>
            <a:pathLst>
              <a:path h="1069191" w="2777119">
                <a:moveTo>
                  <a:pt x="0" y="0"/>
                </a:moveTo>
                <a:lnTo>
                  <a:pt x="2777120" y="0"/>
                </a:lnTo>
                <a:lnTo>
                  <a:pt x="2777120" y="1069191"/>
                </a:lnTo>
                <a:lnTo>
                  <a:pt x="0" y="1069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130011" y="2802210"/>
            <a:ext cx="1678854" cy="835230"/>
          </a:xfrm>
          <a:custGeom>
            <a:avLst/>
            <a:gdLst/>
            <a:ahLst/>
            <a:cxnLst/>
            <a:rect r="r" b="b" t="t" l="l"/>
            <a:pathLst>
              <a:path h="835230" w="1678854">
                <a:moveTo>
                  <a:pt x="0" y="0"/>
                </a:moveTo>
                <a:lnTo>
                  <a:pt x="1678854" y="0"/>
                </a:lnTo>
                <a:lnTo>
                  <a:pt x="1678854" y="835230"/>
                </a:lnTo>
                <a:lnTo>
                  <a:pt x="0" y="835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true" flipV="false" rot="0">
            <a:off x="15994479" y="2753920"/>
            <a:ext cx="1678854" cy="835230"/>
          </a:xfrm>
          <a:custGeom>
            <a:avLst/>
            <a:gdLst/>
            <a:ahLst/>
            <a:cxnLst/>
            <a:rect r="r" b="b" t="t" l="l"/>
            <a:pathLst>
              <a:path h="835230" w="1678854">
                <a:moveTo>
                  <a:pt x="1678854" y="0"/>
                </a:moveTo>
                <a:lnTo>
                  <a:pt x="0" y="0"/>
                </a:lnTo>
                <a:lnTo>
                  <a:pt x="0" y="835229"/>
                </a:lnTo>
                <a:lnTo>
                  <a:pt x="1678854" y="835229"/>
                </a:lnTo>
                <a:lnTo>
                  <a:pt x="167885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6350101" y="8098778"/>
            <a:ext cx="2413729" cy="2229683"/>
          </a:xfrm>
          <a:custGeom>
            <a:avLst/>
            <a:gdLst/>
            <a:ahLst/>
            <a:cxnLst/>
            <a:rect r="r" b="b" t="t" l="l"/>
            <a:pathLst>
              <a:path h="2229683" w="2413729">
                <a:moveTo>
                  <a:pt x="0" y="0"/>
                </a:moveTo>
                <a:lnTo>
                  <a:pt x="2413729" y="0"/>
                </a:lnTo>
                <a:lnTo>
                  <a:pt x="2413729" y="2229683"/>
                </a:lnTo>
                <a:lnTo>
                  <a:pt x="0" y="22296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187450" y="9436157"/>
            <a:ext cx="3567110" cy="255747"/>
          </a:xfrm>
          <a:prstGeom prst="rect">
            <a:avLst/>
          </a:prstGeom>
        </p:spPr>
        <p:txBody>
          <a:bodyPr anchor="t" rtlCol="false" tIns="0" lIns="0" bIns="0" rIns="0">
            <a:spAutoFit/>
          </a:bodyPr>
          <a:lstStyle/>
          <a:p>
            <a:pPr algn="l">
              <a:lnSpc>
                <a:spcPts val="1920"/>
              </a:lnSpc>
            </a:pPr>
            <a:r>
              <a:rPr lang="en-US" b="true" sz="1600">
                <a:solidFill>
                  <a:srgbClr val="6E7378"/>
                </a:solidFill>
                <a:latin typeface="Lato Bold"/>
                <a:ea typeface="Lato Bold"/>
                <a:cs typeface="Lato Bold"/>
                <a:sym typeface="Lato Bold"/>
              </a:rPr>
              <a:t>180 DEGREES </a:t>
            </a:r>
            <a:r>
              <a:rPr lang="en-US" b="true" sz="1600">
                <a:solidFill>
                  <a:srgbClr val="55B441"/>
                </a:solidFill>
                <a:latin typeface="Lato Bold"/>
                <a:ea typeface="Lato Bold"/>
                <a:cs typeface="Lato Bold"/>
                <a:sym typeface="Lato Bold"/>
              </a:rPr>
              <a:t>CONSULTING</a:t>
            </a:r>
          </a:p>
        </p:txBody>
      </p:sp>
      <p:sp>
        <p:nvSpPr>
          <p:cNvPr name="TextBox 16" id="16"/>
          <p:cNvSpPr txBox="true"/>
          <p:nvPr/>
        </p:nvSpPr>
        <p:spPr>
          <a:xfrm rot="0">
            <a:off x="879681" y="1773502"/>
            <a:ext cx="15906600" cy="666750"/>
          </a:xfrm>
          <a:prstGeom prst="rect">
            <a:avLst/>
          </a:prstGeom>
        </p:spPr>
        <p:txBody>
          <a:bodyPr anchor="t" rtlCol="false" tIns="0" lIns="0" bIns="0" rIns="0">
            <a:spAutoFit/>
          </a:bodyPr>
          <a:lstStyle/>
          <a:p>
            <a:pPr algn="l">
              <a:lnSpc>
                <a:spcPts val="5280"/>
              </a:lnSpc>
            </a:pPr>
            <a:r>
              <a:rPr lang="en-US" b="true" sz="4400">
                <a:solidFill>
                  <a:srgbClr val="4B5050"/>
                </a:solidFill>
                <a:latin typeface="Lato Bold"/>
                <a:ea typeface="Lato Bold"/>
                <a:cs typeface="Lato Bold"/>
                <a:sym typeface="Lato Bold"/>
              </a:rPr>
              <a:t>RETO A </a:t>
            </a:r>
            <a:r>
              <a:rPr lang="en-US" b="true" sz="4400">
                <a:solidFill>
                  <a:srgbClr val="73B744"/>
                </a:solidFill>
                <a:latin typeface="Lato Bold"/>
                <a:ea typeface="Lato Bold"/>
                <a:cs typeface="Lato Bold"/>
                <a:sym typeface="Lato Bold"/>
              </a:rPr>
              <a:t>RESOLVER</a:t>
            </a:r>
          </a:p>
        </p:txBody>
      </p:sp>
      <p:sp>
        <p:nvSpPr>
          <p:cNvPr name="TextBox 17" id="17"/>
          <p:cNvSpPr txBox="true"/>
          <p:nvPr/>
        </p:nvSpPr>
        <p:spPr>
          <a:xfrm rot="0">
            <a:off x="3429584" y="451927"/>
            <a:ext cx="17785950" cy="552450"/>
          </a:xfrm>
          <a:prstGeom prst="rect">
            <a:avLst/>
          </a:prstGeom>
        </p:spPr>
        <p:txBody>
          <a:bodyPr anchor="t" rtlCol="false" tIns="0" lIns="0" bIns="0" rIns="0">
            <a:spAutoFit/>
          </a:bodyPr>
          <a:lstStyle/>
          <a:p>
            <a:pPr algn="l">
              <a:lnSpc>
                <a:spcPts val="4320"/>
              </a:lnSpc>
            </a:pPr>
            <a:r>
              <a:rPr lang="en-US" sz="3600">
                <a:solidFill>
                  <a:srgbClr val="FFFFFF"/>
                </a:solidFill>
                <a:latin typeface="Lato"/>
                <a:ea typeface="Lato"/>
                <a:cs typeface="Lato"/>
                <a:sym typeface="Lato"/>
              </a:rPr>
              <a:t>La consultoría se enfocaba en un inicio en resolver lo siguiente:</a:t>
            </a:r>
          </a:p>
        </p:txBody>
      </p:sp>
      <p:sp>
        <p:nvSpPr>
          <p:cNvPr name="TextBox 18" id="18"/>
          <p:cNvSpPr txBox="true"/>
          <p:nvPr/>
        </p:nvSpPr>
        <p:spPr>
          <a:xfrm rot="0">
            <a:off x="976002" y="4990601"/>
            <a:ext cx="6893518" cy="2457450"/>
          </a:xfrm>
          <a:prstGeom prst="rect">
            <a:avLst/>
          </a:prstGeom>
        </p:spPr>
        <p:txBody>
          <a:bodyPr anchor="t" rtlCol="false" tIns="0" lIns="0" bIns="0" rIns="0">
            <a:spAutoFit/>
          </a:bodyPr>
          <a:lstStyle/>
          <a:p>
            <a:pPr algn="just">
              <a:lnSpc>
                <a:spcPts val="3287"/>
              </a:lnSpc>
            </a:pPr>
            <a:r>
              <a:rPr lang="en-US" b="true" sz="2739">
                <a:solidFill>
                  <a:srgbClr val="344846"/>
                </a:solidFill>
                <a:latin typeface="Lato Bold"/>
                <a:ea typeface="Lato Bold"/>
                <a:cs typeface="Lato Bold"/>
                <a:sym typeface="Lato Bold"/>
              </a:rPr>
              <a:t>Al evaluar las problemáticas que surgían en los procesos de comunicación externa (entrevista con el área de comunicaciones y diálogo con directivos), se observó que muchas de estas tenían un origen en las deficiencias de la comunicación interna</a:t>
            </a:r>
          </a:p>
        </p:txBody>
      </p:sp>
      <p:sp>
        <p:nvSpPr>
          <p:cNvPr name="TextBox 19" id="19"/>
          <p:cNvSpPr txBox="true"/>
          <p:nvPr/>
        </p:nvSpPr>
        <p:spPr>
          <a:xfrm rot="0">
            <a:off x="976002" y="4059856"/>
            <a:ext cx="6893518" cy="629307"/>
          </a:xfrm>
          <a:prstGeom prst="rect">
            <a:avLst/>
          </a:prstGeom>
        </p:spPr>
        <p:txBody>
          <a:bodyPr anchor="t" rtlCol="false" tIns="0" lIns="0" bIns="0" rIns="0">
            <a:spAutoFit/>
          </a:bodyPr>
          <a:lstStyle/>
          <a:p>
            <a:pPr algn="ctr">
              <a:lnSpc>
                <a:spcPts val="5588"/>
              </a:lnSpc>
            </a:pPr>
            <a:r>
              <a:rPr lang="en-US" b="true" sz="2739">
                <a:solidFill>
                  <a:srgbClr val="55B441"/>
                </a:solidFill>
                <a:latin typeface="Lato Bold"/>
                <a:ea typeface="Lato Bold"/>
                <a:cs typeface="Lato Bold"/>
                <a:sym typeface="Lato Bold"/>
              </a:rPr>
              <a:t>SIN EMBARGO</a:t>
            </a:r>
          </a:p>
        </p:txBody>
      </p:sp>
      <p:sp>
        <p:nvSpPr>
          <p:cNvPr name="TextBox 20" id="20"/>
          <p:cNvSpPr txBox="true"/>
          <p:nvPr/>
        </p:nvSpPr>
        <p:spPr>
          <a:xfrm rot="0">
            <a:off x="8359534" y="5248275"/>
            <a:ext cx="9152360" cy="2057400"/>
          </a:xfrm>
          <a:prstGeom prst="rect">
            <a:avLst/>
          </a:prstGeom>
        </p:spPr>
        <p:txBody>
          <a:bodyPr anchor="t" rtlCol="false" tIns="0" lIns="0" bIns="0" rIns="0">
            <a:spAutoFit/>
          </a:bodyPr>
          <a:lstStyle/>
          <a:p>
            <a:pPr algn="l" marL="920931" indent="-460466" lvl="1">
              <a:lnSpc>
                <a:spcPts val="3240"/>
              </a:lnSpc>
              <a:buFont typeface="Arial"/>
              <a:buChar char="•"/>
            </a:pPr>
            <a:r>
              <a:rPr lang="en-US" sz="2700">
                <a:solidFill>
                  <a:srgbClr val="111111"/>
                </a:solidFill>
                <a:latin typeface="Lato"/>
                <a:ea typeface="Lato"/>
                <a:cs typeface="Lato"/>
                <a:sym typeface="Lato"/>
              </a:rPr>
              <a:t>Existen problemas o demoras para </a:t>
            </a:r>
            <a:r>
              <a:rPr lang="en-US" sz="2700">
                <a:solidFill>
                  <a:srgbClr val="000000"/>
                </a:solidFill>
                <a:latin typeface="Lato"/>
                <a:ea typeface="Lato"/>
                <a:cs typeface="Lato"/>
                <a:sym typeface="Lato"/>
              </a:rPr>
              <a:t>obtener </a:t>
            </a:r>
            <a:r>
              <a:rPr lang="en-US" b="true" sz="2700">
                <a:solidFill>
                  <a:srgbClr val="009600"/>
                </a:solidFill>
                <a:latin typeface="Lato Bold"/>
                <a:ea typeface="Lato Bold"/>
                <a:cs typeface="Lato Bold"/>
                <a:sym typeface="Lato Bold"/>
              </a:rPr>
              <a:t>material audiovisual </a:t>
            </a:r>
            <a:r>
              <a:rPr lang="en-US" sz="2700">
                <a:solidFill>
                  <a:srgbClr val="111111"/>
                </a:solidFill>
                <a:latin typeface="Lato"/>
                <a:ea typeface="Lato"/>
                <a:cs typeface="Lato"/>
                <a:sym typeface="Lato"/>
              </a:rPr>
              <a:t>que complicaban su difusión en redes. Esto </a:t>
            </a:r>
            <a:r>
              <a:rPr lang="en-US" b="true" sz="2700">
                <a:solidFill>
                  <a:srgbClr val="00B64B"/>
                </a:solidFill>
                <a:latin typeface="Lato Bold"/>
                <a:ea typeface="Lato Bold"/>
                <a:cs typeface="Lato Bold"/>
                <a:sym typeface="Lato Bold"/>
              </a:rPr>
              <a:t>c</a:t>
            </a:r>
            <a:r>
              <a:rPr lang="en-US" b="true" sz="2700">
                <a:solidFill>
                  <a:srgbClr val="009600"/>
                </a:solidFill>
                <a:latin typeface="Lato Bold"/>
                <a:ea typeface="Lato Bold"/>
                <a:cs typeface="Lato Bold"/>
                <a:sym typeface="Lato Bold"/>
              </a:rPr>
              <a:t>omplejizaba tener una base sólida</a:t>
            </a:r>
            <a:r>
              <a:rPr lang="en-US" sz="2700">
                <a:solidFill>
                  <a:srgbClr val="111111"/>
                </a:solidFill>
                <a:latin typeface="Lato"/>
                <a:ea typeface="Lato"/>
                <a:cs typeface="Lato"/>
                <a:sym typeface="Lato"/>
              </a:rPr>
              <a:t> para proponer una adecuada estrategia de comunicación externa. </a:t>
            </a:r>
          </a:p>
        </p:txBody>
      </p:sp>
      <p:sp>
        <p:nvSpPr>
          <p:cNvPr name="TextBox 21" id="21"/>
          <p:cNvSpPr txBox="true"/>
          <p:nvPr/>
        </p:nvSpPr>
        <p:spPr>
          <a:xfrm rot="0">
            <a:off x="8735732" y="7388282"/>
            <a:ext cx="9552268" cy="2057400"/>
          </a:xfrm>
          <a:prstGeom prst="rect">
            <a:avLst/>
          </a:prstGeom>
        </p:spPr>
        <p:txBody>
          <a:bodyPr anchor="t" rtlCol="false" tIns="0" lIns="0" bIns="0" rIns="0">
            <a:spAutoFit/>
          </a:bodyPr>
          <a:lstStyle/>
          <a:p>
            <a:pPr algn="l" marL="582930" indent="-291465" lvl="1">
              <a:lnSpc>
                <a:spcPts val="3240"/>
              </a:lnSpc>
              <a:buFont typeface="Arial"/>
              <a:buChar char="•"/>
            </a:pPr>
            <a:r>
              <a:rPr lang="en-US" b="true" sz="2700">
                <a:solidFill>
                  <a:srgbClr val="009600"/>
                </a:solidFill>
                <a:latin typeface="Lato Bold"/>
                <a:ea typeface="Lato Bold"/>
                <a:cs typeface="Lato Bold"/>
                <a:sym typeface="Lato Bold"/>
              </a:rPr>
              <a:t>La demora de la llegada de los reportes complica la entrega de los mismos a los clientes y la formulación de memorias institucionales.</a:t>
            </a:r>
            <a:r>
              <a:rPr lang="en-US" sz="2700">
                <a:solidFill>
                  <a:srgbClr val="000000"/>
                </a:solidFill>
                <a:latin typeface="Lato"/>
                <a:ea typeface="Lato"/>
                <a:cs typeface="Lato"/>
                <a:sym typeface="Lato"/>
              </a:rPr>
              <a:t> Esto puede afectar el posicionamiento externo  y complicar la relación con fuentes de financimiento.</a:t>
            </a:r>
          </a:p>
        </p:txBody>
      </p:sp>
      <p:sp>
        <p:nvSpPr>
          <p:cNvPr name="TextBox 22" id="22"/>
          <p:cNvSpPr txBox="true"/>
          <p:nvPr/>
        </p:nvSpPr>
        <p:spPr>
          <a:xfrm rot="0">
            <a:off x="2837440" y="2734870"/>
            <a:ext cx="13000031" cy="847563"/>
          </a:xfrm>
          <a:prstGeom prst="rect">
            <a:avLst/>
          </a:prstGeom>
        </p:spPr>
        <p:txBody>
          <a:bodyPr anchor="t" rtlCol="false" tIns="0" lIns="0" bIns="0" rIns="0">
            <a:spAutoFit/>
          </a:bodyPr>
          <a:lstStyle/>
          <a:p>
            <a:pPr algn="ctr">
              <a:lnSpc>
                <a:spcPts val="3359"/>
              </a:lnSpc>
              <a:spcBef>
                <a:spcPct val="0"/>
              </a:spcBef>
            </a:pPr>
            <a:r>
              <a:rPr lang="en-US" b="true" sz="2799">
                <a:solidFill>
                  <a:srgbClr val="344846"/>
                </a:solidFill>
                <a:latin typeface="Lato Bold"/>
                <a:ea typeface="Lato Bold"/>
                <a:cs typeface="Lato Bold"/>
                <a:sym typeface="Lato Bold"/>
              </a:rPr>
              <a:t>Desarrollar una propuesta de comunicación estratégica para optimizar los procesos internos y mejorar el posicionamiento externo e impacto de DESCOSUR</a:t>
            </a:r>
          </a:p>
        </p:txBody>
      </p:sp>
      <p:sp>
        <p:nvSpPr>
          <p:cNvPr name="TextBox 23" id="23"/>
          <p:cNvSpPr txBox="true"/>
          <p:nvPr/>
        </p:nvSpPr>
        <p:spPr>
          <a:xfrm rot="0">
            <a:off x="9667183" y="4010494"/>
            <a:ext cx="7592117" cy="699456"/>
          </a:xfrm>
          <a:prstGeom prst="rect">
            <a:avLst/>
          </a:prstGeom>
        </p:spPr>
        <p:txBody>
          <a:bodyPr anchor="t" rtlCol="false" tIns="0" lIns="0" bIns="0" rIns="0">
            <a:spAutoFit/>
          </a:bodyPr>
          <a:lstStyle/>
          <a:p>
            <a:pPr algn="ctr">
              <a:lnSpc>
                <a:spcPts val="6154"/>
              </a:lnSpc>
            </a:pPr>
            <a:r>
              <a:rPr lang="en-US" b="true" sz="3016">
                <a:solidFill>
                  <a:srgbClr val="FFFFFF"/>
                </a:solidFill>
                <a:latin typeface="Lato Bold"/>
                <a:ea typeface="Lato Bold"/>
                <a:cs typeface="Lato Bold"/>
                <a:sym typeface="Lato Bold"/>
              </a:rPr>
              <a:t>2 PUNTOS CENTRALES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104142">
            <a:off x="1158442" y="974609"/>
            <a:ext cx="1886816" cy="0"/>
          </a:xfrm>
          <a:prstGeom prst="line">
            <a:avLst/>
          </a:prstGeom>
          <a:ln cap="rnd" w="19050">
            <a:solidFill>
              <a:srgbClr val="55B441"/>
            </a:solidFill>
            <a:prstDash val="solid"/>
            <a:headEnd type="none" len="sm" w="sm"/>
            <a:tailEnd type="none" len="sm" w="sm"/>
          </a:ln>
        </p:spPr>
      </p:sp>
      <p:sp>
        <p:nvSpPr>
          <p:cNvPr name="TextBox 3" id="3"/>
          <p:cNvSpPr txBox="true"/>
          <p:nvPr/>
        </p:nvSpPr>
        <p:spPr>
          <a:xfrm rot="0">
            <a:off x="1187450" y="9436157"/>
            <a:ext cx="3567110" cy="255747"/>
          </a:xfrm>
          <a:prstGeom prst="rect">
            <a:avLst/>
          </a:prstGeom>
        </p:spPr>
        <p:txBody>
          <a:bodyPr anchor="t" rtlCol="false" tIns="0" lIns="0" bIns="0" rIns="0">
            <a:spAutoFit/>
          </a:bodyPr>
          <a:lstStyle/>
          <a:p>
            <a:pPr algn="l">
              <a:lnSpc>
                <a:spcPts val="1920"/>
              </a:lnSpc>
            </a:pPr>
            <a:r>
              <a:rPr lang="en-US" b="true" sz="1600">
                <a:solidFill>
                  <a:srgbClr val="6E7378"/>
                </a:solidFill>
                <a:latin typeface="Lato Bold"/>
                <a:ea typeface="Lato Bold"/>
                <a:cs typeface="Lato Bold"/>
                <a:sym typeface="Lato Bold"/>
              </a:rPr>
              <a:t>180 DEGREES </a:t>
            </a:r>
            <a:r>
              <a:rPr lang="en-US" b="true" sz="1600">
                <a:solidFill>
                  <a:srgbClr val="55B441"/>
                </a:solidFill>
                <a:latin typeface="Lato Bold"/>
                <a:ea typeface="Lato Bold"/>
                <a:cs typeface="Lato Bold"/>
                <a:sym typeface="Lato Bold"/>
              </a:rPr>
              <a:t>CONSULTING</a:t>
            </a:r>
          </a:p>
        </p:txBody>
      </p:sp>
      <p:sp>
        <p:nvSpPr>
          <p:cNvPr name="TextBox 4" id="4"/>
          <p:cNvSpPr txBox="true"/>
          <p:nvPr/>
        </p:nvSpPr>
        <p:spPr>
          <a:xfrm rot="0">
            <a:off x="15878844" y="9436157"/>
            <a:ext cx="413986" cy="255747"/>
          </a:xfrm>
          <a:prstGeom prst="rect">
            <a:avLst/>
          </a:prstGeom>
        </p:spPr>
        <p:txBody>
          <a:bodyPr anchor="t" rtlCol="false" tIns="0" lIns="0" bIns="0" rIns="0">
            <a:spAutoFit/>
          </a:bodyPr>
          <a:lstStyle/>
          <a:p>
            <a:pPr algn="r">
              <a:lnSpc>
                <a:spcPts val="1920"/>
              </a:lnSpc>
            </a:pPr>
            <a:r>
              <a:rPr lang="en-US" sz="1600">
                <a:solidFill>
                  <a:srgbClr val="91969B"/>
                </a:solidFill>
                <a:latin typeface="Lato"/>
                <a:ea typeface="Lato"/>
                <a:cs typeface="Lato"/>
                <a:sym typeface="Lato"/>
              </a:rPr>
              <a:t>‹#›</a:t>
            </a:r>
          </a:p>
        </p:txBody>
      </p:sp>
      <p:sp>
        <p:nvSpPr>
          <p:cNvPr name="Freeform 5" id="5"/>
          <p:cNvSpPr/>
          <p:nvPr/>
        </p:nvSpPr>
        <p:spPr>
          <a:xfrm flipH="false" flipV="false" rot="0">
            <a:off x="16814856" y="9426632"/>
            <a:ext cx="282518" cy="282518"/>
          </a:xfrm>
          <a:custGeom>
            <a:avLst/>
            <a:gdLst/>
            <a:ahLst/>
            <a:cxnLst/>
            <a:rect r="r" b="b" t="t" l="l"/>
            <a:pathLst>
              <a:path h="282518" w="282518">
                <a:moveTo>
                  <a:pt x="0" y="0"/>
                </a:moveTo>
                <a:lnTo>
                  <a:pt x="282518" y="0"/>
                </a:lnTo>
                <a:lnTo>
                  <a:pt x="282518" y="282518"/>
                </a:lnTo>
                <a:lnTo>
                  <a:pt x="0" y="2825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488194" y="9426632"/>
            <a:ext cx="282518" cy="282518"/>
          </a:xfrm>
          <a:custGeom>
            <a:avLst/>
            <a:gdLst/>
            <a:ahLst/>
            <a:cxnLst/>
            <a:rect r="r" b="b" t="t" l="l"/>
            <a:pathLst>
              <a:path h="282518" w="282518">
                <a:moveTo>
                  <a:pt x="0" y="0"/>
                </a:moveTo>
                <a:lnTo>
                  <a:pt x="282518" y="0"/>
                </a:lnTo>
                <a:lnTo>
                  <a:pt x="282518" y="282518"/>
                </a:lnTo>
                <a:lnTo>
                  <a:pt x="0" y="2825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5897350" y="7244850"/>
            <a:ext cx="6726000" cy="585000"/>
            <a:chOff x="0" y="0"/>
            <a:chExt cx="8968000" cy="780000"/>
          </a:xfrm>
        </p:grpSpPr>
        <p:sp>
          <p:nvSpPr>
            <p:cNvPr name="Freeform 8" id="8"/>
            <p:cNvSpPr/>
            <p:nvPr/>
          </p:nvSpPr>
          <p:spPr>
            <a:xfrm flipH="false" flipV="false" rot="0">
              <a:off x="0" y="0"/>
              <a:ext cx="8967978" cy="780034"/>
            </a:xfrm>
            <a:custGeom>
              <a:avLst/>
              <a:gdLst/>
              <a:ahLst/>
              <a:cxnLst/>
              <a:rect r="r" b="b" t="t" l="l"/>
              <a:pathLst>
                <a:path h="780034" w="8967978">
                  <a:moveTo>
                    <a:pt x="0" y="0"/>
                  </a:moveTo>
                  <a:lnTo>
                    <a:pt x="8967978" y="0"/>
                  </a:lnTo>
                  <a:lnTo>
                    <a:pt x="8967978" y="780034"/>
                  </a:lnTo>
                  <a:lnTo>
                    <a:pt x="0" y="780034"/>
                  </a:lnTo>
                  <a:close/>
                </a:path>
              </a:pathLst>
            </a:custGeom>
            <a:solidFill>
              <a:srgbClr val="344846"/>
            </a:solidFill>
          </p:spPr>
        </p:sp>
      </p:grpSp>
      <p:grpSp>
        <p:nvGrpSpPr>
          <p:cNvPr name="Group 9" id="9"/>
          <p:cNvGrpSpPr/>
          <p:nvPr/>
        </p:nvGrpSpPr>
        <p:grpSpPr>
          <a:xfrm rot="0">
            <a:off x="5897350" y="4273852"/>
            <a:ext cx="6726000" cy="533400"/>
            <a:chOff x="0" y="0"/>
            <a:chExt cx="8968000" cy="711200"/>
          </a:xfrm>
        </p:grpSpPr>
        <p:sp>
          <p:nvSpPr>
            <p:cNvPr name="Freeform 10" id="10"/>
            <p:cNvSpPr/>
            <p:nvPr/>
          </p:nvSpPr>
          <p:spPr>
            <a:xfrm flipH="false" flipV="false" rot="0">
              <a:off x="0" y="0"/>
              <a:ext cx="8967978" cy="711200"/>
            </a:xfrm>
            <a:custGeom>
              <a:avLst/>
              <a:gdLst/>
              <a:ahLst/>
              <a:cxnLst/>
              <a:rect r="r" b="b" t="t" l="l"/>
              <a:pathLst>
                <a:path h="711200" w="8967978">
                  <a:moveTo>
                    <a:pt x="0" y="0"/>
                  </a:moveTo>
                  <a:lnTo>
                    <a:pt x="8967978" y="0"/>
                  </a:lnTo>
                  <a:lnTo>
                    <a:pt x="8967978" y="711200"/>
                  </a:lnTo>
                  <a:lnTo>
                    <a:pt x="0" y="711200"/>
                  </a:lnTo>
                  <a:close/>
                </a:path>
              </a:pathLst>
            </a:custGeom>
            <a:solidFill>
              <a:srgbClr val="D9D9D9"/>
            </a:solidFill>
          </p:spPr>
        </p:sp>
      </p:grpSp>
      <p:grpSp>
        <p:nvGrpSpPr>
          <p:cNvPr name="Group 11" id="11"/>
          <p:cNvGrpSpPr/>
          <p:nvPr/>
        </p:nvGrpSpPr>
        <p:grpSpPr>
          <a:xfrm rot="0">
            <a:off x="0" y="9998400"/>
            <a:ext cx="18288000" cy="288600"/>
            <a:chOff x="0" y="0"/>
            <a:chExt cx="24384000" cy="384800"/>
          </a:xfrm>
        </p:grpSpPr>
        <p:sp>
          <p:nvSpPr>
            <p:cNvPr name="Freeform 12" id="12"/>
            <p:cNvSpPr/>
            <p:nvPr/>
          </p:nvSpPr>
          <p:spPr>
            <a:xfrm flipH="false" flipV="false" rot="0">
              <a:off x="0" y="0"/>
              <a:ext cx="24384000" cy="384810"/>
            </a:xfrm>
            <a:custGeom>
              <a:avLst/>
              <a:gdLst/>
              <a:ahLst/>
              <a:cxnLst/>
              <a:rect r="r" b="b" t="t" l="l"/>
              <a:pathLst>
                <a:path h="384810" w="24384000">
                  <a:moveTo>
                    <a:pt x="0" y="0"/>
                  </a:moveTo>
                  <a:lnTo>
                    <a:pt x="24384000" y="0"/>
                  </a:lnTo>
                  <a:lnTo>
                    <a:pt x="24384000" y="384810"/>
                  </a:lnTo>
                  <a:lnTo>
                    <a:pt x="0" y="384810"/>
                  </a:lnTo>
                  <a:close/>
                </a:path>
              </a:pathLst>
            </a:custGeom>
            <a:solidFill>
              <a:srgbClr val="73B744"/>
            </a:solidFill>
          </p:spPr>
        </p:sp>
      </p:grpSp>
      <p:grpSp>
        <p:nvGrpSpPr>
          <p:cNvPr name="Group 13" id="13"/>
          <p:cNvGrpSpPr/>
          <p:nvPr/>
        </p:nvGrpSpPr>
        <p:grpSpPr>
          <a:xfrm rot="0">
            <a:off x="-22300" y="0"/>
            <a:ext cx="18310200" cy="1536600"/>
            <a:chOff x="0" y="0"/>
            <a:chExt cx="24413600" cy="2048800"/>
          </a:xfrm>
        </p:grpSpPr>
        <p:sp>
          <p:nvSpPr>
            <p:cNvPr name="Freeform 14" id="14"/>
            <p:cNvSpPr/>
            <p:nvPr/>
          </p:nvSpPr>
          <p:spPr>
            <a:xfrm flipH="false" flipV="false" rot="0">
              <a:off x="0" y="0"/>
              <a:ext cx="24413590" cy="2048764"/>
            </a:xfrm>
            <a:custGeom>
              <a:avLst/>
              <a:gdLst/>
              <a:ahLst/>
              <a:cxnLst/>
              <a:rect r="r" b="b" t="t" l="l"/>
              <a:pathLst>
                <a:path h="2048764" w="24413590">
                  <a:moveTo>
                    <a:pt x="0" y="0"/>
                  </a:moveTo>
                  <a:lnTo>
                    <a:pt x="24413590" y="0"/>
                  </a:lnTo>
                  <a:lnTo>
                    <a:pt x="24413590" y="2048764"/>
                  </a:lnTo>
                  <a:lnTo>
                    <a:pt x="0" y="2048764"/>
                  </a:lnTo>
                  <a:close/>
                </a:path>
              </a:pathLst>
            </a:custGeom>
            <a:solidFill>
              <a:srgbClr val="73B744"/>
            </a:solidFill>
          </p:spPr>
        </p:sp>
      </p:grpSp>
      <p:grpSp>
        <p:nvGrpSpPr>
          <p:cNvPr name="Group 15" id="15"/>
          <p:cNvGrpSpPr/>
          <p:nvPr/>
        </p:nvGrpSpPr>
        <p:grpSpPr>
          <a:xfrm rot="0">
            <a:off x="1075425" y="9393425"/>
            <a:ext cx="16172850" cy="400650"/>
            <a:chOff x="0" y="0"/>
            <a:chExt cx="21563800" cy="534200"/>
          </a:xfrm>
        </p:grpSpPr>
        <p:sp>
          <p:nvSpPr>
            <p:cNvPr name="Freeform 16" id="16"/>
            <p:cNvSpPr/>
            <p:nvPr/>
          </p:nvSpPr>
          <p:spPr>
            <a:xfrm flipH="false" flipV="false" rot="0">
              <a:off x="12700" y="12700"/>
              <a:ext cx="21538437" cy="508762"/>
            </a:xfrm>
            <a:custGeom>
              <a:avLst/>
              <a:gdLst/>
              <a:ahLst/>
              <a:cxnLst/>
              <a:rect r="r" b="b" t="t" l="l"/>
              <a:pathLst>
                <a:path h="508762" w="21538437">
                  <a:moveTo>
                    <a:pt x="0" y="0"/>
                  </a:moveTo>
                  <a:lnTo>
                    <a:pt x="21538437" y="0"/>
                  </a:lnTo>
                  <a:lnTo>
                    <a:pt x="21538437" y="508762"/>
                  </a:lnTo>
                  <a:lnTo>
                    <a:pt x="0" y="508762"/>
                  </a:lnTo>
                  <a:close/>
                </a:path>
              </a:pathLst>
            </a:custGeom>
            <a:solidFill>
              <a:srgbClr val="FFFFFF"/>
            </a:solidFill>
          </p:spPr>
        </p:sp>
        <p:sp>
          <p:nvSpPr>
            <p:cNvPr name="Freeform 17" id="17"/>
            <p:cNvSpPr/>
            <p:nvPr/>
          </p:nvSpPr>
          <p:spPr>
            <a:xfrm flipH="false" flipV="false" rot="0">
              <a:off x="0" y="0"/>
              <a:ext cx="21563837" cy="534162"/>
            </a:xfrm>
            <a:custGeom>
              <a:avLst/>
              <a:gdLst/>
              <a:ahLst/>
              <a:cxnLst/>
              <a:rect r="r" b="b" t="t" l="l"/>
              <a:pathLst>
                <a:path h="534162" w="21563837">
                  <a:moveTo>
                    <a:pt x="12700" y="0"/>
                  </a:moveTo>
                  <a:lnTo>
                    <a:pt x="21551137" y="0"/>
                  </a:lnTo>
                  <a:cubicBezTo>
                    <a:pt x="21558123" y="0"/>
                    <a:pt x="21563837" y="5715"/>
                    <a:pt x="21563837" y="12700"/>
                  </a:cubicBezTo>
                  <a:lnTo>
                    <a:pt x="21563837" y="521462"/>
                  </a:lnTo>
                  <a:cubicBezTo>
                    <a:pt x="21563837" y="528447"/>
                    <a:pt x="21558123" y="534162"/>
                    <a:pt x="21551137" y="534162"/>
                  </a:cubicBezTo>
                  <a:lnTo>
                    <a:pt x="12700" y="534162"/>
                  </a:lnTo>
                  <a:cubicBezTo>
                    <a:pt x="5715" y="534162"/>
                    <a:pt x="0" y="528447"/>
                    <a:pt x="0" y="521462"/>
                  </a:cubicBezTo>
                  <a:lnTo>
                    <a:pt x="0" y="12700"/>
                  </a:lnTo>
                  <a:cubicBezTo>
                    <a:pt x="0" y="5715"/>
                    <a:pt x="5715" y="0"/>
                    <a:pt x="12700" y="0"/>
                  </a:cubicBezTo>
                  <a:moveTo>
                    <a:pt x="12700" y="25400"/>
                  </a:moveTo>
                  <a:lnTo>
                    <a:pt x="12700" y="12700"/>
                  </a:lnTo>
                  <a:lnTo>
                    <a:pt x="25400" y="12700"/>
                  </a:lnTo>
                  <a:lnTo>
                    <a:pt x="25400" y="521462"/>
                  </a:lnTo>
                  <a:lnTo>
                    <a:pt x="12700" y="521462"/>
                  </a:lnTo>
                  <a:lnTo>
                    <a:pt x="12700" y="508762"/>
                  </a:lnTo>
                  <a:lnTo>
                    <a:pt x="21551137" y="508762"/>
                  </a:lnTo>
                  <a:lnTo>
                    <a:pt x="21551137" y="521462"/>
                  </a:lnTo>
                  <a:lnTo>
                    <a:pt x="21538437" y="521462"/>
                  </a:lnTo>
                  <a:lnTo>
                    <a:pt x="21538437" y="12700"/>
                  </a:lnTo>
                  <a:lnTo>
                    <a:pt x="21551137" y="12700"/>
                  </a:lnTo>
                  <a:lnTo>
                    <a:pt x="21551137" y="25400"/>
                  </a:lnTo>
                  <a:lnTo>
                    <a:pt x="12700" y="25400"/>
                  </a:lnTo>
                  <a:close/>
                </a:path>
              </a:pathLst>
            </a:custGeom>
            <a:solidFill>
              <a:srgbClr val="FFFFFF"/>
            </a:solidFill>
          </p:spPr>
        </p:sp>
      </p:grpSp>
      <p:sp>
        <p:nvSpPr>
          <p:cNvPr name="Freeform 18" id="18"/>
          <p:cNvSpPr/>
          <p:nvPr/>
        </p:nvSpPr>
        <p:spPr>
          <a:xfrm flipH="false" flipV="false" rot="0">
            <a:off x="267994" y="211742"/>
            <a:ext cx="2777119" cy="1069191"/>
          </a:xfrm>
          <a:custGeom>
            <a:avLst/>
            <a:gdLst/>
            <a:ahLst/>
            <a:cxnLst/>
            <a:rect r="r" b="b" t="t" l="l"/>
            <a:pathLst>
              <a:path h="1069191" w="2777119">
                <a:moveTo>
                  <a:pt x="0" y="0"/>
                </a:moveTo>
                <a:lnTo>
                  <a:pt x="2777120" y="0"/>
                </a:lnTo>
                <a:lnTo>
                  <a:pt x="2777120" y="1069191"/>
                </a:lnTo>
                <a:lnTo>
                  <a:pt x="0" y="10691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267994" y="2683177"/>
            <a:ext cx="1678854" cy="835230"/>
          </a:xfrm>
          <a:custGeom>
            <a:avLst/>
            <a:gdLst/>
            <a:ahLst/>
            <a:cxnLst/>
            <a:rect r="r" b="b" t="t" l="l"/>
            <a:pathLst>
              <a:path h="835230" w="1678854">
                <a:moveTo>
                  <a:pt x="0" y="0"/>
                </a:moveTo>
                <a:lnTo>
                  <a:pt x="1678854" y="0"/>
                </a:lnTo>
                <a:lnTo>
                  <a:pt x="1678854" y="835230"/>
                </a:lnTo>
                <a:lnTo>
                  <a:pt x="0" y="8352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true" flipV="false" rot="0">
            <a:off x="16268306" y="2683177"/>
            <a:ext cx="1678854" cy="835230"/>
          </a:xfrm>
          <a:custGeom>
            <a:avLst/>
            <a:gdLst/>
            <a:ahLst/>
            <a:cxnLst/>
            <a:rect r="r" b="b" t="t" l="l"/>
            <a:pathLst>
              <a:path h="835230" w="1678854">
                <a:moveTo>
                  <a:pt x="1678854" y="0"/>
                </a:moveTo>
                <a:lnTo>
                  <a:pt x="0" y="0"/>
                </a:lnTo>
                <a:lnTo>
                  <a:pt x="0" y="835230"/>
                </a:lnTo>
                <a:lnTo>
                  <a:pt x="1678854" y="835230"/>
                </a:lnTo>
                <a:lnTo>
                  <a:pt x="1678854"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0">
            <a:off x="2104607" y="4566817"/>
            <a:ext cx="2649953" cy="2738969"/>
          </a:xfrm>
          <a:custGeom>
            <a:avLst/>
            <a:gdLst/>
            <a:ahLst/>
            <a:cxnLst/>
            <a:rect r="r" b="b" t="t" l="l"/>
            <a:pathLst>
              <a:path h="2738969" w="2649953">
                <a:moveTo>
                  <a:pt x="0" y="0"/>
                </a:moveTo>
                <a:lnTo>
                  <a:pt x="2649953" y="0"/>
                </a:lnTo>
                <a:lnTo>
                  <a:pt x="2649953" y="2738969"/>
                </a:lnTo>
                <a:lnTo>
                  <a:pt x="0" y="273896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13766350" y="4622651"/>
            <a:ext cx="2297430" cy="2552700"/>
          </a:xfrm>
          <a:custGeom>
            <a:avLst/>
            <a:gdLst/>
            <a:ahLst/>
            <a:cxnLst/>
            <a:rect r="r" b="b" t="t" l="l"/>
            <a:pathLst>
              <a:path h="2552700" w="2297430">
                <a:moveTo>
                  <a:pt x="0" y="0"/>
                </a:moveTo>
                <a:lnTo>
                  <a:pt x="2297430" y="0"/>
                </a:lnTo>
                <a:lnTo>
                  <a:pt x="2297430" y="2552700"/>
                </a:lnTo>
                <a:lnTo>
                  <a:pt x="0" y="2552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3" id="23"/>
          <p:cNvSpPr txBox="true"/>
          <p:nvPr/>
        </p:nvSpPr>
        <p:spPr>
          <a:xfrm rot="0">
            <a:off x="879681" y="1773502"/>
            <a:ext cx="15906600" cy="666750"/>
          </a:xfrm>
          <a:prstGeom prst="rect">
            <a:avLst/>
          </a:prstGeom>
        </p:spPr>
        <p:txBody>
          <a:bodyPr anchor="t" rtlCol="false" tIns="0" lIns="0" bIns="0" rIns="0">
            <a:spAutoFit/>
          </a:bodyPr>
          <a:lstStyle/>
          <a:p>
            <a:pPr algn="l">
              <a:lnSpc>
                <a:spcPts val="5280"/>
              </a:lnSpc>
            </a:pPr>
            <a:r>
              <a:rPr lang="en-US" b="true" sz="4400">
                <a:solidFill>
                  <a:srgbClr val="4B5050"/>
                </a:solidFill>
                <a:latin typeface="Lato Bold"/>
                <a:ea typeface="Lato Bold"/>
                <a:cs typeface="Lato Bold"/>
                <a:sym typeface="Lato Bold"/>
              </a:rPr>
              <a:t>RETO A </a:t>
            </a:r>
            <a:r>
              <a:rPr lang="en-US" b="true" sz="4400">
                <a:solidFill>
                  <a:srgbClr val="73B744"/>
                </a:solidFill>
                <a:latin typeface="Lato Bold"/>
                <a:ea typeface="Lato Bold"/>
                <a:cs typeface="Lato Bold"/>
                <a:sym typeface="Lato Bold"/>
              </a:rPr>
              <a:t>RESOLVER</a:t>
            </a:r>
          </a:p>
        </p:txBody>
      </p:sp>
      <p:sp>
        <p:nvSpPr>
          <p:cNvPr name="TextBox 24" id="24"/>
          <p:cNvSpPr txBox="true"/>
          <p:nvPr/>
        </p:nvSpPr>
        <p:spPr>
          <a:xfrm rot="0">
            <a:off x="3429584" y="185558"/>
            <a:ext cx="13818691" cy="1095375"/>
          </a:xfrm>
          <a:prstGeom prst="rect">
            <a:avLst/>
          </a:prstGeom>
        </p:spPr>
        <p:txBody>
          <a:bodyPr anchor="t" rtlCol="false" tIns="0" lIns="0" bIns="0" rIns="0">
            <a:spAutoFit/>
          </a:bodyPr>
          <a:lstStyle/>
          <a:p>
            <a:pPr algn="l">
              <a:lnSpc>
                <a:spcPts val="4320"/>
              </a:lnSpc>
            </a:pPr>
            <a:r>
              <a:rPr lang="en-US" sz="3600">
                <a:solidFill>
                  <a:srgbClr val="FFFFFF"/>
                </a:solidFill>
                <a:latin typeface="Lato"/>
                <a:ea typeface="Lato"/>
                <a:cs typeface="Lato"/>
                <a:sym typeface="Lato"/>
              </a:rPr>
              <a:t>Entonces se realizó un cambio en el enfoque de la </a:t>
            </a:r>
            <a:r>
              <a:rPr lang="en-US" sz="3600">
                <a:solidFill>
                  <a:srgbClr val="FFFFFF"/>
                </a:solidFill>
                <a:latin typeface="Lato"/>
                <a:ea typeface="Lato"/>
                <a:cs typeface="Lato"/>
                <a:sym typeface="Lato"/>
              </a:rPr>
              <a:t> consultoría a lo siguiente:</a:t>
            </a:r>
          </a:p>
        </p:txBody>
      </p:sp>
      <p:sp>
        <p:nvSpPr>
          <p:cNvPr name="TextBox 25" id="25"/>
          <p:cNvSpPr txBox="true"/>
          <p:nvPr/>
        </p:nvSpPr>
        <p:spPr>
          <a:xfrm rot="0">
            <a:off x="5988751" y="4959652"/>
            <a:ext cx="6543150" cy="1571408"/>
          </a:xfrm>
          <a:prstGeom prst="rect">
            <a:avLst/>
          </a:prstGeom>
        </p:spPr>
        <p:txBody>
          <a:bodyPr anchor="t" rtlCol="false" tIns="0" lIns="0" bIns="0" rIns="0">
            <a:spAutoFit/>
          </a:bodyPr>
          <a:lstStyle/>
          <a:p>
            <a:pPr algn="just">
              <a:lnSpc>
                <a:spcPts val="3120"/>
              </a:lnSpc>
            </a:pPr>
            <a:r>
              <a:rPr lang="en-US" b="true" sz="2600">
                <a:solidFill>
                  <a:srgbClr val="344846"/>
                </a:solidFill>
                <a:latin typeface="Lato Bold"/>
                <a:ea typeface="Lato Bold"/>
                <a:cs typeface="Lato Bold"/>
                <a:sym typeface="Lato Bold"/>
              </a:rPr>
              <a:t>Desarrollar una propuesta de comunicación estratégica para optimizar los procesos internos y mejorar la comunicación interna de DESCOSUR</a:t>
            </a:r>
          </a:p>
        </p:txBody>
      </p:sp>
      <p:sp>
        <p:nvSpPr>
          <p:cNvPr name="TextBox 26" id="26"/>
          <p:cNvSpPr txBox="true"/>
          <p:nvPr/>
        </p:nvSpPr>
        <p:spPr>
          <a:xfrm rot="0">
            <a:off x="5988775" y="4153051"/>
            <a:ext cx="6543150" cy="608457"/>
          </a:xfrm>
          <a:prstGeom prst="rect">
            <a:avLst/>
          </a:prstGeom>
        </p:spPr>
        <p:txBody>
          <a:bodyPr anchor="t" rtlCol="false" tIns="0" lIns="0" bIns="0" rIns="0">
            <a:spAutoFit/>
          </a:bodyPr>
          <a:lstStyle/>
          <a:p>
            <a:pPr algn="ctr">
              <a:lnSpc>
                <a:spcPts val="5304"/>
              </a:lnSpc>
            </a:pPr>
            <a:r>
              <a:rPr lang="en-US" b="true" sz="2600">
                <a:solidFill>
                  <a:srgbClr val="55B441"/>
                </a:solidFill>
                <a:latin typeface="Lato Bold"/>
                <a:ea typeface="Lato Bold"/>
                <a:cs typeface="Lato Bold"/>
                <a:sym typeface="Lato Bold"/>
              </a:rPr>
              <a:t> OBJETIVO DE LA CONSULTORÍA</a:t>
            </a:r>
          </a:p>
        </p:txBody>
      </p:sp>
      <p:sp>
        <p:nvSpPr>
          <p:cNvPr name="TextBox 27" id="27"/>
          <p:cNvSpPr txBox="true"/>
          <p:nvPr/>
        </p:nvSpPr>
        <p:spPr>
          <a:xfrm rot="0">
            <a:off x="5988775" y="7044825"/>
            <a:ext cx="6543150" cy="663321"/>
          </a:xfrm>
          <a:prstGeom prst="rect">
            <a:avLst/>
          </a:prstGeom>
        </p:spPr>
        <p:txBody>
          <a:bodyPr anchor="t" rtlCol="false" tIns="0" lIns="0" bIns="0" rIns="0">
            <a:spAutoFit/>
          </a:bodyPr>
          <a:lstStyle/>
          <a:p>
            <a:pPr algn="ctr">
              <a:lnSpc>
                <a:spcPts val="5711"/>
              </a:lnSpc>
            </a:pPr>
            <a:r>
              <a:rPr lang="en-US" b="true" sz="2799">
                <a:solidFill>
                  <a:srgbClr val="FFFFFF"/>
                </a:solidFill>
                <a:latin typeface="Lato Bold"/>
                <a:ea typeface="Lato Bold"/>
                <a:cs typeface="Lato Bold"/>
                <a:sym typeface="Lato Bold"/>
              </a:rPr>
              <a:t>ALCANCE</a:t>
            </a:r>
          </a:p>
        </p:txBody>
      </p:sp>
      <p:sp>
        <p:nvSpPr>
          <p:cNvPr name="TextBox 28" id="28"/>
          <p:cNvSpPr txBox="true"/>
          <p:nvPr/>
        </p:nvSpPr>
        <p:spPr>
          <a:xfrm rot="0">
            <a:off x="278873" y="8391825"/>
            <a:ext cx="8554108" cy="847563"/>
          </a:xfrm>
          <a:prstGeom prst="rect">
            <a:avLst/>
          </a:prstGeom>
        </p:spPr>
        <p:txBody>
          <a:bodyPr anchor="t" rtlCol="false" tIns="0" lIns="0" bIns="0" rIns="0">
            <a:spAutoFit/>
          </a:bodyPr>
          <a:lstStyle/>
          <a:p>
            <a:pPr algn="l" marL="955040" indent="-477520" lvl="1">
              <a:lnSpc>
                <a:spcPts val="3359"/>
              </a:lnSpc>
              <a:buFont typeface="Arial"/>
              <a:buChar char="•"/>
            </a:pPr>
            <a:r>
              <a:rPr lang="en-US" b="true" sz="2799">
                <a:solidFill>
                  <a:srgbClr val="344846"/>
                </a:solidFill>
                <a:latin typeface="Lato Bold"/>
                <a:ea typeface="Lato Bold"/>
                <a:cs typeface="Lato Bold"/>
                <a:sym typeface="Lato Bold"/>
              </a:rPr>
              <a:t>Análisis y diagnóstico de la comunicación interna</a:t>
            </a:r>
          </a:p>
        </p:txBody>
      </p:sp>
      <p:sp>
        <p:nvSpPr>
          <p:cNvPr name="TextBox 29" id="29"/>
          <p:cNvSpPr txBox="true"/>
          <p:nvPr/>
        </p:nvSpPr>
        <p:spPr>
          <a:xfrm rot="0">
            <a:off x="9308252" y="8296575"/>
            <a:ext cx="8638908" cy="847563"/>
          </a:xfrm>
          <a:prstGeom prst="rect">
            <a:avLst/>
          </a:prstGeom>
        </p:spPr>
        <p:txBody>
          <a:bodyPr anchor="t" rtlCol="false" tIns="0" lIns="0" bIns="0" rIns="0">
            <a:spAutoFit/>
          </a:bodyPr>
          <a:lstStyle/>
          <a:p>
            <a:pPr algn="l" marL="955040" indent="-477520" lvl="1">
              <a:lnSpc>
                <a:spcPts val="3359"/>
              </a:lnSpc>
              <a:buFont typeface="Arial"/>
              <a:buChar char="•"/>
            </a:pPr>
            <a:r>
              <a:rPr lang="en-US" b="true" sz="2799">
                <a:solidFill>
                  <a:srgbClr val="344846"/>
                </a:solidFill>
                <a:latin typeface="Lato Bold"/>
                <a:ea typeface="Lato Bold"/>
                <a:cs typeface="Lato Bold"/>
                <a:sym typeface="Lato Bold"/>
              </a:rPr>
              <a:t>Desarrollo de propuesta estratégica de comunicación</a:t>
            </a:r>
          </a:p>
        </p:txBody>
      </p:sp>
      <p:sp>
        <p:nvSpPr>
          <p:cNvPr name="TextBox 30" id="30"/>
          <p:cNvSpPr txBox="true"/>
          <p:nvPr/>
        </p:nvSpPr>
        <p:spPr>
          <a:xfrm rot="0">
            <a:off x="2075691" y="2683177"/>
            <a:ext cx="14059265" cy="1114425"/>
          </a:xfrm>
          <a:prstGeom prst="rect">
            <a:avLst/>
          </a:prstGeom>
        </p:spPr>
        <p:txBody>
          <a:bodyPr anchor="t" rtlCol="false" tIns="0" lIns="0" bIns="0" rIns="0">
            <a:spAutoFit/>
          </a:bodyPr>
          <a:lstStyle/>
          <a:p>
            <a:pPr algn="ctr">
              <a:lnSpc>
                <a:spcPts val="2999"/>
              </a:lnSpc>
              <a:spcBef>
                <a:spcPct val="0"/>
              </a:spcBef>
            </a:pPr>
            <a:r>
              <a:rPr lang="en-US" b="true" sz="2499">
                <a:solidFill>
                  <a:srgbClr val="344846"/>
                </a:solidFill>
                <a:latin typeface="Lato Bold"/>
                <a:ea typeface="Lato Bold"/>
                <a:cs typeface="Lato Bold"/>
                <a:sym typeface="Lato Bold"/>
              </a:rPr>
              <a:t>¿Cómo podemos mejorar la eficacia y eficiencia de la comunicación interna en DESCOSUR para lograr una coordinación más efectiva entre los distintos niveles jerárquicos y optimizar los procesos internos de la organización?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74010" y="8968308"/>
            <a:ext cx="8740200" cy="225000"/>
          </a:xfrm>
          <a:prstGeom prst="rect">
            <a:avLst/>
          </a:prstGeom>
        </p:spPr>
        <p:txBody>
          <a:bodyPr anchor="t" rtlCol="false" tIns="0" lIns="0" bIns="0" rIns="0">
            <a:spAutoFit/>
          </a:bodyPr>
          <a:lstStyle/>
          <a:p>
            <a:pPr algn="ctr">
              <a:lnSpc>
                <a:spcPts val="1754"/>
              </a:lnSpc>
            </a:pPr>
            <a:r>
              <a:rPr lang="en-US" sz="1462">
                <a:solidFill>
                  <a:srgbClr val="FFFFFF"/>
                </a:solidFill>
                <a:latin typeface="Lato"/>
                <a:ea typeface="Lato"/>
                <a:cs typeface="Lato"/>
                <a:sym typeface="Lato"/>
              </a:rPr>
              <a:t>September 2016</a:t>
            </a:r>
          </a:p>
        </p:txBody>
      </p:sp>
      <p:grpSp>
        <p:nvGrpSpPr>
          <p:cNvPr name="Group 3" id="3"/>
          <p:cNvGrpSpPr/>
          <p:nvPr/>
        </p:nvGrpSpPr>
        <p:grpSpPr>
          <a:xfrm rot="0">
            <a:off x="0" y="0"/>
            <a:ext cx="18288000" cy="10294622"/>
            <a:chOff x="0" y="0"/>
            <a:chExt cx="24384000" cy="13726163"/>
          </a:xfrm>
        </p:grpSpPr>
        <p:sp>
          <p:nvSpPr>
            <p:cNvPr name="Freeform 4" id="4"/>
            <p:cNvSpPr/>
            <p:nvPr/>
          </p:nvSpPr>
          <p:spPr>
            <a:xfrm flipH="false" flipV="false" rot="0">
              <a:off x="0" y="0"/>
              <a:ext cx="24384000" cy="13726193"/>
            </a:xfrm>
            <a:custGeom>
              <a:avLst/>
              <a:gdLst/>
              <a:ahLst/>
              <a:cxnLst/>
              <a:rect r="r" b="b" t="t" l="l"/>
              <a:pathLst>
                <a:path h="13726193" w="24384000">
                  <a:moveTo>
                    <a:pt x="0" y="0"/>
                  </a:moveTo>
                  <a:lnTo>
                    <a:pt x="24384000" y="0"/>
                  </a:lnTo>
                  <a:lnTo>
                    <a:pt x="24384000" y="13726193"/>
                  </a:lnTo>
                  <a:lnTo>
                    <a:pt x="0" y="13726193"/>
                  </a:lnTo>
                  <a:close/>
                </a:path>
              </a:pathLst>
            </a:custGeom>
            <a:solidFill>
              <a:srgbClr val="73B744"/>
            </a:solidFill>
          </p:spPr>
        </p:sp>
      </p:grpSp>
      <p:grpSp>
        <p:nvGrpSpPr>
          <p:cNvPr name="Group 5" id="5"/>
          <p:cNvGrpSpPr/>
          <p:nvPr/>
        </p:nvGrpSpPr>
        <p:grpSpPr>
          <a:xfrm rot="0">
            <a:off x="14633648" y="-717241"/>
            <a:ext cx="4182504" cy="41825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2400"/>
                </a:lnSpc>
              </a:pPr>
            </a:p>
          </p:txBody>
        </p:sp>
      </p:grpSp>
      <p:sp>
        <p:nvSpPr>
          <p:cNvPr name="Freeform 8" id="8"/>
          <p:cNvSpPr/>
          <p:nvPr/>
        </p:nvSpPr>
        <p:spPr>
          <a:xfrm flipH="false" flipV="false" rot="0">
            <a:off x="15403750" y="253914"/>
            <a:ext cx="2642300" cy="2642300"/>
          </a:xfrm>
          <a:custGeom>
            <a:avLst/>
            <a:gdLst/>
            <a:ahLst/>
            <a:cxnLst/>
            <a:rect r="r" b="b" t="t" l="l"/>
            <a:pathLst>
              <a:path h="2642300" w="2642300">
                <a:moveTo>
                  <a:pt x="0" y="0"/>
                </a:moveTo>
                <a:lnTo>
                  <a:pt x="2642300" y="0"/>
                </a:lnTo>
                <a:lnTo>
                  <a:pt x="2642300" y="2642300"/>
                </a:lnTo>
                <a:lnTo>
                  <a:pt x="0" y="2642300"/>
                </a:lnTo>
                <a:lnTo>
                  <a:pt x="0" y="0"/>
                </a:lnTo>
                <a:close/>
              </a:path>
            </a:pathLst>
          </a:custGeom>
          <a:blipFill>
            <a:blip r:embed="rId3"/>
            <a:stretch>
              <a:fillRect l="0" t="0" r="0" b="0"/>
            </a:stretch>
          </a:blipFill>
        </p:spPr>
      </p:sp>
      <p:sp>
        <p:nvSpPr>
          <p:cNvPr name="Freeform 9" id="9"/>
          <p:cNvSpPr/>
          <p:nvPr/>
        </p:nvSpPr>
        <p:spPr>
          <a:xfrm flipH="false" flipV="false" rot="0">
            <a:off x="773225" y="8832854"/>
            <a:ext cx="2189007" cy="1400965"/>
          </a:xfrm>
          <a:custGeom>
            <a:avLst/>
            <a:gdLst/>
            <a:ahLst/>
            <a:cxnLst/>
            <a:rect r="r" b="b" t="t" l="l"/>
            <a:pathLst>
              <a:path h="1400965" w="2189007">
                <a:moveTo>
                  <a:pt x="0" y="0"/>
                </a:moveTo>
                <a:lnTo>
                  <a:pt x="2189007" y="0"/>
                </a:lnTo>
                <a:lnTo>
                  <a:pt x="2189007" y="1400965"/>
                </a:lnTo>
                <a:lnTo>
                  <a:pt x="0" y="1400965"/>
                </a:lnTo>
                <a:lnTo>
                  <a:pt x="0" y="0"/>
                </a:lnTo>
                <a:close/>
              </a:path>
            </a:pathLst>
          </a:custGeom>
          <a:blipFill>
            <a:blip r:embed="rId4"/>
            <a:stretch>
              <a:fillRect l="0" t="0" r="0" b="0"/>
            </a:stretch>
          </a:blipFill>
        </p:spPr>
      </p:sp>
      <p:sp>
        <p:nvSpPr>
          <p:cNvPr name="Freeform 10" id="10"/>
          <p:cNvSpPr/>
          <p:nvPr/>
        </p:nvSpPr>
        <p:spPr>
          <a:xfrm flipH="false" flipV="false" rot="0">
            <a:off x="11842726" y="8920285"/>
            <a:ext cx="2777119" cy="1069191"/>
          </a:xfrm>
          <a:custGeom>
            <a:avLst/>
            <a:gdLst/>
            <a:ahLst/>
            <a:cxnLst/>
            <a:rect r="r" b="b" t="t" l="l"/>
            <a:pathLst>
              <a:path h="1069191" w="2777119">
                <a:moveTo>
                  <a:pt x="0" y="0"/>
                </a:moveTo>
                <a:lnTo>
                  <a:pt x="2777120" y="0"/>
                </a:lnTo>
                <a:lnTo>
                  <a:pt x="2777120" y="1069191"/>
                </a:lnTo>
                <a:lnTo>
                  <a:pt x="0" y="10691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4048708"/>
            <a:ext cx="16238650" cy="1932409"/>
          </a:xfrm>
          <a:prstGeom prst="rect">
            <a:avLst/>
          </a:prstGeom>
        </p:spPr>
        <p:txBody>
          <a:bodyPr anchor="t" rtlCol="false" tIns="0" lIns="0" bIns="0" rIns="0">
            <a:spAutoFit/>
          </a:bodyPr>
          <a:lstStyle/>
          <a:p>
            <a:pPr algn="l">
              <a:lnSpc>
                <a:spcPts val="15917"/>
              </a:lnSpc>
            </a:pPr>
            <a:r>
              <a:rPr lang="en-US" b="true" sz="11053">
                <a:solidFill>
                  <a:srgbClr val="FFFFFF"/>
                </a:solidFill>
                <a:latin typeface="Lato Bold"/>
                <a:ea typeface="Lato Bold"/>
                <a:cs typeface="Lato Bold"/>
                <a:sym typeface="Lato Bold"/>
              </a:rPr>
              <a:t>PLAN DE TRABAJO</a:t>
            </a:r>
          </a:p>
        </p:txBody>
      </p:sp>
      <p:sp>
        <p:nvSpPr>
          <p:cNvPr name="TextBox 12" id="12"/>
          <p:cNvSpPr txBox="true"/>
          <p:nvPr/>
        </p:nvSpPr>
        <p:spPr>
          <a:xfrm rot="0">
            <a:off x="13540150" y="9193276"/>
            <a:ext cx="3727200" cy="371394"/>
          </a:xfrm>
          <a:prstGeom prst="rect">
            <a:avLst/>
          </a:prstGeom>
        </p:spPr>
        <p:txBody>
          <a:bodyPr anchor="t" rtlCol="false" tIns="0" lIns="0" bIns="0" rIns="0">
            <a:spAutoFit/>
          </a:bodyPr>
          <a:lstStyle/>
          <a:p>
            <a:pPr algn="r">
              <a:lnSpc>
                <a:spcPts val="2954"/>
              </a:lnSpc>
            </a:pPr>
            <a:r>
              <a:rPr lang="en-US" b="true" sz="2462">
                <a:solidFill>
                  <a:srgbClr val="FFFFFF"/>
                </a:solidFill>
                <a:latin typeface="Lato Bold"/>
                <a:ea typeface="Lato Bold"/>
                <a:cs typeface="Lato Bold"/>
                <a:sym typeface="Lato Bold"/>
              </a:rPr>
              <a:t>Diciembre </a:t>
            </a:r>
            <a:r>
              <a:rPr lang="en-US" b="true" sz="2462">
                <a:solidFill>
                  <a:srgbClr val="FFFFFF"/>
                </a:solidFill>
                <a:latin typeface="Lato Bold"/>
                <a:ea typeface="Lato Bold"/>
                <a:cs typeface="Lato Bold"/>
                <a:sym typeface="Lato Bold"/>
              </a:rPr>
              <a:t>2023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1158442" y="984134"/>
            <a:ext cx="1886816" cy="0"/>
          </a:xfrm>
          <a:prstGeom prst="line">
            <a:avLst/>
          </a:prstGeom>
          <a:ln cap="rnd" w="19050">
            <a:solidFill>
              <a:srgbClr val="55B441"/>
            </a:solidFill>
            <a:prstDash val="solid"/>
            <a:headEnd type="none" len="sm" w="sm"/>
            <a:tailEnd type="none" len="sm" w="sm"/>
          </a:ln>
        </p:spPr>
      </p:sp>
      <p:sp>
        <p:nvSpPr>
          <p:cNvPr name="TextBox 3" id="3"/>
          <p:cNvSpPr txBox="true"/>
          <p:nvPr/>
        </p:nvSpPr>
        <p:spPr>
          <a:xfrm rot="0">
            <a:off x="1187450" y="9436157"/>
            <a:ext cx="3567110" cy="255747"/>
          </a:xfrm>
          <a:prstGeom prst="rect">
            <a:avLst/>
          </a:prstGeom>
        </p:spPr>
        <p:txBody>
          <a:bodyPr anchor="t" rtlCol="false" tIns="0" lIns="0" bIns="0" rIns="0">
            <a:spAutoFit/>
          </a:bodyPr>
          <a:lstStyle/>
          <a:p>
            <a:pPr algn="l">
              <a:lnSpc>
                <a:spcPts val="1920"/>
              </a:lnSpc>
            </a:pPr>
            <a:r>
              <a:rPr lang="en-US" b="true" sz="1600">
                <a:solidFill>
                  <a:srgbClr val="6E7378"/>
                </a:solidFill>
                <a:latin typeface="Lato Bold"/>
                <a:ea typeface="Lato Bold"/>
                <a:cs typeface="Lato Bold"/>
                <a:sym typeface="Lato Bold"/>
              </a:rPr>
              <a:t>180 DEGREES </a:t>
            </a:r>
            <a:r>
              <a:rPr lang="en-US" b="true" sz="1600">
                <a:solidFill>
                  <a:srgbClr val="55B441"/>
                </a:solidFill>
                <a:latin typeface="Lato Bold"/>
                <a:ea typeface="Lato Bold"/>
                <a:cs typeface="Lato Bold"/>
                <a:sym typeface="Lato Bold"/>
              </a:rPr>
              <a:t>CONSULTING</a:t>
            </a:r>
          </a:p>
        </p:txBody>
      </p:sp>
      <p:sp>
        <p:nvSpPr>
          <p:cNvPr name="TextBox 4" id="4"/>
          <p:cNvSpPr txBox="true"/>
          <p:nvPr/>
        </p:nvSpPr>
        <p:spPr>
          <a:xfrm rot="0">
            <a:off x="15878844" y="9436157"/>
            <a:ext cx="413986" cy="255747"/>
          </a:xfrm>
          <a:prstGeom prst="rect">
            <a:avLst/>
          </a:prstGeom>
        </p:spPr>
        <p:txBody>
          <a:bodyPr anchor="t" rtlCol="false" tIns="0" lIns="0" bIns="0" rIns="0">
            <a:spAutoFit/>
          </a:bodyPr>
          <a:lstStyle/>
          <a:p>
            <a:pPr algn="r">
              <a:lnSpc>
                <a:spcPts val="1920"/>
              </a:lnSpc>
            </a:pPr>
            <a:r>
              <a:rPr lang="en-US" sz="1600">
                <a:solidFill>
                  <a:srgbClr val="91969B"/>
                </a:solidFill>
                <a:latin typeface="Lato"/>
                <a:ea typeface="Lato"/>
                <a:cs typeface="Lato"/>
                <a:sym typeface="Lato"/>
              </a:rPr>
              <a:t>‹#›</a:t>
            </a:r>
          </a:p>
        </p:txBody>
      </p:sp>
      <p:sp>
        <p:nvSpPr>
          <p:cNvPr name="Freeform 5" id="5"/>
          <p:cNvSpPr/>
          <p:nvPr/>
        </p:nvSpPr>
        <p:spPr>
          <a:xfrm flipH="false" flipV="false" rot="0">
            <a:off x="16814856" y="9426632"/>
            <a:ext cx="282518" cy="282518"/>
          </a:xfrm>
          <a:custGeom>
            <a:avLst/>
            <a:gdLst/>
            <a:ahLst/>
            <a:cxnLst/>
            <a:rect r="r" b="b" t="t" l="l"/>
            <a:pathLst>
              <a:path h="282518" w="282518">
                <a:moveTo>
                  <a:pt x="0" y="0"/>
                </a:moveTo>
                <a:lnTo>
                  <a:pt x="282518" y="0"/>
                </a:lnTo>
                <a:lnTo>
                  <a:pt x="282518" y="282518"/>
                </a:lnTo>
                <a:lnTo>
                  <a:pt x="0" y="2825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488194" y="9426632"/>
            <a:ext cx="282518" cy="282518"/>
          </a:xfrm>
          <a:custGeom>
            <a:avLst/>
            <a:gdLst/>
            <a:ahLst/>
            <a:cxnLst/>
            <a:rect r="r" b="b" t="t" l="l"/>
            <a:pathLst>
              <a:path h="282518" w="282518">
                <a:moveTo>
                  <a:pt x="0" y="0"/>
                </a:moveTo>
                <a:lnTo>
                  <a:pt x="282518" y="0"/>
                </a:lnTo>
                <a:lnTo>
                  <a:pt x="282518" y="282518"/>
                </a:lnTo>
                <a:lnTo>
                  <a:pt x="0" y="2825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168404" y="1151682"/>
            <a:ext cx="15906600" cy="666750"/>
          </a:xfrm>
          <a:prstGeom prst="rect">
            <a:avLst/>
          </a:prstGeom>
        </p:spPr>
        <p:txBody>
          <a:bodyPr anchor="t" rtlCol="false" tIns="0" lIns="0" bIns="0" rIns="0">
            <a:spAutoFit/>
          </a:bodyPr>
          <a:lstStyle/>
          <a:p>
            <a:pPr algn="l">
              <a:lnSpc>
                <a:spcPts val="5280"/>
              </a:lnSpc>
            </a:pPr>
            <a:r>
              <a:rPr lang="en-US" b="true" sz="4400">
                <a:solidFill>
                  <a:srgbClr val="4B5050"/>
                </a:solidFill>
                <a:latin typeface="Lato Bold"/>
                <a:ea typeface="Lato Bold"/>
                <a:cs typeface="Lato Bold"/>
                <a:sym typeface="Lato Bold"/>
              </a:rPr>
              <a:t>ETAPAS DE LA </a:t>
            </a:r>
            <a:r>
              <a:rPr lang="en-US" b="true" sz="4400">
                <a:solidFill>
                  <a:srgbClr val="73B744"/>
                </a:solidFill>
                <a:latin typeface="Lato Bold"/>
                <a:ea typeface="Lato Bold"/>
                <a:cs typeface="Lato Bold"/>
                <a:sym typeface="Lato Bold"/>
              </a:rPr>
              <a:t>CONSULTORÍA </a:t>
            </a:r>
          </a:p>
        </p:txBody>
      </p:sp>
      <p:sp>
        <p:nvSpPr>
          <p:cNvPr name="AutoShape 8" id="8"/>
          <p:cNvSpPr/>
          <p:nvPr/>
        </p:nvSpPr>
        <p:spPr>
          <a:xfrm rot="5371785">
            <a:off x="3552638" y="6296260"/>
            <a:ext cx="5903449" cy="0"/>
          </a:xfrm>
          <a:prstGeom prst="line">
            <a:avLst/>
          </a:prstGeom>
          <a:ln cap="rnd" w="9525">
            <a:solidFill>
              <a:srgbClr val="009600"/>
            </a:solidFill>
            <a:prstDash val="solid"/>
            <a:headEnd type="none" len="sm" w="sm"/>
            <a:tailEnd type="none" len="sm" w="sm"/>
          </a:ln>
        </p:spPr>
      </p:sp>
      <p:sp>
        <p:nvSpPr>
          <p:cNvPr name="AutoShape 9" id="9"/>
          <p:cNvSpPr/>
          <p:nvPr/>
        </p:nvSpPr>
        <p:spPr>
          <a:xfrm rot="5374631">
            <a:off x="9131992" y="6295360"/>
            <a:ext cx="5833809" cy="0"/>
          </a:xfrm>
          <a:prstGeom prst="line">
            <a:avLst/>
          </a:prstGeom>
          <a:ln cap="rnd" w="9525">
            <a:solidFill>
              <a:srgbClr val="009600"/>
            </a:solidFill>
            <a:prstDash val="solid"/>
            <a:headEnd type="none" len="sm" w="sm"/>
            <a:tailEnd type="none" len="sm" w="sm"/>
          </a:ln>
        </p:spPr>
      </p:sp>
      <p:grpSp>
        <p:nvGrpSpPr>
          <p:cNvPr name="Group 10" id="10"/>
          <p:cNvGrpSpPr/>
          <p:nvPr/>
        </p:nvGrpSpPr>
        <p:grpSpPr>
          <a:xfrm rot="0">
            <a:off x="0" y="9998400"/>
            <a:ext cx="18288000" cy="288600"/>
            <a:chOff x="0" y="0"/>
            <a:chExt cx="24384000" cy="384800"/>
          </a:xfrm>
        </p:grpSpPr>
        <p:sp>
          <p:nvSpPr>
            <p:cNvPr name="Freeform 11" id="11"/>
            <p:cNvSpPr/>
            <p:nvPr/>
          </p:nvSpPr>
          <p:spPr>
            <a:xfrm flipH="false" flipV="false" rot="0">
              <a:off x="0" y="0"/>
              <a:ext cx="24384000" cy="384810"/>
            </a:xfrm>
            <a:custGeom>
              <a:avLst/>
              <a:gdLst/>
              <a:ahLst/>
              <a:cxnLst/>
              <a:rect r="r" b="b" t="t" l="l"/>
              <a:pathLst>
                <a:path h="384810" w="24384000">
                  <a:moveTo>
                    <a:pt x="0" y="0"/>
                  </a:moveTo>
                  <a:lnTo>
                    <a:pt x="24384000" y="0"/>
                  </a:lnTo>
                  <a:lnTo>
                    <a:pt x="24384000" y="384810"/>
                  </a:lnTo>
                  <a:lnTo>
                    <a:pt x="0" y="384810"/>
                  </a:lnTo>
                  <a:close/>
                </a:path>
              </a:pathLst>
            </a:custGeom>
            <a:solidFill>
              <a:srgbClr val="73B744"/>
            </a:solidFill>
          </p:spPr>
        </p:sp>
      </p:grpSp>
      <p:grpSp>
        <p:nvGrpSpPr>
          <p:cNvPr name="Group 12" id="12"/>
          <p:cNvGrpSpPr/>
          <p:nvPr/>
        </p:nvGrpSpPr>
        <p:grpSpPr>
          <a:xfrm rot="0">
            <a:off x="1168400" y="2331800"/>
            <a:ext cx="5205600" cy="468600"/>
            <a:chOff x="0" y="0"/>
            <a:chExt cx="6940800" cy="624800"/>
          </a:xfrm>
        </p:grpSpPr>
        <p:sp>
          <p:nvSpPr>
            <p:cNvPr name="Freeform 13" id="13"/>
            <p:cNvSpPr/>
            <p:nvPr/>
          </p:nvSpPr>
          <p:spPr>
            <a:xfrm flipH="false" flipV="false" rot="0">
              <a:off x="0" y="0"/>
              <a:ext cx="6940804" cy="624840"/>
            </a:xfrm>
            <a:custGeom>
              <a:avLst/>
              <a:gdLst/>
              <a:ahLst/>
              <a:cxnLst/>
              <a:rect r="r" b="b" t="t" l="l"/>
              <a:pathLst>
                <a:path h="624840" w="6940804">
                  <a:moveTo>
                    <a:pt x="0" y="0"/>
                  </a:moveTo>
                  <a:lnTo>
                    <a:pt x="6940804" y="0"/>
                  </a:lnTo>
                  <a:lnTo>
                    <a:pt x="6940804" y="624840"/>
                  </a:lnTo>
                  <a:lnTo>
                    <a:pt x="0" y="624840"/>
                  </a:lnTo>
                  <a:close/>
                </a:path>
              </a:pathLst>
            </a:custGeom>
            <a:solidFill>
              <a:srgbClr val="4B5050"/>
            </a:solidFill>
          </p:spPr>
        </p:sp>
      </p:grpSp>
      <p:sp>
        <p:nvSpPr>
          <p:cNvPr name="TextBox 14" id="14"/>
          <p:cNvSpPr txBox="true"/>
          <p:nvPr/>
        </p:nvSpPr>
        <p:spPr>
          <a:xfrm rot="0">
            <a:off x="1565300" y="2227325"/>
            <a:ext cx="4411800" cy="573375"/>
          </a:xfrm>
          <a:prstGeom prst="rect">
            <a:avLst/>
          </a:prstGeom>
        </p:spPr>
        <p:txBody>
          <a:bodyPr anchor="t" rtlCol="false" tIns="0" lIns="0" bIns="0" rIns="0">
            <a:spAutoFit/>
          </a:bodyPr>
          <a:lstStyle/>
          <a:p>
            <a:pPr algn="ctr">
              <a:lnSpc>
                <a:spcPts val="4367"/>
              </a:lnSpc>
            </a:pPr>
            <a:r>
              <a:rPr lang="en-US" b="true" sz="2799">
                <a:solidFill>
                  <a:srgbClr val="FFFFFF"/>
                </a:solidFill>
                <a:latin typeface="Lato Bold"/>
                <a:ea typeface="Lato Bold"/>
                <a:cs typeface="Lato Bold"/>
                <a:sym typeface="Lato Bold"/>
              </a:rPr>
              <a:t>ETAPA 1</a:t>
            </a:r>
          </a:p>
        </p:txBody>
      </p:sp>
      <p:sp>
        <p:nvSpPr>
          <p:cNvPr name="TextBox 15" id="15"/>
          <p:cNvSpPr txBox="true"/>
          <p:nvPr/>
        </p:nvSpPr>
        <p:spPr>
          <a:xfrm rot="0">
            <a:off x="1259825" y="2973950"/>
            <a:ext cx="5022750" cy="428625"/>
          </a:xfrm>
          <a:prstGeom prst="rect">
            <a:avLst/>
          </a:prstGeom>
        </p:spPr>
        <p:txBody>
          <a:bodyPr anchor="t" rtlCol="false" tIns="0" lIns="0" bIns="0" rIns="0">
            <a:spAutoFit/>
          </a:bodyPr>
          <a:lstStyle/>
          <a:p>
            <a:pPr algn="ctr">
              <a:lnSpc>
                <a:spcPts val="3359"/>
              </a:lnSpc>
            </a:pPr>
            <a:r>
              <a:rPr lang="en-US" b="true" sz="2799">
                <a:solidFill>
                  <a:srgbClr val="73B744"/>
                </a:solidFill>
                <a:latin typeface="Lato Bold"/>
                <a:ea typeface="Lato Bold"/>
                <a:cs typeface="Lato Bold"/>
                <a:sym typeface="Lato Bold"/>
              </a:rPr>
              <a:t>Diagnóstico interno y externo</a:t>
            </a:r>
          </a:p>
        </p:txBody>
      </p:sp>
      <p:grpSp>
        <p:nvGrpSpPr>
          <p:cNvPr name="Group 16" id="16"/>
          <p:cNvGrpSpPr/>
          <p:nvPr/>
        </p:nvGrpSpPr>
        <p:grpSpPr>
          <a:xfrm rot="0">
            <a:off x="6662200" y="2331950"/>
            <a:ext cx="5205600" cy="468600"/>
            <a:chOff x="0" y="0"/>
            <a:chExt cx="6940800" cy="624800"/>
          </a:xfrm>
        </p:grpSpPr>
        <p:sp>
          <p:nvSpPr>
            <p:cNvPr name="Freeform 17" id="17"/>
            <p:cNvSpPr/>
            <p:nvPr/>
          </p:nvSpPr>
          <p:spPr>
            <a:xfrm flipH="false" flipV="false" rot="0">
              <a:off x="0" y="0"/>
              <a:ext cx="6940804" cy="624840"/>
            </a:xfrm>
            <a:custGeom>
              <a:avLst/>
              <a:gdLst/>
              <a:ahLst/>
              <a:cxnLst/>
              <a:rect r="r" b="b" t="t" l="l"/>
              <a:pathLst>
                <a:path h="624840" w="6940804">
                  <a:moveTo>
                    <a:pt x="0" y="0"/>
                  </a:moveTo>
                  <a:lnTo>
                    <a:pt x="6940804" y="0"/>
                  </a:lnTo>
                  <a:lnTo>
                    <a:pt x="6940804" y="624840"/>
                  </a:lnTo>
                  <a:lnTo>
                    <a:pt x="0" y="624840"/>
                  </a:lnTo>
                  <a:close/>
                </a:path>
              </a:pathLst>
            </a:custGeom>
            <a:solidFill>
              <a:srgbClr val="4B5050"/>
            </a:solidFill>
          </p:spPr>
        </p:sp>
      </p:grpSp>
      <p:sp>
        <p:nvSpPr>
          <p:cNvPr name="TextBox 18" id="18"/>
          <p:cNvSpPr txBox="true"/>
          <p:nvPr/>
        </p:nvSpPr>
        <p:spPr>
          <a:xfrm rot="0">
            <a:off x="7059100" y="2227475"/>
            <a:ext cx="4411800" cy="573375"/>
          </a:xfrm>
          <a:prstGeom prst="rect">
            <a:avLst/>
          </a:prstGeom>
        </p:spPr>
        <p:txBody>
          <a:bodyPr anchor="t" rtlCol="false" tIns="0" lIns="0" bIns="0" rIns="0">
            <a:spAutoFit/>
          </a:bodyPr>
          <a:lstStyle/>
          <a:p>
            <a:pPr algn="ctr">
              <a:lnSpc>
                <a:spcPts val="4367"/>
              </a:lnSpc>
            </a:pPr>
            <a:r>
              <a:rPr lang="en-US" b="true" sz="2799">
                <a:solidFill>
                  <a:srgbClr val="FFFFFF"/>
                </a:solidFill>
                <a:latin typeface="Lato Bold"/>
                <a:ea typeface="Lato Bold"/>
                <a:cs typeface="Lato Bold"/>
                <a:sym typeface="Lato Bold"/>
              </a:rPr>
              <a:t>ETAPA 2</a:t>
            </a:r>
          </a:p>
        </p:txBody>
      </p:sp>
      <p:grpSp>
        <p:nvGrpSpPr>
          <p:cNvPr name="Group 19" id="19"/>
          <p:cNvGrpSpPr/>
          <p:nvPr/>
        </p:nvGrpSpPr>
        <p:grpSpPr>
          <a:xfrm rot="0">
            <a:off x="12156000" y="2332100"/>
            <a:ext cx="5205600" cy="468600"/>
            <a:chOff x="0" y="0"/>
            <a:chExt cx="6940800" cy="624800"/>
          </a:xfrm>
        </p:grpSpPr>
        <p:sp>
          <p:nvSpPr>
            <p:cNvPr name="Freeform 20" id="20"/>
            <p:cNvSpPr/>
            <p:nvPr/>
          </p:nvSpPr>
          <p:spPr>
            <a:xfrm flipH="false" flipV="false" rot="0">
              <a:off x="0" y="0"/>
              <a:ext cx="6940804" cy="624840"/>
            </a:xfrm>
            <a:custGeom>
              <a:avLst/>
              <a:gdLst/>
              <a:ahLst/>
              <a:cxnLst/>
              <a:rect r="r" b="b" t="t" l="l"/>
              <a:pathLst>
                <a:path h="624840" w="6940804">
                  <a:moveTo>
                    <a:pt x="0" y="0"/>
                  </a:moveTo>
                  <a:lnTo>
                    <a:pt x="6940804" y="0"/>
                  </a:lnTo>
                  <a:lnTo>
                    <a:pt x="6940804" y="624840"/>
                  </a:lnTo>
                  <a:lnTo>
                    <a:pt x="0" y="624840"/>
                  </a:lnTo>
                  <a:close/>
                </a:path>
              </a:pathLst>
            </a:custGeom>
            <a:solidFill>
              <a:srgbClr val="4B5050"/>
            </a:solidFill>
          </p:spPr>
        </p:sp>
      </p:grpSp>
      <p:sp>
        <p:nvSpPr>
          <p:cNvPr name="TextBox 21" id="21"/>
          <p:cNvSpPr txBox="true"/>
          <p:nvPr/>
        </p:nvSpPr>
        <p:spPr>
          <a:xfrm rot="0">
            <a:off x="12552900" y="2227625"/>
            <a:ext cx="4411800" cy="573375"/>
          </a:xfrm>
          <a:prstGeom prst="rect">
            <a:avLst/>
          </a:prstGeom>
        </p:spPr>
        <p:txBody>
          <a:bodyPr anchor="t" rtlCol="false" tIns="0" lIns="0" bIns="0" rIns="0">
            <a:spAutoFit/>
          </a:bodyPr>
          <a:lstStyle/>
          <a:p>
            <a:pPr algn="ctr">
              <a:lnSpc>
                <a:spcPts val="4367"/>
              </a:lnSpc>
            </a:pPr>
            <a:r>
              <a:rPr lang="en-US" b="true" sz="2799">
                <a:solidFill>
                  <a:srgbClr val="FFFFFF"/>
                </a:solidFill>
                <a:latin typeface="Lato Bold"/>
                <a:ea typeface="Lato Bold"/>
                <a:cs typeface="Lato Bold"/>
                <a:sym typeface="Lato Bold"/>
              </a:rPr>
              <a:t>ETAPA 3</a:t>
            </a:r>
          </a:p>
        </p:txBody>
      </p:sp>
      <p:sp>
        <p:nvSpPr>
          <p:cNvPr name="TextBox 22" id="22"/>
          <p:cNvSpPr txBox="true"/>
          <p:nvPr/>
        </p:nvSpPr>
        <p:spPr>
          <a:xfrm rot="0">
            <a:off x="6766601" y="3008050"/>
            <a:ext cx="5022750" cy="627075"/>
          </a:xfrm>
          <a:prstGeom prst="rect">
            <a:avLst/>
          </a:prstGeom>
        </p:spPr>
        <p:txBody>
          <a:bodyPr anchor="t" rtlCol="false" tIns="0" lIns="0" bIns="0" rIns="0">
            <a:spAutoFit/>
          </a:bodyPr>
          <a:lstStyle/>
          <a:p>
            <a:pPr algn="ctr">
              <a:lnSpc>
                <a:spcPts val="3359"/>
              </a:lnSpc>
            </a:pPr>
            <a:r>
              <a:rPr lang="en-US" b="true" sz="2799">
                <a:solidFill>
                  <a:srgbClr val="73B744"/>
                </a:solidFill>
                <a:latin typeface="Lato Bold"/>
                <a:ea typeface="Lato Bold"/>
                <a:cs typeface="Lato Bold"/>
                <a:sym typeface="Lato Bold"/>
              </a:rPr>
              <a:t>Análisis de información</a:t>
            </a:r>
          </a:p>
        </p:txBody>
      </p:sp>
      <p:sp>
        <p:nvSpPr>
          <p:cNvPr name="TextBox 23" id="23"/>
          <p:cNvSpPr txBox="true"/>
          <p:nvPr/>
        </p:nvSpPr>
        <p:spPr>
          <a:xfrm rot="0">
            <a:off x="12273401" y="3008050"/>
            <a:ext cx="5022750" cy="627075"/>
          </a:xfrm>
          <a:prstGeom prst="rect">
            <a:avLst/>
          </a:prstGeom>
        </p:spPr>
        <p:txBody>
          <a:bodyPr anchor="t" rtlCol="false" tIns="0" lIns="0" bIns="0" rIns="0">
            <a:spAutoFit/>
          </a:bodyPr>
          <a:lstStyle/>
          <a:p>
            <a:pPr algn="ctr">
              <a:lnSpc>
                <a:spcPts val="3359"/>
              </a:lnSpc>
            </a:pPr>
            <a:r>
              <a:rPr lang="en-US" b="true" sz="2799">
                <a:solidFill>
                  <a:srgbClr val="73B744"/>
                </a:solidFill>
                <a:latin typeface="Lato Bold"/>
                <a:ea typeface="Lato Bold"/>
                <a:cs typeface="Lato Bold"/>
                <a:sym typeface="Lato Bold"/>
              </a:rPr>
              <a:t>Propuesta estratégica</a:t>
            </a:r>
          </a:p>
        </p:txBody>
      </p:sp>
      <p:sp>
        <p:nvSpPr>
          <p:cNvPr name="TextBox 24" id="24"/>
          <p:cNvSpPr txBox="true"/>
          <p:nvPr/>
        </p:nvSpPr>
        <p:spPr>
          <a:xfrm rot="0">
            <a:off x="2723200" y="4019331"/>
            <a:ext cx="3323550" cy="1009650"/>
          </a:xfrm>
          <a:prstGeom prst="rect">
            <a:avLst/>
          </a:prstGeom>
        </p:spPr>
        <p:txBody>
          <a:bodyPr anchor="t" rtlCol="false" tIns="0" lIns="0" bIns="0" rIns="0">
            <a:spAutoFit/>
          </a:bodyPr>
          <a:lstStyle/>
          <a:p>
            <a:pPr algn="just">
              <a:lnSpc>
                <a:spcPts val="2640"/>
              </a:lnSpc>
            </a:pPr>
            <a:r>
              <a:rPr lang="en-US" b="true" sz="2200">
                <a:solidFill>
                  <a:srgbClr val="344846"/>
                </a:solidFill>
                <a:latin typeface="Lato Bold"/>
                <a:ea typeface="Lato Bold"/>
                <a:cs typeface="Lato Bold"/>
                <a:sym typeface="Lato Bold"/>
              </a:rPr>
              <a:t>Revisión de 10 documentos internos de la organización</a:t>
            </a:r>
          </a:p>
        </p:txBody>
      </p:sp>
      <p:sp>
        <p:nvSpPr>
          <p:cNvPr name="Freeform 25" id="25"/>
          <p:cNvSpPr/>
          <p:nvPr/>
        </p:nvSpPr>
        <p:spPr>
          <a:xfrm flipH="false" flipV="false" rot="0">
            <a:off x="1487800" y="3896922"/>
            <a:ext cx="968700" cy="1263994"/>
          </a:xfrm>
          <a:custGeom>
            <a:avLst/>
            <a:gdLst/>
            <a:ahLst/>
            <a:cxnLst/>
            <a:rect r="r" b="b" t="t" l="l"/>
            <a:pathLst>
              <a:path h="1263994" w="968700">
                <a:moveTo>
                  <a:pt x="0" y="0"/>
                </a:moveTo>
                <a:lnTo>
                  <a:pt x="968700" y="0"/>
                </a:lnTo>
                <a:lnTo>
                  <a:pt x="968700" y="1263994"/>
                </a:lnTo>
                <a:lnTo>
                  <a:pt x="0" y="1263994"/>
                </a:lnTo>
                <a:lnTo>
                  <a:pt x="0" y="0"/>
                </a:lnTo>
                <a:close/>
              </a:path>
            </a:pathLst>
          </a:custGeom>
          <a:blipFill>
            <a:blip r:embed="rId7"/>
            <a:stretch>
              <a:fillRect l="0" t="0" r="0" b="-3"/>
            </a:stretch>
          </a:blipFill>
        </p:spPr>
      </p:sp>
      <p:sp>
        <p:nvSpPr>
          <p:cNvPr name="Freeform 26" id="26"/>
          <p:cNvSpPr/>
          <p:nvPr/>
        </p:nvSpPr>
        <p:spPr>
          <a:xfrm flipH="false" flipV="false" rot="0">
            <a:off x="1368175" y="5530429"/>
            <a:ext cx="1059750" cy="1145798"/>
          </a:xfrm>
          <a:custGeom>
            <a:avLst/>
            <a:gdLst/>
            <a:ahLst/>
            <a:cxnLst/>
            <a:rect r="r" b="b" t="t" l="l"/>
            <a:pathLst>
              <a:path h="1145798" w="1059750">
                <a:moveTo>
                  <a:pt x="0" y="0"/>
                </a:moveTo>
                <a:lnTo>
                  <a:pt x="1059750" y="0"/>
                </a:lnTo>
                <a:lnTo>
                  <a:pt x="1059750" y="1145798"/>
                </a:lnTo>
                <a:lnTo>
                  <a:pt x="0" y="1145798"/>
                </a:lnTo>
                <a:lnTo>
                  <a:pt x="0" y="0"/>
                </a:lnTo>
                <a:close/>
              </a:path>
            </a:pathLst>
          </a:custGeom>
          <a:blipFill>
            <a:blip r:embed="rId8"/>
            <a:stretch>
              <a:fillRect l="0" t="0" r="0" b="0"/>
            </a:stretch>
          </a:blipFill>
        </p:spPr>
      </p:sp>
      <p:sp>
        <p:nvSpPr>
          <p:cNvPr name="TextBox 27" id="27"/>
          <p:cNvSpPr txBox="true"/>
          <p:nvPr/>
        </p:nvSpPr>
        <p:spPr>
          <a:xfrm rot="0">
            <a:off x="2723200" y="5435626"/>
            <a:ext cx="3323550" cy="2343150"/>
          </a:xfrm>
          <a:prstGeom prst="rect">
            <a:avLst/>
          </a:prstGeom>
        </p:spPr>
        <p:txBody>
          <a:bodyPr anchor="t" rtlCol="false" tIns="0" lIns="0" bIns="0" rIns="0">
            <a:spAutoFit/>
          </a:bodyPr>
          <a:lstStyle/>
          <a:p>
            <a:pPr algn="just">
              <a:lnSpc>
                <a:spcPts val="2640"/>
              </a:lnSpc>
            </a:pPr>
            <a:r>
              <a:rPr lang="en-US" b="true" sz="2200">
                <a:solidFill>
                  <a:srgbClr val="344846"/>
                </a:solidFill>
                <a:latin typeface="Lato Bold"/>
                <a:ea typeface="Lato Bold"/>
                <a:cs typeface="Lato Bold"/>
                <a:sym typeface="Lato Bold"/>
              </a:rPr>
              <a:t>3 </a:t>
            </a:r>
            <a:r>
              <a:rPr lang="en-US" b="true" sz="2200">
                <a:solidFill>
                  <a:srgbClr val="344846"/>
                </a:solidFill>
                <a:latin typeface="Lato Bold"/>
                <a:ea typeface="Lato Bold"/>
                <a:cs typeface="Lato Bold"/>
                <a:sym typeface="Lato Bold"/>
              </a:rPr>
              <a:t>Entrevistas  con personal administrativo (Consejo directivo de DESCOSUR, RRHH, y área de Incidencia y Comunicación) y 1 focus group con Directivos</a:t>
            </a:r>
          </a:p>
        </p:txBody>
      </p:sp>
      <p:sp>
        <p:nvSpPr>
          <p:cNvPr name="Freeform 28" id="28"/>
          <p:cNvSpPr/>
          <p:nvPr/>
        </p:nvSpPr>
        <p:spPr>
          <a:xfrm flipH="false" flipV="false" rot="0">
            <a:off x="1297925" y="8185555"/>
            <a:ext cx="1158575" cy="776868"/>
          </a:xfrm>
          <a:custGeom>
            <a:avLst/>
            <a:gdLst/>
            <a:ahLst/>
            <a:cxnLst/>
            <a:rect r="r" b="b" t="t" l="l"/>
            <a:pathLst>
              <a:path h="776868" w="1158575">
                <a:moveTo>
                  <a:pt x="0" y="0"/>
                </a:moveTo>
                <a:lnTo>
                  <a:pt x="1158575" y="0"/>
                </a:lnTo>
                <a:lnTo>
                  <a:pt x="1158575" y="776868"/>
                </a:lnTo>
                <a:lnTo>
                  <a:pt x="0" y="776868"/>
                </a:lnTo>
                <a:lnTo>
                  <a:pt x="0" y="0"/>
                </a:lnTo>
                <a:close/>
              </a:path>
            </a:pathLst>
          </a:custGeom>
          <a:blipFill>
            <a:blip r:embed="rId9"/>
            <a:stretch>
              <a:fillRect l="0" t="0" r="0" b="-2"/>
            </a:stretch>
          </a:blipFill>
        </p:spPr>
      </p:sp>
      <p:sp>
        <p:nvSpPr>
          <p:cNvPr name="TextBox 29" id="29"/>
          <p:cNvSpPr txBox="true"/>
          <p:nvPr/>
        </p:nvSpPr>
        <p:spPr>
          <a:xfrm rot="0">
            <a:off x="2667199" y="8185555"/>
            <a:ext cx="3435550" cy="971306"/>
          </a:xfrm>
          <a:prstGeom prst="rect">
            <a:avLst/>
          </a:prstGeom>
        </p:spPr>
        <p:txBody>
          <a:bodyPr anchor="t" rtlCol="false" tIns="0" lIns="0" bIns="0" rIns="0">
            <a:spAutoFit/>
          </a:bodyPr>
          <a:lstStyle/>
          <a:p>
            <a:pPr algn="just">
              <a:lnSpc>
                <a:spcPts val="2564"/>
              </a:lnSpc>
            </a:pPr>
            <a:r>
              <a:rPr lang="en-US" b="true" sz="2136">
                <a:solidFill>
                  <a:srgbClr val="344846"/>
                </a:solidFill>
                <a:latin typeface="Lato Bold"/>
                <a:ea typeface="Lato Bold"/>
                <a:cs typeface="Lato Bold"/>
                <a:sym typeface="Lato Bold"/>
              </a:rPr>
              <a:t>5 entrevistas a profundidad a coordinadores de proyectos</a:t>
            </a:r>
          </a:p>
        </p:txBody>
      </p:sp>
      <p:sp>
        <p:nvSpPr>
          <p:cNvPr name="TextBox 30" id="30"/>
          <p:cNvSpPr txBox="true"/>
          <p:nvPr/>
        </p:nvSpPr>
        <p:spPr>
          <a:xfrm rot="0">
            <a:off x="13867708" y="5997154"/>
            <a:ext cx="3727950" cy="1009650"/>
          </a:xfrm>
          <a:prstGeom prst="rect">
            <a:avLst/>
          </a:prstGeom>
        </p:spPr>
        <p:txBody>
          <a:bodyPr anchor="t" rtlCol="false" tIns="0" lIns="0" bIns="0" rIns="0">
            <a:spAutoFit/>
          </a:bodyPr>
          <a:lstStyle/>
          <a:p>
            <a:pPr algn="just">
              <a:lnSpc>
                <a:spcPts val="2640"/>
              </a:lnSpc>
            </a:pPr>
            <a:r>
              <a:rPr lang="en-US" b="true" sz="2200">
                <a:solidFill>
                  <a:srgbClr val="344846"/>
                </a:solidFill>
                <a:latin typeface="Lato Bold"/>
                <a:ea typeface="Lato Bold"/>
                <a:cs typeface="Lato Bold"/>
                <a:sym typeface="Lato Bold"/>
              </a:rPr>
              <a:t>Desarrollo de líneas de mensajes y concepto creativo de la estrategia</a:t>
            </a:r>
          </a:p>
        </p:txBody>
      </p:sp>
      <p:sp>
        <p:nvSpPr>
          <p:cNvPr name="TextBox 31" id="31"/>
          <p:cNvSpPr txBox="true"/>
          <p:nvPr/>
        </p:nvSpPr>
        <p:spPr>
          <a:xfrm rot="0">
            <a:off x="13912375" y="7262047"/>
            <a:ext cx="3727950" cy="1009650"/>
          </a:xfrm>
          <a:prstGeom prst="rect">
            <a:avLst/>
          </a:prstGeom>
        </p:spPr>
        <p:txBody>
          <a:bodyPr anchor="t" rtlCol="false" tIns="0" lIns="0" bIns="0" rIns="0">
            <a:spAutoFit/>
          </a:bodyPr>
          <a:lstStyle/>
          <a:p>
            <a:pPr algn="just">
              <a:lnSpc>
                <a:spcPts val="2640"/>
              </a:lnSpc>
            </a:pPr>
            <a:r>
              <a:rPr lang="en-US" b="true" sz="2200">
                <a:solidFill>
                  <a:srgbClr val="344846"/>
                </a:solidFill>
                <a:latin typeface="Lato Bold"/>
                <a:ea typeface="Lato Bold"/>
                <a:cs typeface="Lato Bold"/>
                <a:sym typeface="Lato Bold"/>
              </a:rPr>
              <a:t>Desarrollo del plan de la estrategia comunicacional (etapas, hitos y actividades)</a:t>
            </a:r>
          </a:p>
        </p:txBody>
      </p:sp>
      <p:sp>
        <p:nvSpPr>
          <p:cNvPr name="Freeform 32" id="32"/>
          <p:cNvSpPr/>
          <p:nvPr/>
        </p:nvSpPr>
        <p:spPr>
          <a:xfrm flipH="false" flipV="false" rot="0">
            <a:off x="12552900" y="3673689"/>
            <a:ext cx="1048108" cy="953791"/>
          </a:xfrm>
          <a:custGeom>
            <a:avLst/>
            <a:gdLst/>
            <a:ahLst/>
            <a:cxnLst/>
            <a:rect r="r" b="b" t="t" l="l"/>
            <a:pathLst>
              <a:path h="953791" w="1048108">
                <a:moveTo>
                  <a:pt x="0" y="0"/>
                </a:moveTo>
                <a:lnTo>
                  <a:pt x="1048108" y="0"/>
                </a:lnTo>
                <a:lnTo>
                  <a:pt x="1048108" y="953791"/>
                </a:lnTo>
                <a:lnTo>
                  <a:pt x="0" y="953791"/>
                </a:lnTo>
                <a:lnTo>
                  <a:pt x="0" y="0"/>
                </a:lnTo>
                <a:close/>
              </a:path>
            </a:pathLst>
          </a:custGeom>
          <a:blipFill>
            <a:blip r:embed="rId10"/>
            <a:stretch>
              <a:fillRect l="0" t="0" r="-1" b="0"/>
            </a:stretch>
          </a:blipFill>
        </p:spPr>
      </p:sp>
      <p:sp>
        <p:nvSpPr>
          <p:cNvPr name="TextBox 33" id="33"/>
          <p:cNvSpPr txBox="true"/>
          <p:nvPr/>
        </p:nvSpPr>
        <p:spPr>
          <a:xfrm rot="0">
            <a:off x="8251384" y="8130754"/>
            <a:ext cx="3537967" cy="1095294"/>
          </a:xfrm>
          <a:prstGeom prst="rect">
            <a:avLst/>
          </a:prstGeom>
        </p:spPr>
        <p:txBody>
          <a:bodyPr anchor="t" rtlCol="false" tIns="0" lIns="0" bIns="0" rIns="0">
            <a:spAutoFit/>
          </a:bodyPr>
          <a:lstStyle/>
          <a:p>
            <a:pPr algn="just">
              <a:lnSpc>
                <a:spcPts val="2639"/>
              </a:lnSpc>
            </a:pPr>
            <a:r>
              <a:rPr lang="en-US" sz="2199" b="true">
                <a:solidFill>
                  <a:srgbClr val="344846"/>
                </a:solidFill>
                <a:latin typeface="Lato Bold"/>
                <a:ea typeface="Lato Bold"/>
                <a:cs typeface="Lato Bold"/>
                <a:sym typeface="Lato Bold"/>
              </a:rPr>
              <a:t>Árbol de problemas de comunicación identificados</a:t>
            </a:r>
          </a:p>
          <a:p>
            <a:pPr algn="l">
              <a:lnSpc>
                <a:spcPts val="3359"/>
              </a:lnSpc>
            </a:pPr>
          </a:p>
        </p:txBody>
      </p:sp>
      <p:sp>
        <p:nvSpPr>
          <p:cNvPr name="TextBox 34" id="34"/>
          <p:cNvSpPr txBox="true"/>
          <p:nvPr/>
        </p:nvSpPr>
        <p:spPr>
          <a:xfrm rot="0">
            <a:off x="8251384" y="5435626"/>
            <a:ext cx="3323550" cy="2343150"/>
          </a:xfrm>
          <a:prstGeom prst="rect">
            <a:avLst/>
          </a:prstGeom>
        </p:spPr>
        <p:txBody>
          <a:bodyPr anchor="t" rtlCol="false" tIns="0" lIns="0" bIns="0" rIns="0">
            <a:spAutoFit/>
          </a:bodyPr>
          <a:lstStyle/>
          <a:p>
            <a:pPr algn="just">
              <a:lnSpc>
                <a:spcPts val="2640"/>
              </a:lnSpc>
            </a:pPr>
            <a:r>
              <a:rPr lang="en-US" b="true" sz="2200">
                <a:solidFill>
                  <a:srgbClr val="344846"/>
                </a:solidFill>
                <a:latin typeface="Lato Bold"/>
                <a:ea typeface="Lato Bold"/>
                <a:cs typeface="Lato Bold"/>
                <a:sym typeface="Lato Bold"/>
              </a:rPr>
              <a:t>Realización de dos mapas de empatía y buyer person: Líderes  administrativos (consejo directivo) y colaboradores de campo (coordinadores y técnicos)</a:t>
            </a:r>
          </a:p>
        </p:txBody>
      </p:sp>
      <p:sp>
        <p:nvSpPr>
          <p:cNvPr name="Freeform 35" id="35"/>
          <p:cNvSpPr/>
          <p:nvPr/>
        </p:nvSpPr>
        <p:spPr>
          <a:xfrm flipH="false" flipV="false" rot="0">
            <a:off x="6907442" y="7931700"/>
            <a:ext cx="1059750" cy="1145798"/>
          </a:xfrm>
          <a:custGeom>
            <a:avLst/>
            <a:gdLst/>
            <a:ahLst/>
            <a:cxnLst/>
            <a:rect r="r" b="b" t="t" l="l"/>
            <a:pathLst>
              <a:path h="1145798" w="1059750">
                <a:moveTo>
                  <a:pt x="0" y="0"/>
                </a:moveTo>
                <a:lnTo>
                  <a:pt x="1059750" y="0"/>
                </a:lnTo>
                <a:lnTo>
                  <a:pt x="1059750" y="1145798"/>
                </a:lnTo>
                <a:lnTo>
                  <a:pt x="0" y="1145798"/>
                </a:lnTo>
                <a:lnTo>
                  <a:pt x="0" y="0"/>
                </a:lnTo>
                <a:close/>
              </a:path>
            </a:pathLst>
          </a:custGeom>
          <a:blipFill>
            <a:blip r:embed="rId8"/>
            <a:stretch>
              <a:fillRect l="0" t="0" r="0" b="0"/>
            </a:stretch>
          </a:blipFill>
        </p:spPr>
      </p:sp>
      <p:sp>
        <p:nvSpPr>
          <p:cNvPr name="Freeform 36" id="36"/>
          <p:cNvSpPr/>
          <p:nvPr/>
        </p:nvSpPr>
        <p:spPr>
          <a:xfrm flipH="false" flipV="false" rot="0">
            <a:off x="6907442" y="5573701"/>
            <a:ext cx="1077308" cy="766800"/>
          </a:xfrm>
          <a:custGeom>
            <a:avLst/>
            <a:gdLst/>
            <a:ahLst/>
            <a:cxnLst/>
            <a:rect r="r" b="b" t="t" l="l"/>
            <a:pathLst>
              <a:path h="766800" w="1077308">
                <a:moveTo>
                  <a:pt x="0" y="0"/>
                </a:moveTo>
                <a:lnTo>
                  <a:pt x="1077308" y="0"/>
                </a:lnTo>
                <a:lnTo>
                  <a:pt x="1077308" y="766800"/>
                </a:lnTo>
                <a:lnTo>
                  <a:pt x="0" y="766800"/>
                </a:lnTo>
                <a:lnTo>
                  <a:pt x="0" y="0"/>
                </a:lnTo>
                <a:close/>
              </a:path>
            </a:pathLst>
          </a:custGeom>
          <a:blipFill>
            <a:blip r:embed="rId11"/>
            <a:stretch>
              <a:fillRect l="0" t="0" r="-1" b="0"/>
            </a:stretch>
          </a:blipFill>
        </p:spPr>
      </p:sp>
      <p:grpSp>
        <p:nvGrpSpPr>
          <p:cNvPr name="Group 37" id="37"/>
          <p:cNvGrpSpPr/>
          <p:nvPr/>
        </p:nvGrpSpPr>
        <p:grpSpPr>
          <a:xfrm rot="0">
            <a:off x="13492175" y="9393425"/>
            <a:ext cx="3755850" cy="400650"/>
            <a:chOff x="0" y="0"/>
            <a:chExt cx="5007800" cy="534200"/>
          </a:xfrm>
        </p:grpSpPr>
        <p:sp>
          <p:nvSpPr>
            <p:cNvPr name="Freeform 38" id="38"/>
            <p:cNvSpPr/>
            <p:nvPr/>
          </p:nvSpPr>
          <p:spPr>
            <a:xfrm flipH="false" flipV="false" rot="0">
              <a:off x="12700" y="12700"/>
              <a:ext cx="4982337" cy="508762"/>
            </a:xfrm>
            <a:custGeom>
              <a:avLst/>
              <a:gdLst/>
              <a:ahLst/>
              <a:cxnLst/>
              <a:rect r="r" b="b" t="t" l="l"/>
              <a:pathLst>
                <a:path h="508762" w="4982337">
                  <a:moveTo>
                    <a:pt x="0" y="0"/>
                  </a:moveTo>
                  <a:lnTo>
                    <a:pt x="4982337" y="0"/>
                  </a:lnTo>
                  <a:lnTo>
                    <a:pt x="4982337" y="508762"/>
                  </a:lnTo>
                  <a:lnTo>
                    <a:pt x="0" y="508762"/>
                  </a:lnTo>
                  <a:close/>
                </a:path>
              </a:pathLst>
            </a:custGeom>
            <a:solidFill>
              <a:srgbClr val="FFFFFF"/>
            </a:solidFill>
          </p:spPr>
        </p:sp>
        <p:sp>
          <p:nvSpPr>
            <p:cNvPr name="Freeform 39" id="39"/>
            <p:cNvSpPr/>
            <p:nvPr/>
          </p:nvSpPr>
          <p:spPr>
            <a:xfrm flipH="false" flipV="false" rot="0">
              <a:off x="0" y="0"/>
              <a:ext cx="5007737" cy="534162"/>
            </a:xfrm>
            <a:custGeom>
              <a:avLst/>
              <a:gdLst/>
              <a:ahLst/>
              <a:cxnLst/>
              <a:rect r="r" b="b" t="t" l="l"/>
              <a:pathLst>
                <a:path h="534162" w="5007737">
                  <a:moveTo>
                    <a:pt x="12700" y="0"/>
                  </a:moveTo>
                  <a:lnTo>
                    <a:pt x="4995037" y="0"/>
                  </a:lnTo>
                  <a:cubicBezTo>
                    <a:pt x="5002022" y="0"/>
                    <a:pt x="5007737" y="5715"/>
                    <a:pt x="5007737" y="12700"/>
                  </a:cubicBezTo>
                  <a:lnTo>
                    <a:pt x="5007737" y="521462"/>
                  </a:lnTo>
                  <a:cubicBezTo>
                    <a:pt x="5007737" y="528447"/>
                    <a:pt x="5002022" y="534162"/>
                    <a:pt x="4995037" y="534162"/>
                  </a:cubicBezTo>
                  <a:lnTo>
                    <a:pt x="12700" y="534162"/>
                  </a:lnTo>
                  <a:cubicBezTo>
                    <a:pt x="5715" y="534162"/>
                    <a:pt x="0" y="528447"/>
                    <a:pt x="0" y="521462"/>
                  </a:cubicBezTo>
                  <a:lnTo>
                    <a:pt x="0" y="12700"/>
                  </a:lnTo>
                  <a:cubicBezTo>
                    <a:pt x="0" y="5715"/>
                    <a:pt x="5715" y="0"/>
                    <a:pt x="12700" y="0"/>
                  </a:cubicBezTo>
                  <a:moveTo>
                    <a:pt x="12700" y="25400"/>
                  </a:moveTo>
                  <a:lnTo>
                    <a:pt x="12700" y="12700"/>
                  </a:lnTo>
                  <a:lnTo>
                    <a:pt x="25400" y="12700"/>
                  </a:lnTo>
                  <a:lnTo>
                    <a:pt x="25400" y="521462"/>
                  </a:lnTo>
                  <a:lnTo>
                    <a:pt x="12700" y="521462"/>
                  </a:lnTo>
                  <a:lnTo>
                    <a:pt x="12700" y="508762"/>
                  </a:lnTo>
                  <a:lnTo>
                    <a:pt x="4995037" y="508762"/>
                  </a:lnTo>
                  <a:lnTo>
                    <a:pt x="4995037" y="521462"/>
                  </a:lnTo>
                  <a:lnTo>
                    <a:pt x="4982337" y="521462"/>
                  </a:lnTo>
                  <a:lnTo>
                    <a:pt x="4982337" y="12700"/>
                  </a:lnTo>
                  <a:lnTo>
                    <a:pt x="4995037" y="12700"/>
                  </a:lnTo>
                  <a:lnTo>
                    <a:pt x="4995037" y="25400"/>
                  </a:lnTo>
                  <a:lnTo>
                    <a:pt x="12700" y="25400"/>
                  </a:lnTo>
                  <a:close/>
                </a:path>
              </a:pathLst>
            </a:custGeom>
            <a:solidFill>
              <a:srgbClr val="FFFFFF"/>
            </a:solidFill>
          </p:spPr>
        </p:sp>
      </p:grpSp>
      <p:sp>
        <p:nvSpPr>
          <p:cNvPr name="TextBox 40" id="40"/>
          <p:cNvSpPr txBox="true"/>
          <p:nvPr/>
        </p:nvSpPr>
        <p:spPr>
          <a:xfrm rot="0">
            <a:off x="8270434" y="3887397"/>
            <a:ext cx="3323550" cy="1343025"/>
          </a:xfrm>
          <a:prstGeom prst="rect">
            <a:avLst/>
          </a:prstGeom>
        </p:spPr>
        <p:txBody>
          <a:bodyPr anchor="t" rtlCol="false" tIns="0" lIns="0" bIns="0" rIns="0">
            <a:spAutoFit/>
          </a:bodyPr>
          <a:lstStyle/>
          <a:p>
            <a:pPr algn="just">
              <a:lnSpc>
                <a:spcPts val="2640"/>
              </a:lnSpc>
            </a:pPr>
            <a:r>
              <a:rPr lang="en-US" b="true" sz="2200">
                <a:solidFill>
                  <a:srgbClr val="344846"/>
                </a:solidFill>
                <a:latin typeface="Lato Bold"/>
                <a:ea typeface="Lato Bold"/>
                <a:cs typeface="Lato Bold"/>
                <a:sym typeface="Lato Bold"/>
              </a:rPr>
              <a:t>Sistematización de información de documentos, focus groups y entrevistas </a:t>
            </a:r>
          </a:p>
        </p:txBody>
      </p:sp>
      <p:sp>
        <p:nvSpPr>
          <p:cNvPr name="Freeform 41" id="41"/>
          <p:cNvSpPr/>
          <p:nvPr/>
        </p:nvSpPr>
        <p:spPr>
          <a:xfrm flipH="false" flipV="false" rot="0">
            <a:off x="12552900" y="6054400"/>
            <a:ext cx="1077308" cy="766800"/>
          </a:xfrm>
          <a:custGeom>
            <a:avLst/>
            <a:gdLst/>
            <a:ahLst/>
            <a:cxnLst/>
            <a:rect r="r" b="b" t="t" l="l"/>
            <a:pathLst>
              <a:path h="766800" w="1077308">
                <a:moveTo>
                  <a:pt x="0" y="0"/>
                </a:moveTo>
                <a:lnTo>
                  <a:pt x="1077308" y="0"/>
                </a:lnTo>
                <a:lnTo>
                  <a:pt x="1077308" y="766800"/>
                </a:lnTo>
                <a:lnTo>
                  <a:pt x="0" y="766800"/>
                </a:lnTo>
                <a:lnTo>
                  <a:pt x="0" y="0"/>
                </a:lnTo>
                <a:close/>
              </a:path>
            </a:pathLst>
          </a:custGeom>
          <a:blipFill>
            <a:blip r:embed="rId11"/>
            <a:stretch>
              <a:fillRect l="0" t="0" r="-1" b="0"/>
            </a:stretch>
          </a:blipFill>
        </p:spPr>
      </p:sp>
      <p:grpSp>
        <p:nvGrpSpPr>
          <p:cNvPr name="Group 42" id="42"/>
          <p:cNvGrpSpPr/>
          <p:nvPr/>
        </p:nvGrpSpPr>
        <p:grpSpPr>
          <a:xfrm rot="0">
            <a:off x="702525" y="9314151"/>
            <a:ext cx="3755850" cy="400650"/>
            <a:chOff x="0" y="0"/>
            <a:chExt cx="5007800" cy="534200"/>
          </a:xfrm>
        </p:grpSpPr>
        <p:sp>
          <p:nvSpPr>
            <p:cNvPr name="Freeform 43" id="43"/>
            <p:cNvSpPr/>
            <p:nvPr/>
          </p:nvSpPr>
          <p:spPr>
            <a:xfrm flipH="false" flipV="false" rot="0">
              <a:off x="12700" y="12700"/>
              <a:ext cx="4982337" cy="508762"/>
            </a:xfrm>
            <a:custGeom>
              <a:avLst/>
              <a:gdLst/>
              <a:ahLst/>
              <a:cxnLst/>
              <a:rect r="r" b="b" t="t" l="l"/>
              <a:pathLst>
                <a:path h="508762" w="4982337">
                  <a:moveTo>
                    <a:pt x="0" y="0"/>
                  </a:moveTo>
                  <a:lnTo>
                    <a:pt x="4982337" y="0"/>
                  </a:lnTo>
                  <a:lnTo>
                    <a:pt x="4982337" y="508762"/>
                  </a:lnTo>
                  <a:lnTo>
                    <a:pt x="0" y="508762"/>
                  </a:lnTo>
                  <a:close/>
                </a:path>
              </a:pathLst>
            </a:custGeom>
            <a:solidFill>
              <a:srgbClr val="FFFFFF"/>
            </a:solidFill>
          </p:spPr>
        </p:sp>
        <p:sp>
          <p:nvSpPr>
            <p:cNvPr name="Freeform 44" id="44"/>
            <p:cNvSpPr/>
            <p:nvPr/>
          </p:nvSpPr>
          <p:spPr>
            <a:xfrm flipH="false" flipV="false" rot="0">
              <a:off x="0" y="0"/>
              <a:ext cx="5007737" cy="534162"/>
            </a:xfrm>
            <a:custGeom>
              <a:avLst/>
              <a:gdLst/>
              <a:ahLst/>
              <a:cxnLst/>
              <a:rect r="r" b="b" t="t" l="l"/>
              <a:pathLst>
                <a:path h="534162" w="5007737">
                  <a:moveTo>
                    <a:pt x="12700" y="0"/>
                  </a:moveTo>
                  <a:lnTo>
                    <a:pt x="4995037" y="0"/>
                  </a:lnTo>
                  <a:cubicBezTo>
                    <a:pt x="5002022" y="0"/>
                    <a:pt x="5007737" y="5715"/>
                    <a:pt x="5007737" y="12700"/>
                  </a:cubicBezTo>
                  <a:lnTo>
                    <a:pt x="5007737" y="521462"/>
                  </a:lnTo>
                  <a:cubicBezTo>
                    <a:pt x="5007737" y="528447"/>
                    <a:pt x="5002022" y="534162"/>
                    <a:pt x="4995037" y="534162"/>
                  </a:cubicBezTo>
                  <a:lnTo>
                    <a:pt x="12700" y="534162"/>
                  </a:lnTo>
                  <a:cubicBezTo>
                    <a:pt x="5715" y="534162"/>
                    <a:pt x="0" y="528447"/>
                    <a:pt x="0" y="521462"/>
                  </a:cubicBezTo>
                  <a:lnTo>
                    <a:pt x="0" y="12700"/>
                  </a:lnTo>
                  <a:cubicBezTo>
                    <a:pt x="0" y="5715"/>
                    <a:pt x="5715" y="0"/>
                    <a:pt x="12700" y="0"/>
                  </a:cubicBezTo>
                  <a:moveTo>
                    <a:pt x="12700" y="25400"/>
                  </a:moveTo>
                  <a:lnTo>
                    <a:pt x="12700" y="12700"/>
                  </a:lnTo>
                  <a:lnTo>
                    <a:pt x="25400" y="12700"/>
                  </a:lnTo>
                  <a:lnTo>
                    <a:pt x="25400" y="521462"/>
                  </a:lnTo>
                  <a:lnTo>
                    <a:pt x="12700" y="521462"/>
                  </a:lnTo>
                  <a:lnTo>
                    <a:pt x="12700" y="508762"/>
                  </a:lnTo>
                  <a:lnTo>
                    <a:pt x="4995037" y="508762"/>
                  </a:lnTo>
                  <a:lnTo>
                    <a:pt x="4995037" y="521462"/>
                  </a:lnTo>
                  <a:lnTo>
                    <a:pt x="4982337" y="521462"/>
                  </a:lnTo>
                  <a:lnTo>
                    <a:pt x="4982337" y="12700"/>
                  </a:lnTo>
                  <a:lnTo>
                    <a:pt x="4995037" y="12700"/>
                  </a:lnTo>
                  <a:lnTo>
                    <a:pt x="4995037" y="25400"/>
                  </a:lnTo>
                  <a:lnTo>
                    <a:pt x="12700" y="25400"/>
                  </a:lnTo>
                  <a:close/>
                </a:path>
              </a:pathLst>
            </a:custGeom>
            <a:solidFill>
              <a:srgbClr val="FFFFFF"/>
            </a:solidFill>
          </p:spPr>
        </p:sp>
      </p:grpSp>
      <p:sp>
        <p:nvSpPr>
          <p:cNvPr name="TextBox 45" id="45"/>
          <p:cNvSpPr txBox="true"/>
          <p:nvPr/>
        </p:nvSpPr>
        <p:spPr>
          <a:xfrm rot="0">
            <a:off x="13931473" y="3692104"/>
            <a:ext cx="3727950" cy="1009650"/>
          </a:xfrm>
          <a:prstGeom prst="rect">
            <a:avLst/>
          </a:prstGeom>
        </p:spPr>
        <p:txBody>
          <a:bodyPr anchor="t" rtlCol="false" tIns="0" lIns="0" bIns="0" rIns="0">
            <a:spAutoFit/>
          </a:bodyPr>
          <a:lstStyle/>
          <a:p>
            <a:pPr algn="just">
              <a:lnSpc>
                <a:spcPts val="2640"/>
              </a:lnSpc>
            </a:pPr>
            <a:r>
              <a:rPr lang="en-US" b="true" sz="2200">
                <a:solidFill>
                  <a:srgbClr val="344846"/>
                </a:solidFill>
                <a:latin typeface="Lato Bold"/>
                <a:ea typeface="Lato Bold"/>
                <a:cs typeface="Lato Bold"/>
                <a:sym typeface="Lato Bold"/>
              </a:rPr>
              <a:t>Delimitación del propósito, objetivos y públicos de la estrategia</a:t>
            </a:r>
          </a:p>
        </p:txBody>
      </p:sp>
      <p:sp>
        <p:nvSpPr>
          <p:cNvPr name="TextBox 46" id="46"/>
          <p:cNvSpPr txBox="true"/>
          <p:nvPr/>
        </p:nvSpPr>
        <p:spPr>
          <a:xfrm rot="0">
            <a:off x="13931473" y="8750357"/>
            <a:ext cx="3727950" cy="676275"/>
          </a:xfrm>
          <a:prstGeom prst="rect">
            <a:avLst/>
          </a:prstGeom>
        </p:spPr>
        <p:txBody>
          <a:bodyPr anchor="t" rtlCol="false" tIns="0" lIns="0" bIns="0" rIns="0">
            <a:spAutoFit/>
          </a:bodyPr>
          <a:lstStyle/>
          <a:p>
            <a:pPr algn="just">
              <a:lnSpc>
                <a:spcPts val="2640"/>
              </a:lnSpc>
            </a:pPr>
            <a:r>
              <a:rPr lang="en-US" b="true" sz="2200">
                <a:solidFill>
                  <a:srgbClr val="344846"/>
                </a:solidFill>
                <a:latin typeface="Lato Bold"/>
                <a:ea typeface="Lato Bold"/>
                <a:cs typeface="Lato Bold"/>
                <a:sym typeface="Lato Bold"/>
              </a:rPr>
              <a:t>Validación de la estrategia con equipo de Descosur</a:t>
            </a:r>
          </a:p>
        </p:txBody>
      </p:sp>
      <p:sp>
        <p:nvSpPr>
          <p:cNvPr name="Freeform 47" id="47"/>
          <p:cNvSpPr/>
          <p:nvPr/>
        </p:nvSpPr>
        <p:spPr>
          <a:xfrm flipH="false" flipV="false" rot="0">
            <a:off x="12552900" y="8728907"/>
            <a:ext cx="1077308" cy="766800"/>
          </a:xfrm>
          <a:custGeom>
            <a:avLst/>
            <a:gdLst/>
            <a:ahLst/>
            <a:cxnLst/>
            <a:rect r="r" b="b" t="t" l="l"/>
            <a:pathLst>
              <a:path h="766800" w="1077308">
                <a:moveTo>
                  <a:pt x="0" y="0"/>
                </a:moveTo>
                <a:lnTo>
                  <a:pt x="1077308" y="0"/>
                </a:lnTo>
                <a:lnTo>
                  <a:pt x="1077308" y="766800"/>
                </a:lnTo>
                <a:lnTo>
                  <a:pt x="0" y="766800"/>
                </a:lnTo>
                <a:lnTo>
                  <a:pt x="0" y="0"/>
                </a:lnTo>
                <a:close/>
              </a:path>
            </a:pathLst>
          </a:custGeom>
          <a:blipFill>
            <a:blip r:embed="rId11"/>
            <a:stretch>
              <a:fillRect l="0" t="0" r="-1" b="0"/>
            </a:stretch>
          </a:blipFill>
        </p:spPr>
      </p:sp>
      <p:sp>
        <p:nvSpPr>
          <p:cNvPr name="TextBox 48" id="48"/>
          <p:cNvSpPr txBox="true"/>
          <p:nvPr/>
        </p:nvSpPr>
        <p:spPr>
          <a:xfrm rot="0">
            <a:off x="13867708" y="5102251"/>
            <a:ext cx="3727950" cy="342900"/>
          </a:xfrm>
          <a:prstGeom prst="rect">
            <a:avLst/>
          </a:prstGeom>
        </p:spPr>
        <p:txBody>
          <a:bodyPr anchor="t" rtlCol="false" tIns="0" lIns="0" bIns="0" rIns="0">
            <a:spAutoFit/>
          </a:bodyPr>
          <a:lstStyle/>
          <a:p>
            <a:pPr algn="just">
              <a:lnSpc>
                <a:spcPts val="2640"/>
              </a:lnSpc>
            </a:pPr>
            <a:r>
              <a:rPr lang="en-US" b="true" sz="2200">
                <a:solidFill>
                  <a:srgbClr val="344846"/>
                </a:solidFill>
                <a:latin typeface="Lato Bold"/>
                <a:ea typeface="Lato Bold"/>
                <a:cs typeface="Lato Bold"/>
                <a:sym typeface="Lato Bold"/>
              </a:rPr>
              <a:t>Benchmarking</a:t>
            </a:r>
          </a:p>
        </p:txBody>
      </p:sp>
      <p:sp>
        <p:nvSpPr>
          <p:cNvPr name="Freeform 49" id="49"/>
          <p:cNvSpPr/>
          <p:nvPr/>
        </p:nvSpPr>
        <p:spPr>
          <a:xfrm flipH="false" flipV="false" rot="0">
            <a:off x="6880024" y="3896922"/>
            <a:ext cx="1114587" cy="1097450"/>
          </a:xfrm>
          <a:custGeom>
            <a:avLst/>
            <a:gdLst/>
            <a:ahLst/>
            <a:cxnLst/>
            <a:rect r="r" b="b" t="t" l="l"/>
            <a:pathLst>
              <a:path h="1097450" w="1114587">
                <a:moveTo>
                  <a:pt x="0" y="0"/>
                </a:moveTo>
                <a:lnTo>
                  <a:pt x="1114586" y="0"/>
                </a:lnTo>
                <a:lnTo>
                  <a:pt x="1114586" y="1097450"/>
                </a:lnTo>
                <a:lnTo>
                  <a:pt x="0" y="1097450"/>
                </a:lnTo>
                <a:lnTo>
                  <a:pt x="0" y="0"/>
                </a:lnTo>
                <a:close/>
              </a:path>
            </a:pathLst>
          </a:custGeom>
          <a:blipFill>
            <a:blip r:embed="rId12"/>
            <a:stretch>
              <a:fillRect l="0" t="0" r="0" b="0"/>
            </a:stretch>
          </a:blipFill>
        </p:spPr>
      </p:sp>
      <p:sp>
        <p:nvSpPr>
          <p:cNvPr name="Freeform 50" id="50"/>
          <p:cNvSpPr/>
          <p:nvPr/>
        </p:nvSpPr>
        <p:spPr>
          <a:xfrm flipH="false" flipV="false" rot="0">
            <a:off x="12536745" y="4984847"/>
            <a:ext cx="1064263" cy="713628"/>
          </a:xfrm>
          <a:custGeom>
            <a:avLst/>
            <a:gdLst/>
            <a:ahLst/>
            <a:cxnLst/>
            <a:rect r="r" b="b" t="t" l="l"/>
            <a:pathLst>
              <a:path h="713628" w="1064263">
                <a:moveTo>
                  <a:pt x="0" y="0"/>
                </a:moveTo>
                <a:lnTo>
                  <a:pt x="1064263" y="0"/>
                </a:lnTo>
                <a:lnTo>
                  <a:pt x="1064263" y="713628"/>
                </a:lnTo>
                <a:lnTo>
                  <a:pt x="0" y="713628"/>
                </a:lnTo>
                <a:lnTo>
                  <a:pt x="0" y="0"/>
                </a:lnTo>
                <a:close/>
              </a:path>
            </a:pathLst>
          </a:custGeom>
          <a:blipFill>
            <a:blip r:embed="rId9"/>
            <a:stretch>
              <a:fillRect l="0" t="0" r="0" b="-2"/>
            </a:stretch>
          </a:blipFill>
        </p:spPr>
      </p:sp>
      <p:sp>
        <p:nvSpPr>
          <p:cNvPr name="Freeform 51" id="51"/>
          <p:cNvSpPr/>
          <p:nvPr/>
        </p:nvSpPr>
        <p:spPr>
          <a:xfrm flipH="false" flipV="false" rot="0">
            <a:off x="12467372" y="7271572"/>
            <a:ext cx="1114587" cy="1097450"/>
          </a:xfrm>
          <a:custGeom>
            <a:avLst/>
            <a:gdLst/>
            <a:ahLst/>
            <a:cxnLst/>
            <a:rect r="r" b="b" t="t" l="l"/>
            <a:pathLst>
              <a:path h="1097450" w="1114587">
                <a:moveTo>
                  <a:pt x="0" y="0"/>
                </a:moveTo>
                <a:lnTo>
                  <a:pt x="1114586" y="0"/>
                </a:lnTo>
                <a:lnTo>
                  <a:pt x="1114586" y="1097450"/>
                </a:lnTo>
                <a:lnTo>
                  <a:pt x="0" y="1097450"/>
                </a:lnTo>
                <a:lnTo>
                  <a:pt x="0" y="0"/>
                </a:lnTo>
                <a:close/>
              </a:path>
            </a:pathLst>
          </a:custGeom>
          <a:blipFill>
            <a:blip r:embed="rId1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61266" y="4817979"/>
            <a:ext cx="9492360" cy="3878254"/>
            <a:chOff x="0" y="0"/>
            <a:chExt cx="13100949" cy="5352600"/>
          </a:xfrm>
        </p:grpSpPr>
        <p:sp>
          <p:nvSpPr>
            <p:cNvPr name="Freeform 3" id="3"/>
            <p:cNvSpPr/>
            <p:nvPr/>
          </p:nvSpPr>
          <p:spPr>
            <a:xfrm flipH="false" flipV="false" rot="0">
              <a:off x="12724" y="12700"/>
              <a:ext cx="13075494" cy="5327142"/>
            </a:xfrm>
            <a:custGeom>
              <a:avLst/>
              <a:gdLst/>
              <a:ahLst/>
              <a:cxnLst/>
              <a:rect r="r" b="b" t="t" l="l"/>
              <a:pathLst>
                <a:path h="5327142" w="13075494">
                  <a:moveTo>
                    <a:pt x="0" y="0"/>
                  </a:moveTo>
                  <a:lnTo>
                    <a:pt x="13075494" y="0"/>
                  </a:lnTo>
                  <a:lnTo>
                    <a:pt x="13075494" y="5327142"/>
                  </a:lnTo>
                  <a:lnTo>
                    <a:pt x="0" y="5327142"/>
                  </a:lnTo>
                  <a:close/>
                </a:path>
              </a:pathLst>
            </a:custGeom>
            <a:solidFill>
              <a:srgbClr val="F3F3F3"/>
            </a:solidFill>
          </p:spPr>
        </p:sp>
        <p:sp>
          <p:nvSpPr>
            <p:cNvPr name="Freeform 4" id="4"/>
            <p:cNvSpPr/>
            <p:nvPr/>
          </p:nvSpPr>
          <p:spPr>
            <a:xfrm flipH="false" flipV="false" rot="0">
              <a:off x="0" y="0"/>
              <a:ext cx="13100941" cy="5352542"/>
            </a:xfrm>
            <a:custGeom>
              <a:avLst/>
              <a:gdLst/>
              <a:ahLst/>
              <a:cxnLst/>
              <a:rect r="r" b="b" t="t" l="l"/>
              <a:pathLst>
                <a:path h="5352542" w="13100941">
                  <a:moveTo>
                    <a:pt x="12724" y="0"/>
                  </a:moveTo>
                  <a:lnTo>
                    <a:pt x="13088218" y="0"/>
                  </a:lnTo>
                  <a:cubicBezTo>
                    <a:pt x="13095216" y="0"/>
                    <a:pt x="13100941" y="5715"/>
                    <a:pt x="13100941" y="12700"/>
                  </a:cubicBezTo>
                  <a:lnTo>
                    <a:pt x="13100941" y="5339842"/>
                  </a:lnTo>
                  <a:cubicBezTo>
                    <a:pt x="13100941" y="5346827"/>
                    <a:pt x="13095216" y="5352542"/>
                    <a:pt x="13088218" y="5352542"/>
                  </a:cubicBezTo>
                  <a:lnTo>
                    <a:pt x="12724" y="5352542"/>
                  </a:lnTo>
                  <a:cubicBezTo>
                    <a:pt x="5726" y="5352542"/>
                    <a:pt x="0" y="5346827"/>
                    <a:pt x="0" y="5339842"/>
                  </a:cubicBezTo>
                  <a:lnTo>
                    <a:pt x="0" y="12700"/>
                  </a:lnTo>
                  <a:cubicBezTo>
                    <a:pt x="0" y="5715"/>
                    <a:pt x="5726" y="0"/>
                    <a:pt x="12724" y="0"/>
                  </a:cubicBezTo>
                  <a:moveTo>
                    <a:pt x="12724" y="25400"/>
                  </a:moveTo>
                  <a:lnTo>
                    <a:pt x="12724" y="12700"/>
                  </a:lnTo>
                  <a:lnTo>
                    <a:pt x="25449" y="12700"/>
                  </a:lnTo>
                  <a:lnTo>
                    <a:pt x="25449" y="5339842"/>
                  </a:lnTo>
                  <a:lnTo>
                    <a:pt x="12724" y="5339842"/>
                  </a:lnTo>
                  <a:lnTo>
                    <a:pt x="12724" y="5327142"/>
                  </a:lnTo>
                  <a:lnTo>
                    <a:pt x="13088218" y="5327142"/>
                  </a:lnTo>
                  <a:lnTo>
                    <a:pt x="13088218" y="5339842"/>
                  </a:lnTo>
                  <a:lnTo>
                    <a:pt x="13075493" y="5339842"/>
                  </a:lnTo>
                  <a:lnTo>
                    <a:pt x="13075493" y="12700"/>
                  </a:lnTo>
                  <a:lnTo>
                    <a:pt x="13088218" y="12700"/>
                  </a:lnTo>
                  <a:lnTo>
                    <a:pt x="13088218" y="25400"/>
                  </a:lnTo>
                  <a:lnTo>
                    <a:pt x="12724" y="25400"/>
                  </a:lnTo>
                  <a:close/>
                </a:path>
              </a:pathLst>
            </a:custGeom>
            <a:solidFill>
              <a:srgbClr val="F3F3F3"/>
            </a:solidFill>
          </p:spPr>
        </p:sp>
      </p:grpSp>
      <p:grpSp>
        <p:nvGrpSpPr>
          <p:cNvPr name="Group 5" id="5"/>
          <p:cNvGrpSpPr/>
          <p:nvPr/>
        </p:nvGrpSpPr>
        <p:grpSpPr>
          <a:xfrm rot="0">
            <a:off x="-100" y="-20350"/>
            <a:ext cx="18288000" cy="1396200"/>
            <a:chOff x="0" y="0"/>
            <a:chExt cx="24384000" cy="1861600"/>
          </a:xfrm>
        </p:grpSpPr>
        <p:sp>
          <p:nvSpPr>
            <p:cNvPr name="Freeform 6" id="6"/>
            <p:cNvSpPr/>
            <p:nvPr/>
          </p:nvSpPr>
          <p:spPr>
            <a:xfrm flipH="false" flipV="false" rot="0">
              <a:off x="0" y="0"/>
              <a:ext cx="24384000" cy="1861566"/>
            </a:xfrm>
            <a:custGeom>
              <a:avLst/>
              <a:gdLst/>
              <a:ahLst/>
              <a:cxnLst/>
              <a:rect r="r" b="b" t="t" l="l"/>
              <a:pathLst>
                <a:path h="1861566" w="24384000">
                  <a:moveTo>
                    <a:pt x="0" y="0"/>
                  </a:moveTo>
                  <a:lnTo>
                    <a:pt x="24384000" y="0"/>
                  </a:lnTo>
                  <a:lnTo>
                    <a:pt x="24384000" y="1861566"/>
                  </a:lnTo>
                  <a:lnTo>
                    <a:pt x="0" y="1861566"/>
                  </a:lnTo>
                  <a:close/>
                </a:path>
              </a:pathLst>
            </a:custGeom>
            <a:solidFill>
              <a:srgbClr val="73B744"/>
            </a:solidFill>
          </p:spPr>
        </p:sp>
        <p:sp>
          <p:nvSpPr>
            <p:cNvPr name="TextBox 7" id="7"/>
            <p:cNvSpPr txBox="true"/>
            <p:nvPr/>
          </p:nvSpPr>
          <p:spPr>
            <a:xfrm>
              <a:off x="0" y="-9525"/>
              <a:ext cx="24384000" cy="1871125"/>
            </a:xfrm>
            <a:prstGeom prst="rect">
              <a:avLst/>
            </a:prstGeom>
          </p:spPr>
          <p:txBody>
            <a:bodyPr anchor="ctr" rtlCol="false" tIns="50800" lIns="50800" bIns="50800" rIns="50800"/>
            <a:lstStyle/>
            <a:p>
              <a:pPr algn="l">
                <a:lnSpc>
                  <a:spcPts val="4320"/>
                </a:lnSpc>
              </a:pPr>
              <a:r>
                <a:rPr lang="en-US" sz="3600">
                  <a:solidFill>
                    <a:srgbClr val="FFFFFF"/>
                  </a:solidFill>
                  <a:latin typeface="Lato"/>
                  <a:ea typeface="Lato"/>
                  <a:cs typeface="Lato"/>
                  <a:sym typeface="Lato"/>
                </a:rPr>
                <a:t>      </a:t>
              </a:r>
              <a:r>
                <a:rPr lang="en-US" sz="3600">
                  <a:solidFill>
                    <a:srgbClr val="FFFFFF"/>
                  </a:solidFill>
                  <a:latin typeface="Lato"/>
                  <a:ea typeface="Lato"/>
                  <a:cs typeface="Lato"/>
                  <a:sym typeface="Lato"/>
                </a:rPr>
                <a:t>El proceso de consultoría se realizó en 3 etapas</a:t>
              </a:r>
            </a:p>
          </p:txBody>
        </p:sp>
      </p:grpSp>
      <p:grpSp>
        <p:nvGrpSpPr>
          <p:cNvPr name="Group 8" id="8"/>
          <p:cNvGrpSpPr/>
          <p:nvPr/>
        </p:nvGrpSpPr>
        <p:grpSpPr>
          <a:xfrm rot="0">
            <a:off x="381018" y="5466014"/>
            <a:ext cx="7560851" cy="891113"/>
            <a:chOff x="0" y="0"/>
            <a:chExt cx="10081135" cy="1188150"/>
          </a:xfrm>
        </p:grpSpPr>
        <p:sp>
          <p:nvSpPr>
            <p:cNvPr name="Freeform 9" id="9"/>
            <p:cNvSpPr/>
            <p:nvPr/>
          </p:nvSpPr>
          <p:spPr>
            <a:xfrm flipH="false" flipV="false" rot="0">
              <a:off x="18113" y="14401"/>
              <a:ext cx="10044862" cy="1159291"/>
            </a:xfrm>
            <a:custGeom>
              <a:avLst/>
              <a:gdLst/>
              <a:ahLst/>
              <a:cxnLst/>
              <a:rect r="r" b="b" t="t" l="l"/>
              <a:pathLst>
                <a:path h="1159291" w="10044862">
                  <a:moveTo>
                    <a:pt x="0" y="0"/>
                  </a:moveTo>
                  <a:lnTo>
                    <a:pt x="10044861" y="0"/>
                  </a:lnTo>
                  <a:lnTo>
                    <a:pt x="10044861" y="1159292"/>
                  </a:lnTo>
                  <a:lnTo>
                    <a:pt x="0" y="1159292"/>
                  </a:lnTo>
                  <a:close/>
                </a:path>
              </a:pathLst>
            </a:custGeom>
            <a:solidFill>
              <a:srgbClr val="00B64B"/>
            </a:solidFill>
          </p:spPr>
        </p:sp>
        <p:sp>
          <p:nvSpPr>
            <p:cNvPr name="Freeform 10" id="10"/>
            <p:cNvSpPr/>
            <p:nvPr/>
          </p:nvSpPr>
          <p:spPr>
            <a:xfrm flipH="false" flipV="false" rot="0">
              <a:off x="0" y="0"/>
              <a:ext cx="10081086" cy="1188094"/>
            </a:xfrm>
            <a:custGeom>
              <a:avLst/>
              <a:gdLst/>
              <a:ahLst/>
              <a:cxnLst/>
              <a:rect r="r" b="b" t="t" l="l"/>
              <a:pathLst>
                <a:path h="1188094" w="10081086">
                  <a:moveTo>
                    <a:pt x="18113" y="0"/>
                  </a:moveTo>
                  <a:lnTo>
                    <a:pt x="10062974" y="0"/>
                  </a:lnTo>
                  <a:cubicBezTo>
                    <a:pt x="10072936" y="0"/>
                    <a:pt x="10081086" y="6481"/>
                    <a:pt x="10081086" y="14401"/>
                  </a:cubicBezTo>
                  <a:lnTo>
                    <a:pt x="10081086" y="1173693"/>
                  </a:lnTo>
                  <a:cubicBezTo>
                    <a:pt x="10081086" y="1181613"/>
                    <a:pt x="10072936" y="1188094"/>
                    <a:pt x="10062974" y="1188094"/>
                  </a:cubicBezTo>
                  <a:lnTo>
                    <a:pt x="18113" y="1188094"/>
                  </a:lnTo>
                  <a:cubicBezTo>
                    <a:pt x="8151" y="1188094"/>
                    <a:pt x="0" y="1181613"/>
                    <a:pt x="0" y="1173693"/>
                  </a:cubicBezTo>
                  <a:lnTo>
                    <a:pt x="0" y="14401"/>
                  </a:lnTo>
                  <a:cubicBezTo>
                    <a:pt x="0" y="6481"/>
                    <a:pt x="8151" y="0"/>
                    <a:pt x="18113" y="0"/>
                  </a:cubicBezTo>
                  <a:moveTo>
                    <a:pt x="18113" y="28802"/>
                  </a:moveTo>
                  <a:lnTo>
                    <a:pt x="18113" y="14401"/>
                  </a:lnTo>
                  <a:lnTo>
                    <a:pt x="36225" y="14401"/>
                  </a:lnTo>
                  <a:lnTo>
                    <a:pt x="36225" y="1173693"/>
                  </a:lnTo>
                  <a:lnTo>
                    <a:pt x="18113" y="1173693"/>
                  </a:lnTo>
                  <a:lnTo>
                    <a:pt x="18113" y="1159291"/>
                  </a:lnTo>
                  <a:lnTo>
                    <a:pt x="10062974" y="1159291"/>
                  </a:lnTo>
                  <a:lnTo>
                    <a:pt x="10062974" y="1173693"/>
                  </a:lnTo>
                  <a:lnTo>
                    <a:pt x="10044861" y="1173693"/>
                  </a:lnTo>
                  <a:lnTo>
                    <a:pt x="10044861" y="14401"/>
                  </a:lnTo>
                  <a:lnTo>
                    <a:pt x="10062974" y="14401"/>
                  </a:lnTo>
                  <a:lnTo>
                    <a:pt x="10062974" y="28802"/>
                  </a:lnTo>
                  <a:lnTo>
                    <a:pt x="18113" y="28802"/>
                  </a:lnTo>
                  <a:close/>
                </a:path>
              </a:pathLst>
            </a:custGeom>
            <a:solidFill>
              <a:srgbClr val="00B64B"/>
            </a:solidFill>
          </p:spPr>
        </p:sp>
        <p:sp>
          <p:nvSpPr>
            <p:cNvPr name="TextBox 11" id="11"/>
            <p:cNvSpPr txBox="true"/>
            <p:nvPr/>
          </p:nvSpPr>
          <p:spPr>
            <a:xfrm>
              <a:off x="0" y="-9525"/>
              <a:ext cx="10081135" cy="1197675"/>
            </a:xfrm>
            <a:prstGeom prst="rect">
              <a:avLst/>
            </a:prstGeom>
          </p:spPr>
          <p:txBody>
            <a:bodyPr anchor="ctr" rtlCol="false" tIns="50800" lIns="50800" bIns="50800" rIns="50800"/>
            <a:lstStyle/>
            <a:p>
              <a:pPr algn="l" marL="474980" indent="-237490" lvl="1">
                <a:lnSpc>
                  <a:spcPts val="2640"/>
                </a:lnSpc>
                <a:buAutoNum type="arabicPeriod" startAt="1"/>
              </a:pPr>
              <a:r>
                <a:rPr lang="en-US" b="true" sz="2200">
                  <a:solidFill>
                    <a:srgbClr val="F3F3F3"/>
                  </a:solidFill>
                  <a:latin typeface="Lato Bold"/>
                  <a:ea typeface="Lato Bold"/>
                  <a:cs typeface="Lato Bold"/>
                  <a:sym typeface="Lato Bold"/>
                </a:rPr>
                <a:t>DIAGNÓSTICO DE LOS PROCESOS DE DESCOSUR</a:t>
              </a:r>
            </a:p>
          </p:txBody>
        </p:sp>
      </p:grpSp>
      <p:grpSp>
        <p:nvGrpSpPr>
          <p:cNvPr name="Group 12" id="12"/>
          <p:cNvGrpSpPr/>
          <p:nvPr/>
        </p:nvGrpSpPr>
        <p:grpSpPr>
          <a:xfrm rot="0">
            <a:off x="381018" y="6608684"/>
            <a:ext cx="7560851" cy="869511"/>
            <a:chOff x="0" y="0"/>
            <a:chExt cx="10081135" cy="1159348"/>
          </a:xfrm>
        </p:grpSpPr>
        <p:sp>
          <p:nvSpPr>
            <p:cNvPr name="Freeform 13" id="13"/>
            <p:cNvSpPr/>
            <p:nvPr/>
          </p:nvSpPr>
          <p:spPr>
            <a:xfrm flipH="false" flipV="false" rot="0">
              <a:off x="0" y="0"/>
              <a:ext cx="10081086" cy="1159291"/>
            </a:xfrm>
            <a:custGeom>
              <a:avLst/>
              <a:gdLst/>
              <a:ahLst/>
              <a:cxnLst/>
              <a:rect r="r" b="b" t="t" l="l"/>
              <a:pathLst>
                <a:path h="1159291" w="10081086">
                  <a:moveTo>
                    <a:pt x="0" y="0"/>
                  </a:moveTo>
                  <a:lnTo>
                    <a:pt x="10081086" y="0"/>
                  </a:lnTo>
                  <a:lnTo>
                    <a:pt x="10081086" y="1159291"/>
                  </a:lnTo>
                  <a:lnTo>
                    <a:pt x="0" y="1159291"/>
                  </a:lnTo>
                  <a:close/>
                </a:path>
              </a:pathLst>
            </a:custGeom>
            <a:solidFill>
              <a:srgbClr val="73B744"/>
            </a:solidFill>
          </p:spPr>
        </p:sp>
        <p:sp>
          <p:nvSpPr>
            <p:cNvPr name="TextBox 14" id="14"/>
            <p:cNvSpPr txBox="true"/>
            <p:nvPr/>
          </p:nvSpPr>
          <p:spPr>
            <a:xfrm>
              <a:off x="0" y="-9525"/>
              <a:ext cx="10081135" cy="1168873"/>
            </a:xfrm>
            <a:prstGeom prst="rect">
              <a:avLst/>
            </a:prstGeom>
          </p:spPr>
          <p:txBody>
            <a:bodyPr anchor="ctr" rtlCol="false" tIns="50800" lIns="50800" bIns="50800" rIns="50800"/>
            <a:lstStyle/>
            <a:p>
              <a:pPr algn="l">
                <a:lnSpc>
                  <a:spcPts val="2640"/>
                </a:lnSpc>
              </a:pPr>
              <a:r>
                <a:rPr lang="en-US" b="true" sz="2200">
                  <a:solidFill>
                    <a:srgbClr val="F3F3F3"/>
                  </a:solidFill>
                  <a:latin typeface="Lato Bold"/>
                  <a:ea typeface="Lato Bold"/>
                  <a:cs typeface="Lato Bold"/>
                  <a:sym typeface="Lato Bold"/>
                </a:rPr>
                <a:t>2. </a:t>
              </a:r>
              <a:r>
                <a:rPr lang="en-US" b="true" sz="2200">
                  <a:solidFill>
                    <a:srgbClr val="F3F3F3"/>
                  </a:solidFill>
                  <a:latin typeface="Lato Bold"/>
                  <a:ea typeface="Lato Bold"/>
                  <a:cs typeface="Lato Bold"/>
                  <a:sym typeface="Lato Bold"/>
                </a:rPr>
                <a:t>DIAGNÓSTICO  DE COMUNICACIÓN INTERNA </a:t>
              </a:r>
            </a:p>
          </p:txBody>
        </p:sp>
      </p:grpSp>
      <p:grpSp>
        <p:nvGrpSpPr>
          <p:cNvPr name="Group 15" id="15"/>
          <p:cNvGrpSpPr/>
          <p:nvPr/>
        </p:nvGrpSpPr>
        <p:grpSpPr>
          <a:xfrm rot="0">
            <a:off x="381018" y="7714632"/>
            <a:ext cx="7560851" cy="869511"/>
            <a:chOff x="0" y="0"/>
            <a:chExt cx="10081135" cy="1159348"/>
          </a:xfrm>
        </p:grpSpPr>
        <p:sp>
          <p:nvSpPr>
            <p:cNvPr name="Freeform 16" id="16"/>
            <p:cNvSpPr/>
            <p:nvPr/>
          </p:nvSpPr>
          <p:spPr>
            <a:xfrm flipH="false" flipV="false" rot="0">
              <a:off x="0" y="0"/>
              <a:ext cx="10081086" cy="1159291"/>
            </a:xfrm>
            <a:custGeom>
              <a:avLst/>
              <a:gdLst/>
              <a:ahLst/>
              <a:cxnLst/>
              <a:rect r="r" b="b" t="t" l="l"/>
              <a:pathLst>
                <a:path h="1159291" w="10081086">
                  <a:moveTo>
                    <a:pt x="0" y="0"/>
                  </a:moveTo>
                  <a:lnTo>
                    <a:pt x="10081086" y="0"/>
                  </a:lnTo>
                  <a:lnTo>
                    <a:pt x="10081086" y="1159291"/>
                  </a:lnTo>
                  <a:lnTo>
                    <a:pt x="0" y="1159291"/>
                  </a:lnTo>
                  <a:close/>
                </a:path>
              </a:pathLst>
            </a:custGeom>
            <a:solidFill>
              <a:srgbClr val="7FD6A3"/>
            </a:solidFill>
          </p:spPr>
        </p:sp>
        <p:sp>
          <p:nvSpPr>
            <p:cNvPr name="TextBox 17" id="17"/>
            <p:cNvSpPr txBox="true"/>
            <p:nvPr/>
          </p:nvSpPr>
          <p:spPr>
            <a:xfrm>
              <a:off x="0" y="-9525"/>
              <a:ext cx="10081135" cy="1168873"/>
            </a:xfrm>
            <a:prstGeom prst="rect">
              <a:avLst/>
            </a:prstGeom>
          </p:spPr>
          <p:txBody>
            <a:bodyPr anchor="ctr" rtlCol="false" tIns="50800" lIns="50800" bIns="50800" rIns="50800"/>
            <a:lstStyle/>
            <a:p>
              <a:pPr algn="l">
                <a:lnSpc>
                  <a:spcPts val="2640"/>
                </a:lnSpc>
              </a:pPr>
              <a:r>
                <a:rPr lang="en-US" b="true" sz="2200">
                  <a:solidFill>
                    <a:srgbClr val="F3F3F3"/>
                  </a:solidFill>
                  <a:latin typeface="Lato Bold"/>
                  <a:ea typeface="Lato Bold"/>
                  <a:cs typeface="Lato Bold"/>
                  <a:sym typeface="Lato Bold"/>
                </a:rPr>
                <a:t>3. </a:t>
              </a:r>
              <a:r>
                <a:rPr lang="en-US" b="true" sz="2200">
                  <a:solidFill>
                    <a:srgbClr val="F3F3F3"/>
                  </a:solidFill>
                  <a:latin typeface="Lato Bold"/>
                  <a:ea typeface="Lato Bold"/>
                  <a:cs typeface="Lato Bold"/>
                  <a:sym typeface="Lato Bold"/>
                </a:rPr>
                <a:t>ESTRATEGIAS DE COMUNICACIÓN INTERNA</a:t>
              </a:r>
            </a:p>
          </p:txBody>
        </p:sp>
      </p:grpSp>
      <p:grpSp>
        <p:nvGrpSpPr>
          <p:cNvPr name="Group 18" id="18"/>
          <p:cNvGrpSpPr/>
          <p:nvPr/>
        </p:nvGrpSpPr>
        <p:grpSpPr>
          <a:xfrm rot="0">
            <a:off x="8561266" y="4018022"/>
            <a:ext cx="2382192" cy="759189"/>
            <a:chOff x="0" y="0"/>
            <a:chExt cx="3176257" cy="1012252"/>
          </a:xfrm>
        </p:grpSpPr>
        <p:sp>
          <p:nvSpPr>
            <p:cNvPr name="Freeform 19" id="19"/>
            <p:cNvSpPr/>
            <p:nvPr/>
          </p:nvSpPr>
          <p:spPr>
            <a:xfrm flipH="false" flipV="false" rot="0">
              <a:off x="12269" y="12269"/>
              <a:ext cx="3151695" cy="987665"/>
            </a:xfrm>
            <a:custGeom>
              <a:avLst/>
              <a:gdLst/>
              <a:ahLst/>
              <a:cxnLst/>
              <a:rect r="r" b="b" t="t" l="l"/>
              <a:pathLst>
                <a:path h="987665" w="3151695">
                  <a:moveTo>
                    <a:pt x="0" y="0"/>
                  </a:moveTo>
                  <a:lnTo>
                    <a:pt x="3151695" y="0"/>
                  </a:lnTo>
                  <a:lnTo>
                    <a:pt x="3151695" y="987665"/>
                  </a:lnTo>
                  <a:lnTo>
                    <a:pt x="0" y="987665"/>
                  </a:lnTo>
                  <a:close/>
                </a:path>
              </a:pathLst>
            </a:custGeom>
            <a:solidFill>
              <a:srgbClr val="73B744"/>
            </a:solidFill>
          </p:spPr>
        </p:sp>
        <p:sp>
          <p:nvSpPr>
            <p:cNvPr name="Freeform 20" id="20"/>
            <p:cNvSpPr/>
            <p:nvPr/>
          </p:nvSpPr>
          <p:spPr>
            <a:xfrm flipH="false" flipV="false" rot="0">
              <a:off x="0" y="0"/>
              <a:ext cx="3176233" cy="1012204"/>
            </a:xfrm>
            <a:custGeom>
              <a:avLst/>
              <a:gdLst/>
              <a:ahLst/>
              <a:cxnLst/>
              <a:rect r="r" b="b" t="t" l="l"/>
              <a:pathLst>
                <a:path h="1012204" w="3176233">
                  <a:moveTo>
                    <a:pt x="12269" y="0"/>
                  </a:moveTo>
                  <a:lnTo>
                    <a:pt x="3163964" y="0"/>
                  </a:lnTo>
                  <a:cubicBezTo>
                    <a:pt x="3170712" y="0"/>
                    <a:pt x="3176233" y="5521"/>
                    <a:pt x="3176233" y="12269"/>
                  </a:cubicBezTo>
                  <a:lnTo>
                    <a:pt x="3176233" y="999934"/>
                  </a:lnTo>
                  <a:cubicBezTo>
                    <a:pt x="3176233" y="1006682"/>
                    <a:pt x="3170712" y="1012204"/>
                    <a:pt x="3163964" y="1012204"/>
                  </a:cubicBezTo>
                  <a:lnTo>
                    <a:pt x="12269" y="1012204"/>
                  </a:lnTo>
                  <a:cubicBezTo>
                    <a:pt x="5521" y="1012204"/>
                    <a:pt x="0" y="1006682"/>
                    <a:pt x="0" y="999934"/>
                  </a:cubicBezTo>
                  <a:lnTo>
                    <a:pt x="0" y="12269"/>
                  </a:lnTo>
                  <a:cubicBezTo>
                    <a:pt x="0" y="5521"/>
                    <a:pt x="5521" y="0"/>
                    <a:pt x="12269" y="0"/>
                  </a:cubicBezTo>
                  <a:moveTo>
                    <a:pt x="12269" y="24538"/>
                  </a:moveTo>
                  <a:lnTo>
                    <a:pt x="12269" y="12269"/>
                  </a:lnTo>
                  <a:lnTo>
                    <a:pt x="24538" y="12269"/>
                  </a:lnTo>
                  <a:lnTo>
                    <a:pt x="24538" y="999934"/>
                  </a:lnTo>
                  <a:lnTo>
                    <a:pt x="12269" y="999934"/>
                  </a:lnTo>
                  <a:lnTo>
                    <a:pt x="12269" y="987665"/>
                  </a:lnTo>
                  <a:lnTo>
                    <a:pt x="3163964" y="987665"/>
                  </a:lnTo>
                  <a:lnTo>
                    <a:pt x="3163964" y="999934"/>
                  </a:lnTo>
                  <a:lnTo>
                    <a:pt x="3151695" y="999934"/>
                  </a:lnTo>
                  <a:lnTo>
                    <a:pt x="3151695" y="12269"/>
                  </a:lnTo>
                  <a:lnTo>
                    <a:pt x="3163964" y="12269"/>
                  </a:lnTo>
                  <a:lnTo>
                    <a:pt x="3163964" y="24538"/>
                  </a:lnTo>
                  <a:lnTo>
                    <a:pt x="12269" y="24538"/>
                  </a:lnTo>
                  <a:close/>
                </a:path>
              </a:pathLst>
            </a:custGeom>
            <a:solidFill>
              <a:srgbClr val="EFEFEF"/>
            </a:solidFill>
          </p:spPr>
        </p:sp>
        <p:sp>
          <p:nvSpPr>
            <p:cNvPr name="TextBox 21" id="21"/>
            <p:cNvSpPr txBox="true"/>
            <p:nvPr/>
          </p:nvSpPr>
          <p:spPr>
            <a:xfrm>
              <a:off x="0" y="-9525"/>
              <a:ext cx="3176257" cy="1021777"/>
            </a:xfrm>
            <a:prstGeom prst="rect">
              <a:avLst/>
            </a:prstGeom>
          </p:spPr>
          <p:txBody>
            <a:bodyPr anchor="ctr" rtlCol="false" tIns="50800" lIns="50800" bIns="50800" rIns="50800"/>
            <a:lstStyle/>
            <a:p>
              <a:pPr algn="l">
                <a:lnSpc>
                  <a:spcPts val="2640"/>
                </a:lnSpc>
              </a:pPr>
              <a:r>
                <a:rPr lang="en-US" b="true" sz="2200">
                  <a:solidFill>
                    <a:srgbClr val="FFFFFF"/>
                  </a:solidFill>
                  <a:latin typeface="Lato Bold"/>
                  <a:ea typeface="Lato Bold"/>
                  <a:cs typeface="Lato Bold"/>
                  <a:sym typeface="Lato Bold"/>
                </a:rPr>
                <a:t>   SEPTIEMBRE</a:t>
              </a:r>
            </a:p>
          </p:txBody>
        </p:sp>
      </p:grpSp>
      <p:grpSp>
        <p:nvGrpSpPr>
          <p:cNvPr name="Group 22" id="22"/>
          <p:cNvGrpSpPr/>
          <p:nvPr/>
        </p:nvGrpSpPr>
        <p:grpSpPr>
          <a:xfrm rot="0">
            <a:off x="10925259" y="4018022"/>
            <a:ext cx="2382192" cy="759189"/>
            <a:chOff x="0" y="0"/>
            <a:chExt cx="3176257" cy="1012252"/>
          </a:xfrm>
        </p:grpSpPr>
        <p:sp>
          <p:nvSpPr>
            <p:cNvPr name="Freeform 23" id="23"/>
            <p:cNvSpPr/>
            <p:nvPr/>
          </p:nvSpPr>
          <p:spPr>
            <a:xfrm flipH="false" flipV="false" rot="0">
              <a:off x="12269" y="12269"/>
              <a:ext cx="3151695" cy="987665"/>
            </a:xfrm>
            <a:custGeom>
              <a:avLst/>
              <a:gdLst/>
              <a:ahLst/>
              <a:cxnLst/>
              <a:rect r="r" b="b" t="t" l="l"/>
              <a:pathLst>
                <a:path h="987665" w="3151695">
                  <a:moveTo>
                    <a:pt x="0" y="0"/>
                  </a:moveTo>
                  <a:lnTo>
                    <a:pt x="3151695" y="0"/>
                  </a:lnTo>
                  <a:lnTo>
                    <a:pt x="3151695" y="987665"/>
                  </a:lnTo>
                  <a:lnTo>
                    <a:pt x="0" y="987665"/>
                  </a:lnTo>
                  <a:close/>
                </a:path>
              </a:pathLst>
            </a:custGeom>
            <a:solidFill>
              <a:srgbClr val="73B744"/>
            </a:solidFill>
          </p:spPr>
        </p:sp>
        <p:sp>
          <p:nvSpPr>
            <p:cNvPr name="Freeform 24" id="24"/>
            <p:cNvSpPr/>
            <p:nvPr/>
          </p:nvSpPr>
          <p:spPr>
            <a:xfrm flipH="false" flipV="false" rot="0">
              <a:off x="0" y="0"/>
              <a:ext cx="3176233" cy="1012204"/>
            </a:xfrm>
            <a:custGeom>
              <a:avLst/>
              <a:gdLst/>
              <a:ahLst/>
              <a:cxnLst/>
              <a:rect r="r" b="b" t="t" l="l"/>
              <a:pathLst>
                <a:path h="1012204" w="3176233">
                  <a:moveTo>
                    <a:pt x="12269" y="0"/>
                  </a:moveTo>
                  <a:lnTo>
                    <a:pt x="3163964" y="0"/>
                  </a:lnTo>
                  <a:cubicBezTo>
                    <a:pt x="3170712" y="0"/>
                    <a:pt x="3176233" y="5521"/>
                    <a:pt x="3176233" y="12269"/>
                  </a:cubicBezTo>
                  <a:lnTo>
                    <a:pt x="3176233" y="999934"/>
                  </a:lnTo>
                  <a:cubicBezTo>
                    <a:pt x="3176233" y="1006682"/>
                    <a:pt x="3170712" y="1012204"/>
                    <a:pt x="3163964" y="1012204"/>
                  </a:cubicBezTo>
                  <a:lnTo>
                    <a:pt x="12269" y="1012204"/>
                  </a:lnTo>
                  <a:cubicBezTo>
                    <a:pt x="5521" y="1012204"/>
                    <a:pt x="0" y="1006682"/>
                    <a:pt x="0" y="999934"/>
                  </a:cubicBezTo>
                  <a:lnTo>
                    <a:pt x="0" y="12269"/>
                  </a:lnTo>
                  <a:cubicBezTo>
                    <a:pt x="0" y="5521"/>
                    <a:pt x="5521" y="0"/>
                    <a:pt x="12269" y="0"/>
                  </a:cubicBezTo>
                  <a:moveTo>
                    <a:pt x="12269" y="24538"/>
                  </a:moveTo>
                  <a:lnTo>
                    <a:pt x="12269" y="12269"/>
                  </a:lnTo>
                  <a:lnTo>
                    <a:pt x="24538" y="12269"/>
                  </a:lnTo>
                  <a:lnTo>
                    <a:pt x="24538" y="999934"/>
                  </a:lnTo>
                  <a:lnTo>
                    <a:pt x="12269" y="999934"/>
                  </a:lnTo>
                  <a:lnTo>
                    <a:pt x="12269" y="987665"/>
                  </a:lnTo>
                  <a:lnTo>
                    <a:pt x="3163964" y="987665"/>
                  </a:lnTo>
                  <a:lnTo>
                    <a:pt x="3163964" y="999934"/>
                  </a:lnTo>
                  <a:lnTo>
                    <a:pt x="3151695" y="999934"/>
                  </a:lnTo>
                  <a:lnTo>
                    <a:pt x="3151695" y="12269"/>
                  </a:lnTo>
                  <a:lnTo>
                    <a:pt x="3163964" y="12269"/>
                  </a:lnTo>
                  <a:lnTo>
                    <a:pt x="3163964" y="24538"/>
                  </a:lnTo>
                  <a:lnTo>
                    <a:pt x="12269" y="24538"/>
                  </a:lnTo>
                  <a:close/>
                </a:path>
              </a:pathLst>
            </a:custGeom>
            <a:solidFill>
              <a:srgbClr val="EFEFEF"/>
            </a:solidFill>
          </p:spPr>
        </p:sp>
        <p:sp>
          <p:nvSpPr>
            <p:cNvPr name="TextBox 25" id="25"/>
            <p:cNvSpPr txBox="true"/>
            <p:nvPr/>
          </p:nvSpPr>
          <p:spPr>
            <a:xfrm>
              <a:off x="0" y="-9525"/>
              <a:ext cx="3176257" cy="1021777"/>
            </a:xfrm>
            <a:prstGeom prst="rect">
              <a:avLst/>
            </a:prstGeom>
          </p:spPr>
          <p:txBody>
            <a:bodyPr anchor="ctr" rtlCol="false" tIns="50800" lIns="50800" bIns="50800" rIns="50800"/>
            <a:lstStyle/>
            <a:p>
              <a:pPr algn="ctr">
                <a:lnSpc>
                  <a:spcPts val="2640"/>
                </a:lnSpc>
              </a:pPr>
              <a:r>
                <a:rPr lang="en-US" b="true" sz="2200">
                  <a:solidFill>
                    <a:srgbClr val="FFFFFF"/>
                  </a:solidFill>
                  <a:latin typeface="Lato Bold"/>
                  <a:ea typeface="Lato Bold"/>
                  <a:cs typeface="Lato Bold"/>
                  <a:sym typeface="Lato Bold"/>
                </a:rPr>
                <a:t>OCTUBRE</a:t>
              </a:r>
            </a:p>
          </p:txBody>
        </p:sp>
      </p:grpSp>
      <p:grpSp>
        <p:nvGrpSpPr>
          <p:cNvPr name="Group 26" id="26"/>
          <p:cNvGrpSpPr/>
          <p:nvPr/>
        </p:nvGrpSpPr>
        <p:grpSpPr>
          <a:xfrm rot="0">
            <a:off x="9442924" y="5667014"/>
            <a:ext cx="3846317" cy="759189"/>
            <a:chOff x="0" y="0"/>
            <a:chExt cx="5308522" cy="1047800"/>
          </a:xfrm>
        </p:grpSpPr>
        <p:sp>
          <p:nvSpPr>
            <p:cNvPr name="Freeform 27" id="27"/>
            <p:cNvSpPr/>
            <p:nvPr/>
          </p:nvSpPr>
          <p:spPr>
            <a:xfrm flipH="false" flipV="false" rot="0">
              <a:off x="19145" y="12700"/>
              <a:ext cx="5270316" cy="1022350"/>
            </a:xfrm>
            <a:custGeom>
              <a:avLst/>
              <a:gdLst/>
              <a:ahLst/>
              <a:cxnLst/>
              <a:rect r="r" b="b" t="t" l="l"/>
              <a:pathLst>
                <a:path h="1022350" w="5270316">
                  <a:moveTo>
                    <a:pt x="0" y="0"/>
                  </a:moveTo>
                  <a:lnTo>
                    <a:pt x="5270316" y="0"/>
                  </a:lnTo>
                  <a:lnTo>
                    <a:pt x="5270316" y="1022350"/>
                  </a:lnTo>
                  <a:lnTo>
                    <a:pt x="0" y="1022350"/>
                  </a:lnTo>
                  <a:close/>
                </a:path>
              </a:pathLst>
            </a:custGeom>
            <a:solidFill>
              <a:srgbClr val="55B441"/>
            </a:solidFill>
          </p:spPr>
        </p:sp>
        <p:sp>
          <p:nvSpPr>
            <p:cNvPr name="Freeform 28" id="28"/>
            <p:cNvSpPr/>
            <p:nvPr/>
          </p:nvSpPr>
          <p:spPr>
            <a:xfrm flipH="false" flipV="false" rot="0">
              <a:off x="0" y="0"/>
              <a:ext cx="5308578" cy="1047750"/>
            </a:xfrm>
            <a:custGeom>
              <a:avLst/>
              <a:gdLst/>
              <a:ahLst/>
              <a:cxnLst/>
              <a:rect r="r" b="b" t="t" l="l"/>
              <a:pathLst>
                <a:path h="1047750" w="5308578">
                  <a:moveTo>
                    <a:pt x="19145" y="0"/>
                  </a:moveTo>
                  <a:lnTo>
                    <a:pt x="5289461" y="0"/>
                  </a:lnTo>
                  <a:cubicBezTo>
                    <a:pt x="5299991" y="0"/>
                    <a:pt x="5308578" y="5715"/>
                    <a:pt x="5308578" y="12700"/>
                  </a:cubicBezTo>
                  <a:lnTo>
                    <a:pt x="5308578" y="1035050"/>
                  </a:lnTo>
                  <a:cubicBezTo>
                    <a:pt x="5308578" y="1042035"/>
                    <a:pt x="5299991" y="1047750"/>
                    <a:pt x="5289461" y="1047750"/>
                  </a:cubicBezTo>
                  <a:lnTo>
                    <a:pt x="19145" y="1047750"/>
                  </a:lnTo>
                  <a:cubicBezTo>
                    <a:pt x="8615" y="1047750"/>
                    <a:pt x="0" y="1042035"/>
                    <a:pt x="0" y="1035050"/>
                  </a:cubicBezTo>
                  <a:lnTo>
                    <a:pt x="0" y="12700"/>
                  </a:lnTo>
                  <a:cubicBezTo>
                    <a:pt x="0" y="5715"/>
                    <a:pt x="8615" y="0"/>
                    <a:pt x="19145" y="0"/>
                  </a:cubicBezTo>
                  <a:moveTo>
                    <a:pt x="19145" y="25400"/>
                  </a:moveTo>
                  <a:lnTo>
                    <a:pt x="19145" y="12700"/>
                  </a:lnTo>
                  <a:lnTo>
                    <a:pt x="38291" y="12700"/>
                  </a:lnTo>
                  <a:lnTo>
                    <a:pt x="38291" y="1035050"/>
                  </a:lnTo>
                  <a:lnTo>
                    <a:pt x="19145" y="1035050"/>
                  </a:lnTo>
                  <a:lnTo>
                    <a:pt x="19145" y="1022350"/>
                  </a:lnTo>
                  <a:lnTo>
                    <a:pt x="5289461" y="1022350"/>
                  </a:lnTo>
                  <a:lnTo>
                    <a:pt x="5289461" y="1035050"/>
                  </a:lnTo>
                  <a:lnTo>
                    <a:pt x="5270316" y="1035050"/>
                  </a:lnTo>
                  <a:lnTo>
                    <a:pt x="5270316" y="12700"/>
                  </a:lnTo>
                  <a:lnTo>
                    <a:pt x="5289461" y="12700"/>
                  </a:lnTo>
                  <a:lnTo>
                    <a:pt x="5289461" y="25400"/>
                  </a:lnTo>
                  <a:lnTo>
                    <a:pt x="19145" y="25400"/>
                  </a:lnTo>
                  <a:close/>
                </a:path>
              </a:pathLst>
            </a:custGeom>
            <a:solidFill>
              <a:srgbClr val="EFEFEF"/>
            </a:solidFill>
          </p:spPr>
        </p:sp>
      </p:grpSp>
      <p:grpSp>
        <p:nvGrpSpPr>
          <p:cNvPr name="Group 29" id="29"/>
          <p:cNvGrpSpPr/>
          <p:nvPr/>
        </p:nvGrpSpPr>
        <p:grpSpPr>
          <a:xfrm rot="0">
            <a:off x="13307452" y="6757106"/>
            <a:ext cx="2313287" cy="759189"/>
            <a:chOff x="0" y="0"/>
            <a:chExt cx="3192700" cy="1047800"/>
          </a:xfrm>
        </p:grpSpPr>
        <p:sp>
          <p:nvSpPr>
            <p:cNvPr name="Freeform 30" id="30"/>
            <p:cNvSpPr/>
            <p:nvPr/>
          </p:nvSpPr>
          <p:spPr>
            <a:xfrm flipH="false" flipV="false" rot="0">
              <a:off x="8383" y="12700"/>
              <a:ext cx="3175894" cy="1022350"/>
            </a:xfrm>
            <a:custGeom>
              <a:avLst/>
              <a:gdLst/>
              <a:ahLst/>
              <a:cxnLst/>
              <a:rect r="r" b="b" t="t" l="l"/>
              <a:pathLst>
                <a:path h="1022350" w="3175894">
                  <a:moveTo>
                    <a:pt x="0" y="0"/>
                  </a:moveTo>
                  <a:lnTo>
                    <a:pt x="3175895" y="0"/>
                  </a:lnTo>
                  <a:lnTo>
                    <a:pt x="3175895" y="1022350"/>
                  </a:lnTo>
                  <a:lnTo>
                    <a:pt x="0" y="1022350"/>
                  </a:lnTo>
                  <a:close/>
                </a:path>
              </a:pathLst>
            </a:custGeom>
            <a:solidFill>
              <a:srgbClr val="73B744"/>
            </a:solidFill>
          </p:spPr>
        </p:sp>
        <p:sp>
          <p:nvSpPr>
            <p:cNvPr name="Freeform 31" id="31"/>
            <p:cNvSpPr/>
            <p:nvPr/>
          </p:nvSpPr>
          <p:spPr>
            <a:xfrm flipH="false" flipV="false" rot="0">
              <a:off x="0" y="0"/>
              <a:ext cx="3192661" cy="1047750"/>
            </a:xfrm>
            <a:custGeom>
              <a:avLst/>
              <a:gdLst/>
              <a:ahLst/>
              <a:cxnLst/>
              <a:rect r="r" b="b" t="t" l="l"/>
              <a:pathLst>
                <a:path h="1047750" w="3192661">
                  <a:moveTo>
                    <a:pt x="8383" y="0"/>
                  </a:moveTo>
                  <a:lnTo>
                    <a:pt x="3184278" y="0"/>
                  </a:lnTo>
                  <a:cubicBezTo>
                    <a:pt x="3188888" y="0"/>
                    <a:pt x="3192661" y="5715"/>
                    <a:pt x="3192661" y="12700"/>
                  </a:cubicBezTo>
                  <a:lnTo>
                    <a:pt x="3192661" y="1035050"/>
                  </a:lnTo>
                  <a:cubicBezTo>
                    <a:pt x="3192661" y="1042035"/>
                    <a:pt x="3188888" y="1047750"/>
                    <a:pt x="3184278" y="1047750"/>
                  </a:cubicBezTo>
                  <a:lnTo>
                    <a:pt x="8383" y="1047750"/>
                  </a:lnTo>
                  <a:cubicBezTo>
                    <a:pt x="3773" y="1047750"/>
                    <a:pt x="0" y="1042035"/>
                    <a:pt x="0" y="1035050"/>
                  </a:cubicBezTo>
                  <a:lnTo>
                    <a:pt x="0" y="12700"/>
                  </a:lnTo>
                  <a:cubicBezTo>
                    <a:pt x="0" y="5715"/>
                    <a:pt x="3773" y="0"/>
                    <a:pt x="8383" y="0"/>
                  </a:cubicBezTo>
                  <a:moveTo>
                    <a:pt x="8383" y="25400"/>
                  </a:moveTo>
                  <a:lnTo>
                    <a:pt x="8383" y="12700"/>
                  </a:lnTo>
                  <a:lnTo>
                    <a:pt x="16767" y="12700"/>
                  </a:lnTo>
                  <a:lnTo>
                    <a:pt x="16767" y="1035050"/>
                  </a:lnTo>
                  <a:lnTo>
                    <a:pt x="8383" y="1035050"/>
                  </a:lnTo>
                  <a:lnTo>
                    <a:pt x="8383" y="1022350"/>
                  </a:lnTo>
                  <a:lnTo>
                    <a:pt x="3184278" y="1022350"/>
                  </a:lnTo>
                  <a:lnTo>
                    <a:pt x="3184278" y="1035050"/>
                  </a:lnTo>
                  <a:lnTo>
                    <a:pt x="3175894" y="1035050"/>
                  </a:lnTo>
                  <a:lnTo>
                    <a:pt x="3175894" y="12700"/>
                  </a:lnTo>
                  <a:lnTo>
                    <a:pt x="3184278" y="12700"/>
                  </a:lnTo>
                  <a:lnTo>
                    <a:pt x="3184278" y="25400"/>
                  </a:lnTo>
                  <a:lnTo>
                    <a:pt x="8383" y="25400"/>
                  </a:lnTo>
                  <a:close/>
                </a:path>
              </a:pathLst>
            </a:custGeom>
            <a:solidFill>
              <a:srgbClr val="EFEFEF"/>
            </a:solidFill>
          </p:spPr>
        </p:sp>
      </p:grpSp>
      <p:grpSp>
        <p:nvGrpSpPr>
          <p:cNvPr name="Group 32" id="32"/>
          <p:cNvGrpSpPr/>
          <p:nvPr/>
        </p:nvGrpSpPr>
        <p:grpSpPr>
          <a:xfrm rot="0">
            <a:off x="15836632" y="7937044"/>
            <a:ext cx="2216994" cy="759189"/>
            <a:chOff x="0" y="0"/>
            <a:chExt cx="3059800" cy="1047800"/>
          </a:xfrm>
        </p:grpSpPr>
        <p:sp>
          <p:nvSpPr>
            <p:cNvPr name="Freeform 33" id="33"/>
            <p:cNvSpPr/>
            <p:nvPr/>
          </p:nvSpPr>
          <p:spPr>
            <a:xfrm flipH="false" flipV="false" rot="0">
              <a:off x="13723" y="12700"/>
              <a:ext cx="3032405" cy="1022350"/>
            </a:xfrm>
            <a:custGeom>
              <a:avLst/>
              <a:gdLst/>
              <a:ahLst/>
              <a:cxnLst/>
              <a:rect r="r" b="b" t="t" l="l"/>
              <a:pathLst>
                <a:path h="1022350" w="3032405">
                  <a:moveTo>
                    <a:pt x="0" y="0"/>
                  </a:moveTo>
                  <a:lnTo>
                    <a:pt x="3032404" y="0"/>
                  </a:lnTo>
                  <a:lnTo>
                    <a:pt x="3032404" y="1022350"/>
                  </a:lnTo>
                  <a:lnTo>
                    <a:pt x="0" y="1022350"/>
                  </a:lnTo>
                  <a:close/>
                </a:path>
              </a:pathLst>
            </a:custGeom>
            <a:solidFill>
              <a:srgbClr val="55B441">
                <a:alpha val="47451"/>
              </a:srgbClr>
            </a:solidFill>
          </p:spPr>
        </p:sp>
        <p:sp>
          <p:nvSpPr>
            <p:cNvPr name="Freeform 34" id="34"/>
            <p:cNvSpPr/>
            <p:nvPr/>
          </p:nvSpPr>
          <p:spPr>
            <a:xfrm flipH="false" flipV="false" rot="0">
              <a:off x="0" y="0"/>
              <a:ext cx="3059846" cy="1047750"/>
            </a:xfrm>
            <a:custGeom>
              <a:avLst/>
              <a:gdLst/>
              <a:ahLst/>
              <a:cxnLst/>
              <a:rect r="r" b="b" t="t" l="l"/>
              <a:pathLst>
                <a:path h="1047750" w="3059846">
                  <a:moveTo>
                    <a:pt x="13723" y="0"/>
                  </a:moveTo>
                  <a:lnTo>
                    <a:pt x="3046127" y="0"/>
                  </a:lnTo>
                  <a:cubicBezTo>
                    <a:pt x="3053674" y="0"/>
                    <a:pt x="3059846" y="5715"/>
                    <a:pt x="3059846" y="12700"/>
                  </a:cubicBezTo>
                  <a:lnTo>
                    <a:pt x="3059846" y="1035050"/>
                  </a:lnTo>
                  <a:cubicBezTo>
                    <a:pt x="3059846" y="1042035"/>
                    <a:pt x="3053674" y="1047750"/>
                    <a:pt x="3046127" y="1047750"/>
                  </a:cubicBezTo>
                  <a:lnTo>
                    <a:pt x="13723" y="1047750"/>
                  </a:lnTo>
                  <a:cubicBezTo>
                    <a:pt x="6175" y="1047750"/>
                    <a:pt x="0" y="1042035"/>
                    <a:pt x="0" y="1035050"/>
                  </a:cubicBezTo>
                  <a:lnTo>
                    <a:pt x="0" y="12700"/>
                  </a:lnTo>
                  <a:cubicBezTo>
                    <a:pt x="0" y="5715"/>
                    <a:pt x="6175" y="0"/>
                    <a:pt x="13723" y="0"/>
                  </a:cubicBezTo>
                  <a:moveTo>
                    <a:pt x="13723" y="25400"/>
                  </a:moveTo>
                  <a:lnTo>
                    <a:pt x="13723" y="12700"/>
                  </a:lnTo>
                  <a:lnTo>
                    <a:pt x="27445" y="12700"/>
                  </a:lnTo>
                  <a:lnTo>
                    <a:pt x="27445" y="1035050"/>
                  </a:lnTo>
                  <a:lnTo>
                    <a:pt x="13723" y="1035050"/>
                  </a:lnTo>
                  <a:lnTo>
                    <a:pt x="13723" y="1022350"/>
                  </a:lnTo>
                  <a:lnTo>
                    <a:pt x="3046127" y="1022350"/>
                  </a:lnTo>
                  <a:lnTo>
                    <a:pt x="3046127" y="1035050"/>
                  </a:lnTo>
                  <a:lnTo>
                    <a:pt x="3032405" y="1035050"/>
                  </a:lnTo>
                  <a:lnTo>
                    <a:pt x="3032405" y="12700"/>
                  </a:lnTo>
                  <a:lnTo>
                    <a:pt x="3046127" y="12700"/>
                  </a:lnTo>
                  <a:lnTo>
                    <a:pt x="3046127" y="25400"/>
                  </a:lnTo>
                  <a:lnTo>
                    <a:pt x="13723" y="25400"/>
                  </a:lnTo>
                  <a:close/>
                </a:path>
              </a:pathLst>
            </a:custGeom>
            <a:solidFill>
              <a:srgbClr val="EFEFEF"/>
            </a:solidFill>
          </p:spPr>
        </p:sp>
      </p:grpSp>
      <p:sp>
        <p:nvSpPr>
          <p:cNvPr name="TextBox 35" id="35"/>
          <p:cNvSpPr txBox="true"/>
          <p:nvPr/>
        </p:nvSpPr>
        <p:spPr>
          <a:xfrm rot="0">
            <a:off x="692877" y="2103371"/>
            <a:ext cx="5186400" cy="766800"/>
          </a:xfrm>
          <a:prstGeom prst="rect">
            <a:avLst/>
          </a:prstGeom>
        </p:spPr>
        <p:txBody>
          <a:bodyPr anchor="t" rtlCol="false" tIns="0" lIns="0" bIns="0" rIns="0">
            <a:spAutoFit/>
          </a:bodyPr>
          <a:lstStyle/>
          <a:p>
            <a:pPr algn="ctr">
              <a:lnSpc>
                <a:spcPts val="5280"/>
              </a:lnSpc>
            </a:pPr>
            <a:r>
              <a:rPr lang="en-US" b="true" sz="4400">
                <a:solidFill>
                  <a:srgbClr val="414042"/>
                </a:solidFill>
                <a:latin typeface="Lato Bold"/>
                <a:ea typeface="Lato Bold"/>
                <a:cs typeface="Lato Bold"/>
                <a:sym typeface="Lato Bold"/>
              </a:rPr>
              <a:t>PLAN </a:t>
            </a:r>
            <a:r>
              <a:rPr lang="en-US" b="true" sz="4400">
                <a:solidFill>
                  <a:srgbClr val="4B5050"/>
                </a:solidFill>
                <a:latin typeface="Lato Bold"/>
                <a:ea typeface="Lato Bold"/>
                <a:cs typeface="Lato Bold"/>
                <a:sym typeface="Lato Bold"/>
              </a:rPr>
              <a:t> </a:t>
            </a:r>
            <a:r>
              <a:rPr lang="en-US" b="true" sz="4400">
                <a:solidFill>
                  <a:srgbClr val="73B744"/>
                </a:solidFill>
                <a:latin typeface="Lato Bold"/>
                <a:ea typeface="Lato Bold"/>
                <a:cs typeface="Lato Bold"/>
                <a:sym typeface="Lato Bold"/>
              </a:rPr>
              <a:t>DE TRABAJO</a:t>
            </a:r>
          </a:p>
        </p:txBody>
      </p:sp>
      <p:grpSp>
        <p:nvGrpSpPr>
          <p:cNvPr name="Group 36" id="36"/>
          <p:cNvGrpSpPr/>
          <p:nvPr/>
        </p:nvGrpSpPr>
        <p:grpSpPr>
          <a:xfrm rot="0">
            <a:off x="13289241" y="4018022"/>
            <a:ext cx="2382192" cy="759189"/>
            <a:chOff x="0" y="0"/>
            <a:chExt cx="3176257" cy="1012252"/>
          </a:xfrm>
        </p:grpSpPr>
        <p:sp>
          <p:nvSpPr>
            <p:cNvPr name="Freeform 37" id="37"/>
            <p:cNvSpPr/>
            <p:nvPr/>
          </p:nvSpPr>
          <p:spPr>
            <a:xfrm flipH="false" flipV="false" rot="0">
              <a:off x="12269" y="12269"/>
              <a:ext cx="3151695" cy="987665"/>
            </a:xfrm>
            <a:custGeom>
              <a:avLst/>
              <a:gdLst/>
              <a:ahLst/>
              <a:cxnLst/>
              <a:rect r="r" b="b" t="t" l="l"/>
              <a:pathLst>
                <a:path h="987665" w="3151695">
                  <a:moveTo>
                    <a:pt x="0" y="0"/>
                  </a:moveTo>
                  <a:lnTo>
                    <a:pt x="3151695" y="0"/>
                  </a:lnTo>
                  <a:lnTo>
                    <a:pt x="3151695" y="987665"/>
                  </a:lnTo>
                  <a:lnTo>
                    <a:pt x="0" y="987665"/>
                  </a:lnTo>
                  <a:close/>
                </a:path>
              </a:pathLst>
            </a:custGeom>
            <a:solidFill>
              <a:srgbClr val="73B744"/>
            </a:solidFill>
          </p:spPr>
        </p:sp>
        <p:sp>
          <p:nvSpPr>
            <p:cNvPr name="Freeform 38" id="38"/>
            <p:cNvSpPr/>
            <p:nvPr/>
          </p:nvSpPr>
          <p:spPr>
            <a:xfrm flipH="false" flipV="false" rot="0">
              <a:off x="0" y="0"/>
              <a:ext cx="3176233" cy="1012204"/>
            </a:xfrm>
            <a:custGeom>
              <a:avLst/>
              <a:gdLst/>
              <a:ahLst/>
              <a:cxnLst/>
              <a:rect r="r" b="b" t="t" l="l"/>
              <a:pathLst>
                <a:path h="1012204" w="3176233">
                  <a:moveTo>
                    <a:pt x="12269" y="0"/>
                  </a:moveTo>
                  <a:lnTo>
                    <a:pt x="3163964" y="0"/>
                  </a:lnTo>
                  <a:cubicBezTo>
                    <a:pt x="3170712" y="0"/>
                    <a:pt x="3176233" y="5521"/>
                    <a:pt x="3176233" y="12269"/>
                  </a:cubicBezTo>
                  <a:lnTo>
                    <a:pt x="3176233" y="999934"/>
                  </a:lnTo>
                  <a:cubicBezTo>
                    <a:pt x="3176233" y="1006682"/>
                    <a:pt x="3170712" y="1012204"/>
                    <a:pt x="3163964" y="1012204"/>
                  </a:cubicBezTo>
                  <a:lnTo>
                    <a:pt x="12269" y="1012204"/>
                  </a:lnTo>
                  <a:cubicBezTo>
                    <a:pt x="5521" y="1012204"/>
                    <a:pt x="0" y="1006682"/>
                    <a:pt x="0" y="999934"/>
                  </a:cubicBezTo>
                  <a:lnTo>
                    <a:pt x="0" y="12269"/>
                  </a:lnTo>
                  <a:cubicBezTo>
                    <a:pt x="0" y="5521"/>
                    <a:pt x="5521" y="0"/>
                    <a:pt x="12269" y="0"/>
                  </a:cubicBezTo>
                  <a:moveTo>
                    <a:pt x="12269" y="24538"/>
                  </a:moveTo>
                  <a:lnTo>
                    <a:pt x="12269" y="12269"/>
                  </a:lnTo>
                  <a:lnTo>
                    <a:pt x="24538" y="12269"/>
                  </a:lnTo>
                  <a:lnTo>
                    <a:pt x="24538" y="999934"/>
                  </a:lnTo>
                  <a:lnTo>
                    <a:pt x="12269" y="999934"/>
                  </a:lnTo>
                  <a:lnTo>
                    <a:pt x="12269" y="987665"/>
                  </a:lnTo>
                  <a:lnTo>
                    <a:pt x="3163964" y="987665"/>
                  </a:lnTo>
                  <a:lnTo>
                    <a:pt x="3163964" y="999934"/>
                  </a:lnTo>
                  <a:lnTo>
                    <a:pt x="3151695" y="999934"/>
                  </a:lnTo>
                  <a:lnTo>
                    <a:pt x="3151695" y="12269"/>
                  </a:lnTo>
                  <a:lnTo>
                    <a:pt x="3163964" y="12269"/>
                  </a:lnTo>
                  <a:lnTo>
                    <a:pt x="3163964" y="24538"/>
                  </a:lnTo>
                  <a:lnTo>
                    <a:pt x="12269" y="24538"/>
                  </a:lnTo>
                  <a:close/>
                </a:path>
              </a:pathLst>
            </a:custGeom>
            <a:solidFill>
              <a:srgbClr val="EFEFEF"/>
            </a:solidFill>
          </p:spPr>
        </p:sp>
        <p:sp>
          <p:nvSpPr>
            <p:cNvPr name="TextBox 39" id="39"/>
            <p:cNvSpPr txBox="true"/>
            <p:nvPr/>
          </p:nvSpPr>
          <p:spPr>
            <a:xfrm>
              <a:off x="0" y="-9525"/>
              <a:ext cx="3176257" cy="1021777"/>
            </a:xfrm>
            <a:prstGeom prst="rect">
              <a:avLst/>
            </a:prstGeom>
          </p:spPr>
          <p:txBody>
            <a:bodyPr anchor="ctr" rtlCol="false" tIns="50800" lIns="50800" bIns="50800" rIns="50800"/>
            <a:lstStyle/>
            <a:p>
              <a:pPr algn="ctr">
                <a:lnSpc>
                  <a:spcPts val="2640"/>
                </a:lnSpc>
              </a:pPr>
              <a:r>
                <a:rPr lang="en-US" b="true" sz="2200">
                  <a:solidFill>
                    <a:srgbClr val="FFFFFF"/>
                  </a:solidFill>
                  <a:latin typeface="Lato Bold"/>
                  <a:ea typeface="Lato Bold"/>
                  <a:cs typeface="Lato Bold"/>
                  <a:sym typeface="Lato Bold"/>
                </a:rPr>
                <a:t>NOVIEMBRE</a:t>
              </a:r>
            </a:p>
          </p:txBody>
        </p:sp>
      </p:grpSp>
      <p:grpSp>
        <p:nvGrpSpPr>
          <p:cNvPr name="Group 40" id="40"/>
          <p:cNvGrpSpPr/>
          <p:nvPr/>
        </p:nvGrpSpPr>
        <p:grpSpPr>
          <a:xfrm rot="0">
            <a:off x="15671434" y="4018022"/>
            <a:ext cx="2382192" cy="759189"/>
            <a:chOff x="0" y="0"/>
            <a:chExt cx="3176257" cy="1012252"/>
          </a:xfrm>
        </p:grpSpPr>
        <p:sp>
          <p:nvSpPr>
            <p:cNvPr name="Freeform 41" id="41"/>
            <p:cNvSpPr/>
            <p:nvPr/>
          </p:nvSpPr>
          <p:spPr>
            <a:xfrm flipH="false" flipV="false" rot="0">
              <a:off x="12269" y="12269"/>
              <a:ext cx="3151695" cy="987665"/>
            </a:xfrm>
            <a:custGeom>
              <a:avLst/>
              <a:gdLst/>
              <a:ahLst/>
              <a:cxnLst/>
              <a:rect r="r" b="b" t="t" l="l"/>
              <a:pathLst>
                <a:path h="987665" w="3151695">
                  <a:moveTo>
                    <a:pt x="0" y="0"/>
                  </a:moveTo>
                  <a:lnTo>
                    <a:pt x="3151695" y="0"/>
                  </a:lnTo>
                  <a:lnTo>
                    <a:pt x="3151695" y="987665"/>
                  </a:lnTo>
                  <a:lnTo>
                    <a:pt x="0" y="987665"/>
                  </a:lnTo>
                  <a:close/>
                </a:path>
              </a:pathLst>
            </a:custGeom>
            <a:solidFill>
              <a:srgbClr val="73B744"/>
            </a:solidFill>
          </p:spPr>
        </p:sp>
        <p:sp>
          <p:nvSpPr>
            <p:cNvPr name="Freeform 42" id="42"/>
            <p:cNvSpPr/>
            <p:nvPr/>
          </p:nvSpPr>
          <p:spPr>
            <a:xfrm flipH="false" flipV="false" rot="0">
              <a:off x="0" y="0"/>
              <a:ext cx="3176233" cy="1012204"/>
            </a:xfrm>
            <a:custGeom>
              <a:avLst/>
              <a:gdLst/>
              <a:ahLst/>
              <a:cxnLst/>
              <a:rect r="r" b="b" t="t" l="l"/>
              <a:pathLst>
                <a:path h="1012204" w="3176233">
                  <a:moveTo>
                    <a:pt x="12269" y="0"/>
                  </a:moveTo>
                  <a:lnTo>
                    <a:pt x="3163964" y="0"/>
                  </a:lnTo>
                  <a:cubicBezTo>
                    <a:pt x="3170712" y="0"/>
                    <a:pt x="3176233" y="5521"/>
                    <a:pt x="3176233" y="12269"/>
                  </a:cubicBezTo>
                  <a:lnTo>
                    <a:pt x="3176233" y="999934"/>
                  </a:lnTo>
                  <a:cubicBezTo>
                    <a:pt x="3176233" y="1006682"/>
                    <a:pt x="3170712" y="1012204"/>
                    <a:pt x="3163964" y="1012204"/>
                  </a:cubicBezTo>
                  <a:lnTo>
                    <a:pt x="12269" y="1012204"/>
                  </a:lnTo>
                  <a:cubicBezTo>
                    <a:pt x="5521" y="1012204"/>
                    <a:pt x="0" y="1006682"/>
                    <a:pt x="0" y="999934"/>
                  </a:cubicBezTo>
                  <a:lnTo>
                    <a:pt x="0" y="12269"/>
                  </a:lnTo>
                  <a:cubicBezTo>
                    <a:pt x="0" y="5521"/>
                    <a:pt x="5521" y="0"/>
                    <a:pt x="12269" y="0"/>
                  </a:cubicBezTo>
                  <a:moveTo>
                    <a:pt x="12269" y="24538"/>
                  </a:moveTo>
                  <a:lnTo>
                    <a:pt x="12269" y="12269"/>
                  </a:lnTo>
                  <a:lnTo>
                    <a:pt x="24538" y="12269"/>
                  </a:lnTo>
                  <a:lnTo>
                    <a:pt x="24538" y="999934"/>
                  </a:lnTo>
                  <a:lnTo>
                    <a:pt x="12269" y="999934"/>
                  </a:lnTo>
                  <a:lnTo>
                    <a:pt x="12269" y="987665"/>
                  </a:lnTo>
                  <a:lnTo>
                    <a:pt x="3163964" y="987665"/>
                  </a:lnTo>
                  <a:lnTo>
                    <a:pt x="3163964" y="999934"/>
                  </a:lnTo>
                  <a:lnTo>
                    <a:pt x="3151695" y="999934"/>
                  </a:lnTo>
                  <a:lnTo>
                    <a:pt x="3151695" y="12269"/>
                  </a:lnTo>
                  <a:lnTo>
                    <a:pt x="3163964" y="12269"/>
                  </a:lnTo>
                  <a:lnTo>
                    <a:pt x="3163964" y="24538"/>
                  </a:lnTo>
                  <a:lnTo>
                    <a:pt x="12269" y="24538"/>
                  </a:lnTo>
                  <a:close/>
                </a:path>
              </a:pathLst>
            </a:custGeom>
            <a:solidFill>
              <a:srgbClr val="EFEFEF"/>
            </a:solidFill>
          </p:spPr>
        </p:sp>
        <p:sp>
          <p:nvSpPr>
            <p:cNvPr name="TextBox 43" id="43"/>
            <p:cNvSpPr txBox="true"/>
            <p:nvPr/>
          </p:nvSpPr>
          <p:spPr>
            <a:xfrm>
              <a:off x="0" y="-9525"/>
              <a:ext cx="3176257" cy="1021777"/>
            </a:xfrm>
            <a:prstGeom prst="rect">
              <a:avLst/>
            </a:prstGeom>
          </p:spPr>
          <p:txBody>
            <a:bodyPr anchor="ctr" rtlCol="false" tIns="50800" lIns="50800" bIns="50800" rIns="50800"/>
            <a:lstStyle/>
            <a:p>
              <a:pPr algn="ctr">
                <a:lnSpc>
                  <a:spcPts val="2639"/>
                </a:lnSpc>
              </a:pPr>
              <a:r>
                <a:rPr lang="en-US" b="true" sz="2199">
                  <a:solidFill>
                    <a:srgbClr val="FFFFFF"/>
                  </a:solidFill>
                  <a:latin typeface="Lato Bold"/>
                  <a:ea typeface="Lato Bold"/>
                  <a:cs typeface="Lato Bold"/>
                  <a:sym typeface="Lato Bold"/>
                </a:rPr>
                <a:t>DICIEMBRE</a:t>
              </a:r>
            </a:p>
          </p:txBody>
        </p:sp>
      </p:grpSp>
      <p:sp>
        <p:nvSpPr>
          <p:cNvPr name="Freeform 44" id="44"/>
          <p:cNvSpPr/>
          <p:nvPr/>
        </p:nvSpPr>
        <p:spPr>
          <a:xfrm flipH="false" flipV="false" rot="0">
            <a:off x="6366781" y="1952176"/>
            <a:ext cx="2777119" cy="1069191"/>
          </a:xfrm>
          <a:custGeom>
            <a:avLst/>
            <a:gdLst/>
            <a:ahLst/>
            <a:cxnLst/>
            <a:rect r="r" b="b" t="t" l="l"/>
            <a:pathLst>
              <a:path h="1069191" w="2777119">
                <a:moveTo>
                  <a:pt x="0" y="0"/>
                </a:moveTo>
                <a:lnTo>
                  <a:pt x="2777119" y="0"/>
                </a:lnTo>
                <a:lnTo>
                  <a:pt x="2777119" y="1069191"/>
                </a:lnTo>
                <a:lnTo>
                  <a:pt x="0" y="1069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5" id="45"/>
          <p:cNvSpPr/>
          <p:nvPr/>
        </p:nvSpPr>
        <p:spPr>
          <a:xfrm flipH="false" flipV="false" rot="0">
            <a:off x="9442924" y="1786289"/>
            <a:ext cx="2189007" cy="1400965"/>
          </a:xfrm>
          <a:custGeom>
            <a:avLst/>
            <a:gdLst/>
            <a:ahLst/>
            <a:cxnLst/>
            <a:rect r="r" b="b" t="t" l="l"/>
            <a:pathLst>
              <a:path h="1400965" w="2189007">
                <a:moveTo>
                  <a:pt x="0" y="0"/>
                </a:moveTo>
                <a:lnTo>
                  <a:pt x="2189007" y="0"/>
                </a:lnTo>
                <a:lnTo>
                  <a:pt x="2189007" y="1400964"/>
                </a:lnTo>
                <a:lnTo>
                  <a:pt x="0" y="1400964"/>
                </a:lnTo>
                <a:lnTo>
                  <a:pt x="0" y="0"/>
                </a:lnTo>
                <a:close/>
              </a:path>
            </a:pathLst>
          </a:custGeom>
          <a:blipFill>
            <a:blip r:embed="rId5"/>
            <a:stretch>
              <a:fillRect l="0" t="0" r="0" b="0"/>
            </a:stretch>
          </a:blipFill>
        </p:spPr>
      </p:sp>
      <p:grpSp>
        <p:nvGrpSpPr>
          <p:cNvPr name="Group 46" id="46"/>
          <p:cNvGrpSpPr/>
          <p:nvPr/>
        </p:nvGrpSpPr>
        <p:grpSpPr>
          <a:xfrm rot="0">
            <a:off x="1075425" y="9393425"/>
            <a:ext cx="16172850" cy="400650"/>
            <a:chOff x="0" y="0"/>
            <a:chExt cx="21563800" cy="534200"/>
          </a:xfrm>
        </p:grpSpPr>
        <p:sp>
          <p:nvSpPr>
            <p:cNvPr name="Freeform 47" id="47"/>
            <p:cNvSpPr/>
            <p:nvPr/>
          </p:nvSpPr>
          <p:spPr>
            <a:xfrm flipH="false" flipV="false" rot="0">
              <a:off x="12700" y="12700"/>
              <a:ext cx="21538437" cy="508762"/>
            </a:xfrm>
            <a:custGeom>
              <a:avLst/>
              <a:gdLst/>
              <a:ahLst/>
              <a:cxnLst/>
              <a:rect r="r" b="b" t="t" l="l"/>
              <a:pathLst>
                <a:path h="508762" w="21538437">
                  <a:moveTo>
                    <a:pt x="0" y="0"/>
                  </a:moveTo>
                  <a:lnTo>
                    <a:pt x="21538437" y="0"/>
                  </a:lnTo>
                  <a:lnTo>
                    <a:pt x="21538437" y="508762"/>
                  </a:lnTo>
                  <a:lnTo>
                    <a:pt x="0" y="508762"/>
                  </a:lnTo>
                  <a:close/>
                </a:path>
              </a:pathLst>
            </a:custGeom>
            <a:solidFill>
              <a:srgbClr val="FFFFFF"/>
            </a:solidFill>
          </p:spPr>
        </p:sp>
        <p:sp>
          <p:nvSpPr>
            <p:cNvPr name="Freeform 48" id="48"/>
            <p:cNvSpPr/>
            <p:nvPr/>
          </p:nvSpPr>
          <p:spPr>
            <a:xfrm flipH="false" flipV="false" rot="0">
              <a:off x="0" y="0"/>
              <a:ext cx="21563837" cy="534162"/>
            </a:xfrm>
            <a:custGeom>
              <a:avLst/>
              <a:gdLst/>
              <a:ahLst/>
              <a:cxnLst/>
              <a:rect r="r" b="b" t="t" l="l"/>
              <a:pathLst>
                <a:path h="534162" w="21563837">
                  <a:moveTo>
                    <a:pt x="12700" y="0"/>
                  </a:moveTo>
                  <a:lnTo>
                    <a:pt x="21551137" y="0"/>
                  </a:lnTo>
                  <a:cubicBezTo>
                    <a:pt x="21558123" y="0"/>
                    <a:pt x="21563837" y="5715"/>
                    <a:pt x="21563837" y="12700"/>
                  </a:cubicBezTo>
                  <a:lnTo>
                    <a:pt x="21563837" y="521462"/>
                  </a:lnTo>
                  <a:cubicBezTo>
                    <a:pt x="21563837" y="528447"/>
                    <a:pt x="21558123" y="534162"/>
                    <a:pt x="21551137" y="534162"/>
                  </a:cubicBezTo>
                  <a:lnTo>
                    <a:pt x="12700" y="534162"/>
                  </a:lnTo>
                  <a:cubicBezTo>
                    <a:pt x="5715" y="534162"/>
                    <a:pt x="0" y="528447"/>
                    <a:pt x="0" y="521462"/>
                  </a:cubicBezTo>
                  <a:lnTo>
                    <a:pt x="0" y="12700"/>
                  </a:lnTo>
                  <a:cubicBezTo>
                    <a:pt x="0" y="5715"/>
                    <a:pt x="5715" y="0"/>
                    <a:pt x="12700" y="0"/>
                  </a:cubicBezTo>
                  <a:moveTo>
                    <a:pt x="12700" y="25400"/>
                  </a:moveTo>
                  <a:lnTo>
                    <a:pt x="12700" y="12700"/>
                  </a:lnTo>
                  <a:lnTo>
                    <a:pt x="25400" y="12700"/>
                  </a:lnTo>
                  <a:lnTo>
                    <a:pt x="25400" y="521462"/>
                  </a:lnTo>
                  <a:lnTo>
                    <a:pt x="12700" y="521462"/>
                  </a:lnTo>
                  <a:lnTo>
                    <a:pt x="12700" y="508762"/>
                  </a:lnTo>
                  <a:lnTo>
                    <a:pt x="21551137" y="508762"/>
                  </a:lnTo>
                  <a:lnTo>
                    <a:pt x="21551137" y="521462"/>
                  </a:lnTo>
                  <a:lnTo>
                    <a:pt x="21538437" y="521462"/>
                  </a:lnTo>
                  <a:lnTo>
                    <a:pt x="21538437" y="12700"/>
                  </a:lnTo>
                  <a:lnTo>
                    <a:pt x="21551137" y="12700"/>
                  </a:lnTo>
                  <a:lnTo>
                    <a:pt x="21551137" y="25400"/>
                  </a:lnTo>
                  <a:lnTo>
                    <a:pt x="12700" y="25400"/>
                  </a:lnTo>
                  <a:close/>
                </a:path>
              </a:pathLst>
            </a:custGeom>
            <a:solidFill>
              <a:srgbClr val="FFFFFF"/>
            </a:solid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74010" y="8968308"/>
            <a:ext cx="8740200" cy="225000"/>
          </a:xfrm>
          <a:prstGeom prst="rect">
            <a:avLst/>
          </a:prstGeom>
        </p:spPr>
        <p:txBody>
          <a:bodyPr anchor="t" rtlCol="false" tIns="0" lIns="0" bIns="0" rIns="0">
            <a:spAutoFit/>
          </a:bodyPr>
          <a:lstStyle/>
          <a:p>
            <a:pPr algn="ctr">
              <a:lnSpc>
                <a:spcPts val="1754"/>
              </a:lnSpc>
            </a:pPr>
            <a:r>
              <a:rPr lang="en-US" sz="1462">
                <a:solidFill>
                  <a:srgbClr val="FFFFFF"/>
                </a:solidFill>
                <a:latin typeface="Lato"/>
                <a:ea typeface="Lato"/>
                <a:cs typeface="Lato"/>
                <a:sym typeface="Lato"/>
              </a:rPr>
              <a:t>September 2016</a:t>
            </a:r>
          </a:p>
        </p:txBody>
      </p:sp>
      <p:grpSp>
        <p:nvGrpSpPr>
          <p:cNvPr name="Group 3" id="3"/>
          <p:cNvGrpSpPr/>
          <p:nvPr/>
        </p:nvGrpSpPr>
        <p:grpSpPr>
          <a:xfrm rot="0">
            <a:off x="0" y="0"/>
            <a:ext cx="18288000" cy="10294622"/>
            <a:chOff x="0" y="0"/>
            <a:chExt cx="24384000" cy="13726163"/>
          </a:xfrm>
        </p:grpSpPr>
        <p:sp>
          <p:nvSpPr>
            <p:cNvPr name="Freeform 4" id="4"/>
            <p:cNvSpPr/>
            <p:nvPr/>
          </p:nvSpPr>
          <p:spPr>
            <a:xfrm flipH="false" flipV="false" rot="0">
              <a:off x="0" y="0"/>
              <a:ext cx="24384000" cy="13726193"/>
            </a:xfrm>
            <a:custGeom>
              <a:avLst/>
              <a:gdLst/>
              <a:ahLst/>
              <a:cxnLst/>
              <a:rect r="r" b="b" t="t" l="l"/>
              <a:pathLst>
                <a:path h="13726193" w="24384000">
                  <a:moveTo>
                    <a:pt x="0" y="0"/>
                  </a:moveTo>
                  <a:lnTo>
                    <a:pt x="24384000" y="0"/>
                  </a:lnTo>
                  <a:lnTo>
                    <a:pt x="24384000" y="13726193"/>
                  </a:lnTo>
                  <a:lnTo>
                    <a:pt x="0" y="13726193"/>
                  </a:lnTo>
                  <a:close/>
                </a:path>
              </a:pathLst>
            </a:custGeom>
            <a:solidFill>
              <a:srgbClr val="73B744"/>
            </a:solidFill>
          </p:spPr>
        </p:sp>
      </p:grpSp>
      <p:grpSp>
        <p:nvGrpSpPr>
          <p:cNvPr name="Group 5" id="5"/>
          <p:cNvGrpSpPr/>
          <p:nvPr/>
        </p:nvGrpSpPr>
        <p:grpSpPr>
          <a:xfrm rot="0">
            <a:off x="14633648" y="-717241"/>
            <a:ext cx="4182504" cy="41825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2400"/>
                </a:lnSpc>
              </a:pPr>
            </a:p>
          </p:txBody>
        </p:sp>
      </p:grpSp>
      <p:sp>
        <p:nvSpPr>
          <p:cNvPr name="Freeform 8" id="8"/>
          <p:cNvSpPr/>
          <p:nvPr/>
        </p:nvSpPr>
        <p:spPr>
          <a:xfrm flipH="false" flipV="false" rot="0">
            <a:off x="15403750" y="253914"/>
            <a:ext cx="2642300" cy="2642300"/>
          </a:xfrm>
          <a:custGeom>
            <a:avLst/>
            <a:gdLst/>
            <a:ahLst/>
            <a:cxnLst/>
            <a:rect r="r" b="b" t="t" l="l"/>
            <a:pathLst>
              <a:path h="2642300" w="2642300">
                <a:moveTo>
                  <a:pt x="0" y="0"/>
                </a:moveTo>
                <a:lnTo>
                  <a:pt x="2642300" y="0"/>
                </a:lnTo>
                <a:lnTo>
                  <a:pt x="2642300" y="2642300"/>
                </a:lnTo>
                <a:lnTo>
                  <a:pt x="0" y="2642300"/>
                </a:lnTo>
                <a:lnTo>
                  <a:pt x="0" y="0"/>
                </a:lnTo>
                <a:close/>
              </a:path>
            </a:pathLst>
          </a:custGeom>
          <a:blipFill>
            <a:blip r:embed="rId3"/>
            <a:stretch>
              <a:fillRect l="0" t="0" r="0" b="0"/>
            </a:stretch>
          </a:blipFill>
        </p:spPr>
      </p:sp>
      <p:sp>
        <p:nvSpPr>
          <p:cNvPr name="Freeform 9" id="9"/>
          <p:cNvSpPr/>
          <p:nvPr/>
        </p:nvSpPr>
        <p:spPr>
          <a:xfrm flipH="false" flipV="false" rot="0">
            <a:off x="773225" y="8832854"/>
            <a:ext cx="2189007" cy="1400965"/>
          </a:xfrm>
          <a:custGeom>
            <a:avLst/>
            <a:gdLst/>
            <a:ahLst/>
            <a:cxnLst/>
            <a:rect r="r" b="b" t="t" l="l"/>
            <a:pathLst>
              <a:path h="1400965" w="2189007">
                <a:moveTo>
                  <a:pt x="0" y="0"/>
                </a:moveTo>
                <a:lnTo>
                  <a:pt x="2189007" y="0"/>
                </a:lnTo>
                <a:lnTo>
                  <a:pt x="2189007" y="1400965"/>
                </a:lnTo>
                <a:lnTo>
                  <a:pt x="0" y="1400965"/>
                </a:lnTo>
                <a:lnTo>
                  <a:pt x="0" y="0"/>
                </a:lnTo>
                <a:close/>
              </a:path>
            </a:pathLst>
          </a:custGeom>
          <a:blipFill>
            <a:blip r:embed="rId4"/>
            <a:stretch>
              <a:fillRect l="0" t="0" r="0" b="0"/>
            </a:stretch>
          </a:blipFill>
        </p:spPr>
      </p:sp>
      <p:sp>
        <p:nvSpPr>
          <p:cNvPr name="Freeform 10" id="10"/>
          <p:cNvSpPr/>
          <p:nvPr/>
        </p:nvSpPr>
        <p:spPr>
          <a:xfrm flipH="false" flipV="false" rot="0">
            <a:off x="11842726" y="8920285"/>
            <a:ext cx="2777119" cy="1069191"/>
          </a:xfrm>
          <a:custGeom>
            <a:avLst/>
            <a:gdLst/>
            <a:ahLst/>
            <a:cxnLst/>
            <a:rect r="r" b="b" t="t" l="l"/>
            <a:pathLst>
              <a:path h="1069191" w="2777119">
                <a:moveTo>
                  <a:pt x="0" y="0"/>
                </a:moveTo>
                <a:lnTo>
                  <a:pt x="2777120" y="0"/>
                </a:lnTo>
                <a:lnTo>
                  <a:pt x="2777120" y="1069191"/>
                </a:lnTo>
                <a:lnTo>
                  <a:pt x="0" y="10691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4048708"/>
            <a:ext cx="16238650" cy="1932409"/>
          </a:xfrm>
          <a:prstGeom prst="rect">
            <a:avLst/>
          </a:prstGeom>
        </p:spPr>
        <p:txBody>
          <a:bodyPr anchor="t" rtlCol="false" tIns="0" lIns="0" bIns="0" rIns="0">
            <a:spAutoFit/>
          </a:bodyPr>
          <a:lstStyle/>
          <a:p>
            <a:pPr algn="l">
              <a:lnSpc>
                <a:spcPts val="15917"/>
              </a:lnSpc>
            </a:pPr>
            <a:r>
              <a:rPr lang="en-US" b="true" sz="11053">
                <a:solidFill>
                  <a:srgbClr val="FFFFFF"/>
                </a:solidFill>
                <a:latin typeface="Lato Bold"/>
                <a:ea typeface="Lato Bold"/>
                <a:cs typeface="Lato Bold"/>
                <a:sym typeface="Lato Bold"/>
              </a:rPr>
              <a:t>RECURSOS UTILIZADOS</a:t>
            </a:r>
          </a:p>
        </p:txBody>
      </p:sp>
      <p:sp>
        <p:nvSpPr>
          <p:cNvPr name="TextBox 12" id="12"/>
          <p:cNvSpPr txBox="true"/>
          <p:nvPr/>
        </p:nvSpPr>
        <p:spPr>
          <a:xfrm rot="0">
            <a:off x="13540150" y="9193276"/>
            <a:ext cx="3727200" cy="371394"/>
          </a:xfrm>
          <a:prstGeom prst="rect">
            <a:avLst/>
          </a:prstGeom>
        </p:spPr>
        <p:txBody>
          <a:bodyPr anchor="t" rtlCol="false" tIns="0" lIns="0" bIns="0" rIns="0">
            <a:spAutoFit/>
          </a:bodyPr>
          <a:lstStyle/>
          <a:p>
            <a:pPr algn="r">
              <a:lnSpc>
                <a:spcPts val="2954"/>
              </a:lnSpc>
            </a:pPr>
            <a:r>
              <a:rPr lang="en-US" b="true" sz="2462">
                <a:solidFill>
                  <a:srgbClr val="FFFFFF"/>
                </a:solidFill>
                <a:latin typeface="Lato Bold"/>
                <a:ea typeface="Lato Bold"/>
                <a:cs typeface="Lato Bold"/>
                <a:sym typeface="Lato Bold"/>
              </a:rPr>
              <a:t>Diciembre </a:t>
            </a:r>
            <a:r>
              <a:rPr lang="en-US" b="true" sz="2462">
                <a:solidFill>
                  <a:srgbClr val="FFFFFF"/>
                </a:solidFill>
                <a:latin typeface="Lato Bold"/>
                <a:ea typeface="Lato Bold"/>
                <a:cs typeface="Lato Bold"/>
                <a:sym typeface="Lato Bold"/>
              </a:rPr>
              <a:t>2023</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807944" y="3198485"/>
            <a:ext cx="4604824" cy="2959954"/>
            <a:chOff x="0" y="0"/>
            <a:chExt cx="1253947" cy="806030"/>
          </a:xfrm>
        </p:grpSpPr>
        <p:sp>
          <p:nvSpPr>
            <p:cNvPr name="Freeform 3" id="3"/>
            <p:cNvSpPr/>
            <p:nvPr/>
          </p:nvSpPr>
          <p:spPr>
            <a:xfrm flipH="false" flipV="false" rot="0">
              <a:off x="0" y="0"/>
              <a:ext cx="1253947" cy="806030"/>
            </a:xfrm>
            <a:custGeom>
              <a:avLst/>
              <a:gdLst/>
              <a:ahLst/>
              <a:cxnLst/>
              <a:rect r="r" b="b" t="t" l="l"/>
              <a:pathLst>
                <a:path h="806030" w="1253947">
                  <a:moveTo>
                    <a:pt x="154676" y="0"/>
                  </a:moveTo>
                  <a:lnTo>
                    <a:pt x="1099271" y="0"/>
                  </a:lnTo>
                  <a:cubicBezTo>
                    <a:pt x="1140293" y="0"/>
                    <a:pt x="1179636" y="16296"/>
                    <a:pt x="1208643" y="45304"/>
                  </a:cubicBezTo>
                  <a:cubicBezTo>
                    <a:pt x="1237651" y="74311"/>
                    <a:pt x="1253947" y="113654"/>
                    <a:pt x="1253947" y="154676"/>
                  </a:cubicBezTo>
                  <a:lnTo>
                    <a:pt x="1253947" y="651354"/>
                  </a:lnTo>
                  <a:cubicBezTo>
                    <a:pt x="1253947" y="692376"/>
                    <a:pt x="1237651" y="731719"/>
                    <a:pt x="1208643" y="760726"/>
                  </a:cubicBezTo>
                  <a:cubicBezTo>
                    <a:pt x="1179636" y="789734"/>
                    <a:pt x="1140293" y="806030"/>
                    <a:pt x="1099271" y="806030"/>
                  </a:cubicBezTo>
                  <a:lnTo>
                    <a:pt x="154676" y="806030"/>
                  </a:lnTo>
                  <a:cubicBezTo>
                    <a:pt x="113654" y="806030"/>
                    <a:pt x="74311" y="789734"/>
                    <a:pt x="45304" y="760726"/>
                  </a:cubicBezTo>
                  <a:cubicBezTo>
                    <a:pt x="16296" y="731719"/>
                    <a:pt x="0" y="692376"/>
                    <a:pt x="0" y="651354"/>
                  </a:cubicBezTo>
                  <a:lnTo>
                    <a:pt x="0" y="154676"/>
                  </a:lnTo>
                  <a:cubicBezTo>
                    <a:pt x="0" y="113654"/>
                    <a:pt x="16296" y="74311"/>
                    <a:pt x="45304" y="45304"/>
                  </a:cubicBezTo>
                  <a:cubicBezTo>
                    <a:pt x="74311" y="16296"/>
                    <a:pt x="113654" y="0"/>
                    <a:pt x="154676" y="0"/>
                  </a:cubicBezTo>
                  <a:close/>
                </a:path>
              </a:pathLst>
            </a:custGeom>
            <a:solidFill>
              <a:srgbClr val="009600"/>
            </a:solidFill>
            <a:ln cap="rnd">
              <a:noFill/>
              <a:prstDash val="solid"/>
              <a:round/>
            </a:ln>
          </p:spPr>
        </p:sp>
        <p:sp>
          <p:nvSpPr>
            <p:cNvPr name="TextBox 4" id="4"/>
            <p:cNvSpPr txBox="true"/>
            <p:nvPr/>
          </p:nvSpPr>
          <p:spPr>
            <a:xfrm>
              <a:off x="0" y="-38100"/>
              <a:ext cx="1253947" cy="844130"/>
            </a:xfrm>
            <a:prstGeom prst="rect">
              <a:avLst/>
            </a:prstGeom>
          </p:spPr>
          <p:txBody>
            <a:bodyPr anchor="ctr" rtlCol="false" tIns="50800" lIns="50800" bIns="50800" rIns="50800"/>
            <a:lstStyle/>
            <a:p>
              <a:pPr algn="ctr">
                <a:lnSpc>
                  <a:spcPts val="2799"/>
                </a:lnSpc>
                <a:spcBef>
                  <a:spcPct val="0"/>
                </a:spcBef>
              </a:pPr>
            </a:p>
          </p:txBody>
        </p:sp>
      </p:grpSp>
      <p:sp>
        <p:nvSpPr>
          <p:cNvPr name="AutoShape 5" id="5"/>
          <p:cNvSpPr/>
          <p:nvPr/>
        </p:nvSpPr>
        <p:spPr>
          <a:xfrm>
            <a:off x="8066915" y="2412739"/>
            <a:ext cx="795574" cy="1656982"/>
          </a:xfrm>
          <a:prstGeom prst="line">
            <a:avLst/>
          </a:prstGeom>
          <a:ln cap="flat" w="28575">
            <a:solidFill>
              <a:srgbClr val="009600"/>
            </a:solidFill>
            <a:prstDash val="solid"/>
            <a:headEnd type="none" len="sm" w="sm"/>
            <a:tailEnd type="none" len="sm" w="sm"/>
          </a:ln>
        </p:spPr>
      </p:sp>
      <p:grpSp>
        <p:nvGrpSpPr>
          <p:cNvPr name="Group 6" id="6"/>
          <p:cNvGrpSpPr/>
          <p:nvPr/>
        </p:nvGrpSpPr>
        <p:grpSpPr>
          <a:xfrm rot="0">
            <a:off x="6315602" y="814811"/>
            <a:ext cx="2735407" cy="1597927"/>
            <a:chOff x="0" y="0"/>
            <a:chExt cx="744883" cy="435134"/>
          </a:xfrm>
        </p:grpSpPr>
        <p:sp>
          <p:nvSpPr>
            <p:cNvPr name="Freeform 7" id="7"/>
            <p:cNvSpPr/>
            <p:nvPr/>
          </p:nvSpPr>
          <p:spPr>
            <a:xfrm flipH="false" flipV="false" rot="0">
              <a:off x="0" y="0"/>
              <a:ext cx="744883" cy="435134"/>
            </a:xfrm>
            <a:custGeom>
              <a:avLst/>
              <a:gdLst/>
              <a:ahLst/>
              <a:cxnLst/>
              <a:rect r="r" b="b" t="t" l="l"/>
              <a:pathLst>
                <a:path h="435134" w="744883">
                  <a:moveTo>
                    <a:pt x="217567" y="0"/>
                  </a:moveTo>
                  <a:lnTo>
                    <a:pt x="527316" y="0"/>
                  </a:lnTo>
                  <a:cubicBezTo>
                    <a:pt x="647475" y="0"/>
                    <a:pt x="744883" y="97408"/>
                    <a:pt x="744883" y="217567"/>
                  </a:cubicBezTo>
                  <a:lnTo>
                    <a:pt x="744883" y="217567"/>
                  </a:lnTo>
                  <a:cubicBezTo>
                    <a:pt x="744883" y="337726"/>
                    <a:pt x="647475" y="435134"/>
                    <a:pt x="527316" y="435134"/>
                  </a:cubicBezTo>
                  <a:lnTo>
                    <a:pt x="217567" y="435134"/>
                  </a:lnTo>
                  <a:cubicBezTo>
                    <a:pt x="97408" y="435134"/>
                    <a:pt x="0" y="337726"/>
                    <a:pt x="0" y="217567"/>
                  </a:cubicBezTo>
                  <a:lnTo>
                    <a:pt x="0" y="217567"/>
                  </a:lnTo>
                  <a:cubicBezTo>
                    <a:pt x="0" y="97408"/>
                    <a:pt x="97408" y="0"/>
                    <a:pt x="217567" y="0"/>
                  </a:cubicBezTo>
                  <a:close/>
                </a:path>
              </a:pathLst>
            </a:custGeom>
            <a:solidFill>
              <a:srgbClr val="73B744"/>
            </a:solidFill>
            <a:ln cap="rnd">
              <a:noFill/>
              <a:prstDash val="solid"/>
              <a:round/>
            </a:ln>
          </p:spPr>
        </p:sp>
        <p:sp>
          <p:nvSpPr>
            <p:cNvPr name="TextBox 8" id="8"/>
            <p:cNvSpPr txBox="true"/>
            <p:nvPr/>
          </p:nvSpPr>
          <p:spPr>
            <a:xfrm>
              <a:off x="0" y="-38100"/>
              <a:ext cx="744883" cy="473234"/>
            </a:xfrm>
            <a:prstGeom prst="rect">
              <a:avLst/>
            </a:prstGeom>
          </p:spPr>
          <p:txBody>
            <a:bodyPr anchor="ctr" rtlCol="false" tIns="50800" lIns="50800" bIns="50800" rIns="50800"/>
            <a:lstStyle/>
            <a:p>
              <a:pPr algn="ctr">
                <a:lnSpc>
                  <a:spcPts val="2659"/>
                </a:lnSpc>
                <a:spcBef>
                  <a:spcPct val="0"/>
                </a:spcBef>
              </a:pPr>
              <a:r>
                <a:rPr lang="en-US" b="true" sz="1899">
                  <a:solidFill>
                    <a:srgbClr val="F3F3F3"/>
                  </a:solidFill>
                  <a:latin typeface="Open Sans Extra Bold"/>
                  <a:ea typeface="Open Sans Extra Bold"/>
                  <a:cs typeface="Open Sans Extra Bold"/>
                  <a:sym typeface="Open Sans Extra Bold"/>
                </a:rPr>
                <a:t>REVISIÓN DE DOCUMENTOS</a:t>
              </a:r>
            </a:p>
          </p:txBody>
        </p:sp>
      </p:grpSp>
      <p:sp>
        <p:nvSpPr>
          <p:cNvPr name="AutoShape 9" id="9"/>
          <p:cNvSpPr/>
          <p:nvPr/>
        </p:nvSpPr>
        <p:spPr>
          <a:xfrm flipV="true">
            <a:off x="9705763" y="2840837"/>
            <a:ext cx="1177421" cy="1228884"/>
          </a:xfrm>
          <a:prstGeom prst="line">
            <a:avLst/>
          </a:prstGeom>
          <a:ln cap="flat" w="28575">
            <a:solidFill>
              <a:srgbClr val="009600"/>
            </a:solidFill>
            <a:prstDash val="solid"/>
            <a:headEnd type="none" len="sm" w="sm"/>
            <a:tailEnd type="none" len="sm" w="sm"/>
          </a:ln>
        </p:spPr>
      </p:sp>
      <p:grpSp>
        <p:nvGrpSpPr>
          <p:cNvPr name="Group 10" id="10"/>
          <p:cNvGrpSpPr/>
          <p:nvPr/>
        </p:nvGrpSpPr>
        <p:grpSpPr>
          <a:xfrm rot="0">
            <a:off x="9898734" y="1486498"/>
            <a:ext cx="3266523" cy="1354338"/>
            <a:chOff x="0" y="0"/>
            <a:chExt cx="889512" cy="368802"/>
          </a:xfrm>
        </p:grpSpPr>
        <p:sp>
          <p:nvSpPr>
            <p:cNvPr name="Freeform 11" id="11"/>
            <p:cNvSpPr/>
            <p:nvPr/>
          </p:nvSpPr>
          <p:spPr>
            <a:xfrm flipH="false" flipV="false" rot="0">
              <a:off x="0" y="0"/>
              <a:ext cx="889512" cy="368802"/>
            </a:xfrm>
            <a:custGeom>
              <a:avLst/>
              <a:gdLst/>
              <a:ahLst/>
              <a:cxnLst/>
              <a:rect r="r" b="b" t="t" l="l"/>
              <a:pathLst>
                <a:path h="368802" w="889512">
                  <a:moveTo>
                    <a:pt x="184401" y="0"/>
                  </a:moveTo>
                  <a:lnTo>
                    <a:pt x="705111" y="0"/>
                  </a:lnTo>
                  <a:cubicBezTo>
                    <a:pt x="754017" y="0"/>
                    <a:pt x="800920" y="19428"/>
                    <a:pt x="835502" y="54010"/>
                  </a:cubicBezTo>
                  <a:cubicBezTo>
                    <a:pt x="870084" y="88592"/>
                    <a:pt x="889512" y="135495"/>
                    <a:pt x="889512" y="184401"/>
                  </a:cubicBezTo>
                  <a:lnTo>
                    <a:pt x="889512" y="184401"/>
                  </a:lnTo>
                  <a:cubicBezTo>
                    <a:pt x="889512" y="286243"/>
                    <a:pt x="806953" y="368802"/>
                    <a:pt x="705111" y="368802"/>
                  </a:cubicBezTo>
                  <a:lnTo>
                    <a:pt x="184401" y="368802"/>
                  </a:lnTo>
                  <a:cubicBezTo>
                    <a:pt x="135495" y="368802"/>
                    <a:pt x="88592" y="349374"/>
                    <a:pt x="54010" y="314792"/>
                  </a:cubicBezTo>
                  <a:cubicBezTo>
                    <a:pt x="19428" y="280210"/>
                    <a:pt x="0" y="233307"/>
                    <a:pt x="0" y="184401"/>
                  </a:cubicBezTo>
                  <a:lnTo>
                    <a:pt x="0" y="184401"/>
                  </a:lnTo>
                  <a:cubicBezTo>
                    <a:pt x="0" y="135495"/>
                    <a:pt x="19428" y="88592"/>
                    <a:pt x="54010" y="54010"/>
                  </a:cubicBezTo>
                  <a:cubicBezTo>
                    <a:pt x="88592" y="19428"/>
                    <a:pt x="135495" y="0"/>
                    <a:pt x="184401" y="0"/>
                  </a:cubicBezTo>
                  <a:close/>
                </a:path>
              </a:pathLst>
            </a:custGeom>
            <a:solidFill>
              <a:srgbClr val="73B744"/>
            </a:solidFill>
            <a:ln cap="rnd">
              <a:noFill/>
              <a:prstDash val="solid"/>
              <a:round/>
            </a:ln>
          </p:spPr>
        </p:sp>
        <p:sp>
          <p:nvSpPr>
            <p:cNvPr name="TextBox 12" id="12"/>
            <p:cNvSpPr txBox="true"/>
            <p:nvPr/>
          </p:nvSpPr>
          <p:spPr>
            <a:xfrm>
              <a:off x="0" y="-38100"/>
              <a:ext cx="889512" cy="406902"/>
            </a:xfrm>
            <a:prstGeom prst="rect">
              <a:avLst/>
            </a:prstGeom>
          </p:spPr>
          <p:txBody>
            <a:bodyPr anchor="ctr" rtlCol="false" tIns="50800" lIns="50800" bIns="50800" rIns="50800"/>
            <a:lstStyle/>
            <a:p>
              <a:pPr algn="ctr">
                <a:lnSpc>
                  <a:spcPts val="2659"/>
                </a:lnSpc>
                <a:spcBef>
                  <a:spcPct val="0"/>
                </a:spcBef>
              </a:pPr>
              <a:r>
                <a:rPr lang="en-US" b="true" sz="1899">
                  <a:solidFill>
                    <a:srgbClr val="F3F3F3"/>
                  </a:solidFill>
                  <a:latin typeface="Open Sans Extra Bold"/>
                  <a:ea typeface="Open Sans Extra Bold"/>
                  <a:cs typeface="Open Sans Extra Bold"/>
                  <a:sym typeface="Open Sans Extra Bold"/>
                </a:rPr>
                <a:t>FOCUS GROUPS</a:t>
              </a:r>
            </a:p>
          </p:txBody>
        </p:sp>
      </p:grpSp>
      <p:sp>
        <p:nvSpPr>
          <p:cNvPr name="AutoShape 13" id="13"/>
          <p:cNvSpPr/>
          <p:nvPr/>
        </p:nvSpPr>
        <p:spPr>
          <a:xfrm flipH="true" flipV="true">
            <a:off x="6896773" y="6071458"/>
            <a:ext cx="17217" cy="86980"/>
          </a:xfrm>
          <a:prstGeom prst="line">
            <a:avLst/>
          </a:prstGeom>
          <a:ln cap="flat" w="28575">
            <a:solidFill>
              <a:srgbClr val="ABD7FE"/>
            </a:solidFill>
            <a:prstDash val="solid"/>
            <a:headEnd type="none" len="sm" w="sm"/>
            <a:tailEnd type="none" len="sm" w="sm"/>
          </a:ln>
        </p:spPr>
      </p:sp>
      <p:grpSp>
        <p:nvGrpSpPr>
          <p:cNvPr name="Group 14" id="14"/>
          <p:cNvGrpSpPr/>
          <p:nvPr/>
        </p:nvGrpSpPr>
        <p:grpSpPr>
          <a:xfrm rot="0">
            <a:off x="3912677" y="6385744"/>
            <a:ext cx="2658782" cy="1276516"/>
            <a:chOff x="0" y="0"/>
            <a:chExt cx="724017" cy="347610"/>
          </a:xfrm>
        </p:grpSpPr>
        <p:sp>
          <p:nvSpPr>
            <p:cNvPr name="Freeform 15" id="15"/>
            <p:cNvSpPr/>
            <p:nvPr/>
          </p:nvSpPr>
          <p:spPr>
            <a:xfrm flipH="false" flipV="false" rot="0">
              <a:off x="0" y="0"/>
              <a:ext cx="724017" cy="347610"/>
            </a:xfrm>
            <a:custGeom>
              <a:avLst/>
              <a:gdLst/>
              <a:ahLst/>
              <a:cxnLst/>
              <a:rect r="r" b="b" t="t" l="l"/>
              <a:pathLst>
                <a:path h="347610" w="724017">
                  <a:moveTo>
                    <a:pt x="173805" y="0"/>
                  </a:moveTo>
                  <a:lnTo>
                    <a:pt x="550212" y="0"/>
                  </a:lnTo>
                  <a:cubicBezTo>
                    <a:pt x="596308" y="0"/>
                    <a:pt x="640516" y="18312"/>
                    <a:pt x="673111" y="50906"/>
                  </a:cubicBezTo>
                  <a:cubicBezTo>
                    <a:pt x="705706" y="83501"/>
                    <a:pt x="724017" y="127709"/>
                    <a:pt x="724017" y="173805"/>
                  </a:cubicBezTo>
                  <a:lnTo>
                    <a:pt x="724017" y="173805"/>
                  </a:lnTo>
                  <a:cubicBezTo>
                    <a:pt x="724017" y="269795"/>
                    <a:pt x="646202" y="347610"/>
                    <a:pt x="550212" y="347610"/>
                  </a:cubicBezTo>
                  <a:lnTo>
                    <a:pt x="173805" y="347610"/>
                  </a:lnTo>
                  <a:cubicBezTo>
                    <a:pt x="77815" y="347610"/>
                    <a:pt x="0" y="269795"/>
                    <a:pt x="0" y="173805"/>
                  </a:cubicBezTo>
                  <a:lnTo>
                    <a:pt x="0" y="173805"/>
                  </a:lnTo>
                  <a:cubicBezTo>
                    <a:pt x="0" y="77815"/>
                    <a:pt x="77815" y="0"/>
                    <a:pt x="173805" y="0"/>
                  </a:cubicBezTo>
                  <a:close/>
                </a:path>
              </a:pathLst>
            </a:custGeom>
            <a:solidFill>
              <a:srgbClr val="73B744"/>
            </a:solidFill>
            <a:ln cap="rnd">
              <a:noFill/>
              <a:prstDash val="solid"/>
              <a:round/>
            </a:ln>
          </p:spPr>
        </p:sp>
        <p:sp>
          <p:nvSpPr>
            <p:cNvPr name="TextBox 16" id="16"/>
            <p:cNvSpPr txBox="true"/>
            <p:nvPr/>
          </p:nvSpPr>
          <p:spPr>
            <a:xfrm>
              <a:off x="0" y="-38100"/>
              <a:ext cx="724017" cy="385710"/>
            </a:xfrm>
            <a:prstGeom prst="rect">
              <a:avLst/>
            </a:prstGeom>
          </p:spPr>
          <p:txBody>
            <a:bodyPr anchor="ctr" rtlCol="false" tIns="50800" lIns="50800" bIns="50800" rIns="50800"/>
            <a:lstStyle/>
            <a:p>
              <a:pPr algn="ctr">
                <a:lnSpc>
                  <a:spcPts val="2659"/>
                </a:lnSpc>
                <a:spcBef>
                  <a:spcPct val="0"/>
                </a:spcBef>
              </a:pPr>
              <a:r>
                <a:rPr lang="en-US" b="true" sz="1899">
                  <a:solidFill>
                    <a:srgbClr val="F3F3F3"/>
                  </a:solidFill>
                  <a:latin typeface="Open Sans Extra Bold"/>
                  <a:ea typeface="Open Sans Extra Bold"/>
                  <a:cs typeface="Open Sans Extra Bold"/>
                  <a:sym typeface="Open Sans Extra Bold"/>
                </a:rPr>
                <a:t>ENTREVISTAS</a:t>
              </a:r>
            </a:p>
          </p:txBody>
        </p:sp>
      </p:grpSp>
      <p:sp>
        <p:nvSpPr>
          <p:cNvPr name="AutoShape 17" id="17"/>
          <p:cNvSpPr/>
          <p:nvPr/>
        </p:nvSpPr>
        <p:spPr>
          <a:xfrm flipH="true" flipV="true">
            <a:off x="9144000" y="5242355"/>
            <a:ext cx="3629572" cy="2257457"/>
          </a:xfrm>
          <a:prstGeom prst="line">
            <a:avLst/>
          </a:prstGeom>
          <a:ln cap="flat" w="28575">
            <a:solidFill>
              <a:srgbClr val="009600"/>
            </a:solidFill>
            <a:prstDash val="solid"/>
            <a:headEnd type="none" len="sm" w="sm"/>
            <a:tailEnd type="none" len="sm" w="sm"/>
          </a:ln>
        </p:spPr>
      </p:sp>
      <p:grpSp>
        <p:nvGrpSpPr>
          <p:cNvPr name="Group 18" id="18"/>
          <p:cNvGrpSpPr/>
          <p:nvPr/>
        </p:nvGrpSpPr>
        <p:grpSpPr>
          <a:xfrm rot="0">
            <a:off x="11412768" y="6385744"/>
            <a:ext cx="2690195" cy="1276516"/>
            <a:chOff x="0" y="0"/>
            <a:chExt cx="732571" cy="347610"/>
          </a:xfrm>
        </p:grpSpPr>
        <p:sp>
          <p:nvSpPr>
            <p:cNvPr name="Freeform 19" id="19"/>
            <p:cNvSpPr/>
            <p:nvPr/>
          </p:nvSpPr>
          <p:spPr>
            <a:xfrm flipH="false" flipV="false" rot="0">
              <a:off x="0" y="0"/>
              <a:ext cx="732571" cy="347610"/>
            </a:xfrm>
            <a:custGeom>
              <a:avLst/>
              <a:gdLst/>
              <a:ahLst/>
              <a:cxnLst/>
              <a:rect r="r" b="b" t="t" l="l"/>
              <a:pathLst>
                <a:path h="347610" w="732571">
                  <a:moveTo>
                    <a:pt x="173805" y="0"/>
                  </a:moveTo>
                  <a:lnTo>
                    <a:pt x="558766" y="0"/>
                  </a:lnTo>
                  <a:cubicBezTo>
                    <a:pt x="604862" y="0"/>
                    <a:pt x="649070" y="18312"/>
                    <a:pt x="681665" y="50906"/>
                  </a:cubicBezTo>
                  <a:cubicBezTo>
                    <a:pt x="714260" y="83501"/>
                    <a:pt x="732571" y="127709"/>
                    <a:pt x="732571" y="173805"/>
                  </a:cubicBezTo>
                  <a:lnTo>
                    <a:pt x="732571" y="173805"/>
                  </a:lnTo>
                  <a:cubicBezTo>
                    <a:pt x="732571" y="269795"/>
                    <a:pt x="654756" y="347610"/>
                    <a:pt x="558766" y="347610"/>
                  </a:cubicBezTo>
                  <a:lnTo>
                    <a:pt x="173805" y="347610"/>
                  </a:lnTo>
                  <a:cubicBezTo>
                    <a:pt x="77815" y="347610"/>
                    <a:pt x="0" y="269795"/>
                    <a:pt x="0" y="173805"/>
                  </a:cubicBezTo>
                  <a:lnTo>
                    <a:pt x="0" y="173805"/>
                  </a:lnTo>
                  <a:cubicBezTo>
                    <a:pt x="0" y="77815"/>
                    <a:pt x="77815" y="0"/>
                    <a:pt x="173805" y="0"/>
                  </a:cubicBezTo>
                  <a:close/>
                </a:path>
              </a:pathLst>
            </a:custGeom>
            <a:solidFill>
              <a:srgbClr val="73B744"/>
            </a:solidFill>
            <a:ln cap="rnd">
              <a:noFill/>
              <a:prstDash val="solid"/>
              <a:round/>
            </a:ln>
          </p:spPr>
        </p:sp>
        <p:sp>
          <p:nvSpPr>
            <p:cNvPr name="TextBox 20" id="20"/>
            <p:cNvSpPr txBox="true"/>
            <p:nvPr/>
          </p:nvSpPr>
          <p:spPr>
            <a:xfrm>
              <a:off x="0" y="-38100"/>
              <a:ext cx="732571" cy="385710"/>
            </a:xfrm>
            <a:prstGeom prst="rect">
              <a:avLst/>
            </a:prstGeom>
          </p:spPr>
          <p:txBody>
            <a:bodyPr anchor="ctr" rtlCol="false" tIns="50800" lIns="50800" bIns="50800" rIns="50800"/>
            <a:lstStyle/>
            <a:p>
              <a:pPr algn="ctr">
                <a:lnSpc>
                  <a:spcPts val="2659"/>
                </a:lnSpc>
                <a:spcBef>
                  <a:spcPct val="0"/>
                </a:spcBef>
              </a:pPr>
              <a:r>
                <a:rPr lang="en-US" b="true" sz="1899">
                  <a:solidFill>
                    <a:srgbClr val="F3F3F3"/>
                  </a:solidFill>
                  <a:latin typeface="Open Sans Extra Bold"/>
                  <a:ea typeface="Open Sans Extra Bold"/>
                  <a:cs typeface="Open Sans Extra Bold"/>
                  <a:sym typeface="Open Sans Extra Bold"/>
                </a:rPr>
                <a:t>ENCUESTA</a:t>
              </a:r>
            </a:p>
          </p:txBody>
        </p:sp>
      </p:grpSp>
      <p:sp>
        <p:nvSpPr>
          <p:cNvPr name="TextBox 21" id="21"/>
          <p:cNvSpPr txBox="true"/>
          <p:nvPr/>
        </p:nvSpPr>
        <p:spPr>
          <a:xfrm rot="0">
            <a:off x="7101017" y="4164971"/>
            <a:ext cx="4085965" cy="1077384"/>
          </a:xfrm>
          <a:prstGeom prst="rect">
            <a:avLst/>
          </a:prstGeom>
        </p:spPr>
        <p:txBody>
          <a:bodyPr anchor="t" rtlCol="false" tIns="0" lIns="0" bIns="0" rIns="0">
            <a:spAutoFit/>
          </a:bodyPr>
          <a:lstStyle/>
          <a:p>
            <a:pPr algn="ctr">
              <a:lnSpc>
                <a:spcPts val="4155"/>
              </a:lnSpc>
            </a:pPr>
            <a:r>
              <a:rPr lang="en-US" b="true" sz="4283">
                <a:solidFill>
                  <a:srgbClr val="FFFFFF"/>
                </a:solidFill>
                <a:latin typeface="Lato Bold"/>
                <a:ea typeface="Lato Bold"/>
                <a:cs typeface="Lato Bold"/>
                <a:sym typeface="Lato Bold"/>
              </a:rPr>
              <a:t>FUENTES DE INFORMACIÓN</a:t>
            </a:r>
          </a:p>
        </p:txBody>
      </p:sp>
      <p:grpSp>
        <p:nvGrpSpPr>
          <p:cNvPr name="Group 22" id="22"/>
          <p:cNvGrpSpPr/>
          <p:nvPr/>
        </p:nvGrpSpPr>
        <p:grpSpPr>
          <a:xfrm rot="0">
            <a:off x="461031" y="584030"/>
            <a:ext cx="5004587" cy="5063978"/>
            <a:chOff x="0" y="0"/>
            <a:chExt cx="1362807" cy="1378980"/>
          </a:xfrm>
        </p:grpSpPr>
        <p:sp>
          <p:nvSpPr>
            <p:cNvPr name="Freeform 23" id="23"/>
            <p:cNvSpPr/>
            <p:nvPr/>
          </p:nvSpPr>
          <p:spPr>
            <a:xfrm flipH="false" flipV="false" rot="0">
              <a:off x="0" y="0"/>
              <a:ext cx="1362807" cy="1378980"/>
            </a:xfrm>
            <a:custGeom>
              <a:avLst/>
              <a:gdLst/>
              <a:ahLst/>
              <a:cxnLst/>
              <a:rect r="r" b="b" t="t" l="l"/>
              <a:pathLst>
                <a:path h="1378980" w="1362807">
                  <a:moveTo>
                    <a:pt x="142321" y="0"/>
                  </a:moveTo>
                  <a:lnTo>
                    <a:pt x="1220486" y="0"/>
                  </a:lnTo>
                  <a:cubicBezTo>
                    <a:pt x="1258232" y="0"/>
                    <a:pt x="1294432" y="14994"/>
                    <a:pt x="1321122" y="41685"/>
                  </a:cubicBezTo>
                  <a:cubicBezTo>
                    <a:pt x="1347812" y="68375"/>
                    <a:pt x="1362807" y="104575"/>
                    <a:pt x="1362807" y="142321"/>
                  </a:cubicBezTo>
                  <a:lnTo>
                    <a:pt x="1362807" y="1236659"/>
                  </a:lnTo>
                  <a:cubicBezTo>
                    <a:pt x="1362807" y="1274405"/>
                    <a:pt x="1347812" y="1310605"/>
                    <a:pt x="1321122" y="1337295"/>
                  </a:cubicBezTo>
                  <a:cubicBezTo>
                    <a:pt x="1294432" y="1363985"/>
                    <a:pt x="1258232" y="1378980"/>
                    <a:pt x="1220486" y="1378980"/>
                  </a:cubicBezTo>
                  <a:lnTo>
                    <a:pt x="142321" y="1378980"/>
                  </a:lnTo>
                  <a:cubicBezTo>
                    <a:pt x="104575" y="1378980"/>
                    <a:pt x="68375" y="1363985"/>
                    <a:pt x="41685" y="1337295"/>
                  </a:cubicBezTo>
                  <a:cubicBezTo>
                    <a:pt x="14994" y="1310605"/>
                    <a:pt x="0" y="1274405"/>
                    <a:pt x="0" y="1236659"/>
                  </a:cubicBezTo>
                  <a:lnTo>
                    <a:pt x="0" y="142321"/>
                  </a:lnTo>
                  <a:cubicBezTo>
                    <a:pt x="0" y="104575"/>
                    <a:pt x="14994" y="68375"/>
                    <a:pt x="41685" y="41685"/>
                  </a:cubicBezTo>
                  <a:cubicBezTo>
                    <a:pt x="68375" y="14994"/>
                    <a:pt x="104575" y="0"/>
                    <a:pt x="142321" y="0"/>
                  </a:cubicBezTo>
                  <a:close/>
                </a:path>
              </a:pathLst>
            </a:custGeom>
            <a:solidFill>
              <a:srgbClr val="A7DA9C"/>
            </a:solidFill>
            <a:ln cap="rnd">
              <a:noFill/>
              <a:prstDash val="solid"/>
              <a:round/>
            </a:ln>
          </p:spPr>
        </p:sp>
        <p:sp>
          <p:nvSpPr>
            <p:cNvPr name="TextBox 24" id="24"/>
            <p:cNvSpPr txBox="true"/>
            <p:nvPr/>
          </p:nvSpPr>
          <p:spPr>
            <a:xfrm>
              <a:off x="0" y="-38100"/>
              <a:ext cx="1362807" cy="1417080"/>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Open Sans Extra Bold"/>
                  <a:ea typeface="Open Sans Extra Bold"/>
                  <a:cs typeface="Open Sans Extra Bold"/>
                  <a:sym typeface="Open Sans Extra Bold"/>
                </a:rPr>
                <a:t>CV - descosur</a:t>
              </a:r>
            </a:p>
            <a:p>
              <a:pPr algn="l" marL="410209" indent="-205105" lvl="1">
                <a:lnSpc>
                  <a:spcPts val="2659"/>
                </a:lnSpc>
                <a:buFont typeface="Arial"/>
                <a:buChar char="•"/>
              </a:pPr>
              <a:r>
                <a:rPr lang="en-US" b="true" sz="1899">
                  <a:solidFill>
                    <a:srgbClr val="000000"/>
                  </a:solidFill>
                  <a:latin typeface="Open Sans Extra Bold"/>
                  <a:ea typeface="Open Sans Extra Bold"/>
                  <a:cs typeface="Open Sans Extra Bold"/>
                  <a:sym typeface="Open Sans Extra Bold"/>
                </a:rPr>
                <a:t>Informe de comunicaciones-DESCOSUR</a:t>
              </a:r>
            </a:p>
            <a:p>
              <a:pPr algn="l" marL="410209" indent="-205105" lvl="1">
                <a:lnSpc>
                  <a:spcPts val="2659"/>
                </a:lnSpc>
                <a:buFont typeface="Arial"/>
                <a:buChar char="•"/>
              </a:pPr>
              <a:r>
                <a:rPr lang="en-US" b="true" sz="1899">
                  <a:solidFill>
                    <a:srgbClr val="000000"/>
                  </a:solidFill>
                  <a:latin typeface="Open Sans Extra Bold"/>
                  <a:ea typeface="Open Sans Extra Bold"/>
                  <a:cs typeface="Open Sans Extra Bold"/>
                  <a:sym typeface="Open Sans Extra Bold"/>
                </a:rPr>
                <a:t>Manual de identidad</a:t>
              </a:r>
            </a:p>
            <a:p>
              <a:pPr algn="l" marL="410209" indent="-205105" lvl="1">
                <a:lnSpc>
                  <a:spcPts val="2659"/>
                </a:lnSpc>
                <a:buFont typeface="Arial"/>
                <a:buChar char="•"/>
              </a:pPr>
              <a:r>
                <a:rPr lang="en-US" b="true" sz="1899">
                  <a:solidFill>
                    <a:srgbClr val="000000"/>
                  </a:solidFill>
                  <a:latin typeface="Open Sans Extra Bold"/>
                  <a:ea typeface="Open Sans Extra Bold"/>
                  <a:cs typeface="Open Sans Extra Bold"/>
                  <a:sym typeface="Open Sans Extra Bold"/>
                </a:rPr>
                <a:t>MANUAL DE INDUCCIÓN RESUMEN</a:t>
              </a:r>
            </a:p>
            <a:p>
              <a:pPr algn="l" marL="410209" indent="-205105" lvl="1">
                <a:lnSpc>
                  <a:spcPts val="2659"/>
                </a:lnSpc>
                <a:buFont typeface="Arial"/>
                <a:buChar char="•"/>
              </a:pPr>
              <a:r>
                <a:rPr lang="en-US" b="true" sz="1899">
                  <a:solidFill>
                    <a:srgbClr val="000000"/>
                  </a:solidFill>
                  <a:latin typeface="Open Sans Extra Bold"/>
                  <a:ea typeface="Open Sans Extra Bold"/>
                  <a:cs typeface="Open Sans Extra Bold"/>
                  <a:sym typeface="Open Sans Extra Bold"/>
                </a:rPr>
                <a:t>Memoria Institucional </a:t>
              </a:r>
            </a:p>
            <a:p>
              <a:pPr algn="l" marL="410209" indent="-205105" lvl="1">
                <a:lnSpc>
                  <a:spcPts val="2659"/>
                </a:lnSpc>
                <a:buFont typeface="Arial"/>
                <a:buChar char="•"/>
              </a:pPr>
              <a:r>
                <a:rPr lang="en-US" b="true" sz="1899">
                  <a:solidFill>
                    <a:srgbClr val="000000"/>
                  </a:solidFill>
                  <a:latin typeface="Open Sans Extra Bold"/>
                  <a:ea typeface="Open Sans Extra Bold"/>
                  <a:cs typeface="Open Sans Extra Bold"/>
                  <a:sym typeface="Open Sans Extra Bold"/>
                </a:rPr>
                <a:t>PEI Descosur 2022</a:t>
              </a:r>
            </a:p>
            <a:p>
              <a:pPr algn="l" marL="410209" indent="-205105" lvl="1">
                <a:lnSpc>
                  <a:spcPts val="2659"/>
                </a:lnSpc>
                <a:buFont typeface="Arial"/>
                <a:buChar char="•"/>
              </a:pPr>
              <a:r>
                <a:rPr lang="en-US" b="true" sz="1899">
                  <a:solidFill>
                    <a:srgbClr val="000000"/>
                  </a:solidFill>
                  <a:latin typeface="Open Sans Extra Bold"/>
                  <a:ea typeface="Open Sans Extra Bold"/>
                  <a:cs typeface="Open Sans Extra Bold"/>
                  <a:sym typeface="Open Sans Extra Bold"/>
                </a:rPr>
                <a:t>Proyectos Descosur</a:t>
              </a:r>
            </a:p>
            <a:p>
              <a:pPr algn="l" marL="410209" indent="-205105" lvl="1">
                <a:lnSpc>
                  <a:spcPts val="2659"/>
                </a:lnSpc>
                <a:buFont typeface="Arial"/>
                <a:buChar char="•"/>
              </a:pPr>
              <a:r>
                <a:rPr lang="en-US" b="true" sz="1899">
                  <a:solidFill>
                    <a:srgbClr val="000000"/>
                  </a:solidFill>
                  <a:latin typeface="Open Sans Extra Bold"/>
                  <a:ea typeface="Open Sans Extra Bold"/>
                  <a:cs typeface="Open Sans Extra Bold"/>
                  <a:sym typeface="Open Sans Extra Bold"/>
                </a:rPr>
                <a:t>Diagnóstico comunicacional y Estrategia comunicacional</a:t>
              </a:r>
            </a:p>
            <a:p>
              <a:pPr algn="l" marL="410209" indent="-205105" lvl="1">
                <a:lnSpc>
                  <a:spcPts val="2659"/>
                </a:lnSpc>
                <a:buFont typeface="Arial"/>
                <a:buChar char="•"/>
              </a:pPr>
              <a:r>
                <a:rPr lang="en-US" b="true" sz="1899">
                  <a:solidFill>
                    <a:srgbClr val="000000"/>
                  </a:solidFill>
                  <a:latin typeface="Open Sans Extra Bold"/>
                  <a:ea typeface="Open Sans Extra Bold"/>
                  <a:cs typeface="Open Sans Extra Bold"/>
                  <a:sym typeface="Open Sans Extra Bold"/>
                </a:rPr>
                <a:t>Auditorias Comunicación</a:t>
              </a:r>
            </a:p>
            <a:p>
              <a:pPr algn="l" marL="410209" indent="-205105" lvl="1">
                <a:lnSpc>
                  <a:spcPts val="2659"/>
                </a:lnSpc>
                <a:buFont typeface="Arial"/>
                <a:buChar char="•"/>
              </a:pPr>
              <a:r>
                <a:rPr lang="en-US" b="true" sz="1899">
                  <a:solidFill>
                    <a:srgbClr val="000000"/>
                  </a:solidFill>
                  <a:latin typeface="Open Sans Extra Bold"/>
                  <a:ea typeface="Open Sans Extra Bold"/>
                  <a:cs typeface="Open Sans Extra Bold"/>
                  <a:sym typeface="Open Sans Extra Bold"/>
                </a:rPr>
                <a:t>Mapeo de los Stakeholders</a:t>
              </a:r>
            </a:p>
            <a:p>
              <a:pPr algn="l">
                <a:lnSpc>
                  <a:spcPts val="2659"/>
                </a:lnSpc>
                <a:spcBef>
                  <a:spcPct val="0"/>
                </a:spcBef>
              </a:pPr>
            </a:p>
          </p:txBody>
        </p:sp>
      </p:grpSp>
      <p:sp>
        <p:nvSpPr>
          <p:cNvPr name="AutoShape 25" id="25"/>
          <p:cNvSpPr/>
          <p:nvPr/>
        </p:nvSpPr>
        <p:spPr>
          <a:xfrm flipH="true">
            <a:off x="2963325" y="2014738"/>
            <a:ext cx="3460173" cy="1101281"/>
          </a:xfrm>
          <a:prstGeom prst="line">
            <a:avLst/>
          </a:prstGeom>
          <a:ln cap="flat" w="28575">
            <a:solidFill>
              <a:srgbClr val="00B64B"/>
            </a:solidFill>
            <a:prstDash val="solid"/>
            <a:headEnd type="none" len="sm" w="sm"/>
            <a:tailEnd type="arrow" len="sm" w="med"/>
          </a:ln>
        </p:spPr>
      </p:sp>
      <p:grpSp>
        <p:nvGrpSpPr>
          <p:cNvPr name="Group 26" id="26"/>
          <p:cNvGrpSpPr/>
          <p:nvPr/>
        </p:nvGrpSpPr>
        <p:grpSpPr>
          <a:xfrm rot="0">
            <a:off x="151767" y="7433483"/>
            <a:ext cx="3266969" cy="1423827"/>
            <a:chOff x="0" y="0"/>
            <a:chExt cx="889633" cy="387725"/>
          </a:xfrm>
        </p:grpSpPr>
        <p:sp>
          <p:nvSpPr>
            <p:cNvPr name="Freeform 27" id="27"/>
            <p:cNvSpPr/>
            <p:nvPr/>
          </p:nvSpPr>
          <p:spPr>
            <a:xfrm flipH="false" flipV="false" rot="0">
              <a:off x="0" y="0"/>
              <a:ext cx="889633" cy="387725"/>
            </a:xfrm>
            <a:custGeom>
              <a:avLst/>
              <a:gdLst/>
              <a:ahLst/>
              <a:cxnLst/>
              <a:rect r="r" b="b" t="t" l="l"/>
              <a:pathLst>
                <a:path h="387725" w="889633">
                  <a:moveTo>
                    <a:pt x="193862" y="0"/>
                  </a:moveTo>
                  <a:lnTo>
                    <a:pt x="695771" y="0"/>
                  </a:lnTo>
                  <a:cubicBezTo>
                    <a:pt x="802838" y="0"/>
                    <a:pt x="889633" y="86795"/>
                    <a:pt x="889633" y="193862"/>
                  </a:cubicBezTo>
                  <a:lnTo>
                    <a:pt x="889633" y="193862"/>
                  </a:lnTo>
                  <a:cubicBezTo>
                    <a:pt x="889633" y="245278"/>
                    <a:pt x="869209" y="294587"/>
                    <a:pt x="832853" y="330944"/>
                  </a:cubicBezTo>
                  <a:cubicBezTo>
                    <a:pt x="796496" y="367300"/>
                    <a:pt x="747187" y="387725"/>
                    <a:pt x="695771" y="387725"/>
                  </a:cubicBezTo>
                  <a:lnTo>
                    <a:pt x="193862" y="387725"/>
                  </a:lnTo>
                  <a:cubicBezTo>
                    <a:pt x="86795" y="387725"/>
                    <a:pt x="0" y="300930"/>
                    <a:pt x="0" y="193862"/>
                  </a:cubicBezTo>
                  <a:lnTo>
                    <a:pt x="0" y="193862"/>
                  </a:lnTo>
                  <a:cubicBezTo>
                    <a:pt x="0" y="86795"/>
                    <a:pt x="86795" y="0"/>
                    <a:pt x="193862" y="0"/>
                  </a:cubicBezTo>
                  <a:close/>
                </a:path>
              </a:pathLst>
            </a:custGeom>
            <a:solidFill>
              <a:srgbClr val="A7DA9C"/>
            </a:solidFill>
            <a:ln cap="rnd">
              <a:noFill/>
              <a:prstDash val="solid"/>
              <a:round/>
            </a:ln>
          </p:spPr>
        </p:sp>
        <p:sp>
          <p:nvSpPr>
            <p:cNvPr name="TextBox 28" id="28"/>
            <p:cNvSpPr txBox="true"/>
            <p:nvPr/>
          </p:nvSpPr>
          <p:spPr>
            <a:xfrm>
              <a:off x="0" y="-28575"/>
              <a:ext cx="889633" cy="416300"/>
            </a:xfrm>
            <a:prstGeom prst="rect">
              <a:avLst/>
            </a:prstGeom>
          </p:spPr>
          <p:txBody>
            <a:bodyPr anchor="ctr" rtlCol="false" tIns="50800" lIns="50800" bIns="50800" rIns="50800"/>
            <a:lstStyle/>
            <a:p>
              <a:pPr algn="ctr">
                <a:lnSpc>
                  <a:spcPts val="2240"/>
                </a:lnSpc>
                <a:spcBef>
                  <a:spcPct val="0"/>
                </a:spcBef>
              </a:pPr>
              <a:r>
                <a:rPr lang="en-US" sz="1600">
                  <a:solidFill>
                    <a:srgbClr val="000000"/>
                  </a:solidFill>
                  <a:latin typeface="Open Sans Extra Bold"/>
                  <a:ea typeface="Open Sans Extra Bold"/>
                  <a:cs typeface="Open Sans Extra Bold"/>
                  <a:sym typeface="Open Sans Extra Bold"/>
                </a:rPr>
                <a:t>Unidad de comunicación e incidencias: Patricia y practicantes</a:t>
              </a:r>
            </a:p>
          </p:txBody>
        </p:sp>
      </p:grpSp>
      <p:sp>
        <p:nvSpPr>
          <p:cNvPr name="AutoShape 29" id="29"/>
          <p:cNvSpPr/>
          <p:nvPr/>
        </p:nvSpPr>
        <p:spPr>
          <a:xfrm flipH="true">
            <a:off x="3418736" y="7662260"/>
            <a:ext cx="1823331" cy="483136"/>
          </a:xfrm>
          <a:prstGeom prst="line">
            <a:avLst/>
          </a:prstGeom>
          <a:ln cap="flat" w="28575">
            <a:solidFill>
              <a:srgbClr val="73B744"/>
            </a:solidFill>
            <a:prstDash val="solid"/>
            <a:headEnd type="none" len="sm" w="sm"/>
            <a:tailEnd type="arrow" len="sm" w="med"/>
          </a:ln>
        </p:spPr>
      </p:sp>
      <p:grpSp>
        <p:nvGrpSpPr>
          <p:cNvPr name="Group 30" id="30"/>
          <p:cNvGrpSpPr/>
          <p:nvPr/>
        </p:nvGrpSpPr>
        <p:grpSpPr>
          <a:xfrm rot="0">
            <a:off x="3304489" y="8857310"/>
            <a:ext cx="3266969" cy="1275696"/>
            <a:chOff x="0" y="0"/>
            <a:chExt cx="889633" cy="347387"/>
          </a:xfrm>
        </p:grpSpPr>
        <p:sp>
          <p:nvSpPr>
            <p:cNvPr name="Freeform 31" id="31"/>
            <p:cNvSpPr/>
            <p:nvPr/>
          </p:nvSpPr>
          <p:spPr>
            <a:xfrm flipH="false" flipV="false" rot="0">
              <a:off x="0" y="0"/>
              <a:ext cx="889633" cy="347387"/>
            </a:xfrm>
            <a:custGeom>
              <a:avLst/>
              <a:gdLst/>
              <a:ahLst/>
              <a:cxnLst/>
              <a:rect r="r" b="b" t="t" l="l"/>
              <a:pathLst>
                <a:path h="347387" w="889633">
                  <a:moveTo>
                    <a:pt x="173693" y="0"/>
                  </a:moveTo>
                  <a:lnTo>
                    <a:pt x="715940" y="0"/>
                  </a:lnTo>
                  <a:cubicBezTo>
                    <a:pt x="811868" y="0"/>
                    <a:pt x="889633" y="77765"/>
                    <a:pt x="889633" y="173693"/>
                  </a:cubicBezTo>
                  <a:lnTo>
                    <a:pt x="889633" y="173693"/>
                  </a:lnTo>
                  <a:cubicBezTo>
                    <a:pt x="889633" y="269622"/>
                    <a:pt x="811868" y="347387"/>
                    <a:pt x="715940" y="347387"/>
                  </a:cubicBezTo>
                  <a:lnTo>
                    <a:pt x="173693" y="347387"/>
                  </a:lnTo>
                  <a:cubicBezTo>
                    <a:pt x="77765" y="347387"/>
                    <a:pt x="0" y="269622"/>
                    <a:pt x="0" y="173693"/>
                  </a:cubicBezTo>
                  <a:lnTo>
                    <a:pt x="0" y="173693"/>
                  </a:lnTo>
                  <a:cubicBezTo>
                    <a:pt x="0" y="77765"/>
                    <a:pt x="77765" y="0"/>
                    <a:pt x="173693" y="0"/>
                  </a:cubicBezTo>
                  <a:close/>
                </a:path>
              </a:pathLst>
            </a:custGeom>
            <a:solidFill>
              <a:srgbClr val="A7DA9C"/>
            </a:solidFill>
            <a:ln cap="rnd">
              <a:noFill/>
              <a:prstDash val="solid"/>
              <a:round/>
            </a:ln>
          </p:spPr>
        </p:sp>
        <p:sp>
          <p:nvSpPr>
            <p:cNvPr name="TextBox 32" id="32"/>
            <p:cNvSpPr txBox="true"/>
            <p:nvPr/>
          </p:nvSpPr>
          <p:spPr>
            <a:xfrm>
              <a:off x="0" y="-38100"/>
              <a:ext cx="889633" cy="385487"/>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Extra Bold"/>
                  <a:ea typeface="Open Sans Extra Bold"/>
                  <a:cs typeface="Open Sans Extra Bold"/>
                  <a:sym typeface="Open Sans Extra Bold"/>
                </a:rPr>
                <a:t>Unidad de Administración: Silvana </a:t>
              </a:r>
            </a:p>
          </p:txBody>
        </p:sp>
      </p:grpSp>
      <p:sp>
        <p:nvSpPr>
          <p:cNvPr name="AutoShape 33" id="33"/>
          <p:cNvSpPr/>
          <p:nvPr/>
        </p:nvSpPr>
        <p:spPr>
          <a:xfrm flipH="true">
            <a:off x="4937974" y="7662260"/>
            <a:ext cx="304094" cy="1195050"/>
          </a:xfrm>
          <a:prstGeom prst="line">
            <a:avLst/>
          </a:prstGeom>
          <a:ln cap="flat" w="28575">
            <a:solidFill>
              <a:srgbClr val="73B744"/>
            </a:solidFill>
            <a:prstDash val="solid"/>
            <a:headEnd type="none" len="sm" w="sm"/>
            <a:tailEnd type="arrow" len="sm" w="med"/>
          </a:ln>
        </p:spPr>
      </p:sp>
      <p:grpSp>
        <p:nvGrpSpPr>
          <p:cNvPr name="Group 34" id="34"/>
          <p:cNvGrpSpPr/>
          <p:nvPr/>
        </p:nvGrpSpPr>
        <p:grpSpPr>
          <a:xfrm rot="0">
            <a:off x="7239506" y="8345548"/>
            <a:ext cx="3176119" cy="1749155"/>
            <a:chOff x="0" y="0"/>
            <a:chExt cx="864894" cy="476315"/>
          </a:xfrm>
        </p:grpSpPr>
        <p:sp>
          <p:nvSpPr>
            <p:cNvPr name="Freeform 35" id="35"/>
            <p:cNvSpPr/>
            <p:nvPr/>
          </p:nvSpPr>
          <p:spPr>
            <a:xfrm flipH="false" flipV="false" rot="0">
              <a:off x="0" y="0"/>
              <a:ext cx="864894" cy="476315"/>
            </a:xfrm>
            <a:custGeom>
              <a:avLst/>
              <a:gdLst/>
              <a:ahLst/>
              <a:cxnLst/>
              <a:rect r="r" b="b" t="t" l="l"/>
              <a:pathLst>
                <a:path h="476315" w="864894">
                  <a:moveTo>
                    <a:pt x="224254" y="0"/>
                  </a:moveTo>
                  <a:lnTo>
                    <a:pt x="640640" y="0"/>
                  </a:lnTo>
                  <a:cubicBezTo>
                    <a:pt x="764492" y="0"/>
                    <a:pt x="864894" y="100402"/>
                    <a:pt x="864894" y="224254"/>
                  </a:cubicBezTo>
                  <a:lnTo>
                    <a:pt x="864894" y="252061"/>
                  </a:lnTo>
                  <a:cubicBezTo>
                    <a:pt x="864894" y="311537"/>
                    <a:pt x="841267" y="368577"/>
                    <a:pt x="799211" y="410633"/>
                  </a:cubicBezTo>
                  <a:cubicBezTo>
                    <a:pt x="757156" y="452688"/>
                    <a:pt x="700116" y="476315"/>
                    <a:pt x="640640" y="476315"/>
                  </a:cubicBezTo>
                  <a:lnTo>
                    <a:pt x="224254" y="476315"/>
                  </a:lnTo>
                  <a:cubicBezTo>
                    <a:pt x="164778" y="476315"/>
                    <a:pt x="107738" y="452688"/>
                    <a:pt x="65682" y="410633"/>
                  </a:cubicBezTo>
                  <a:cubicBezTo>
                    <a:pt x="23627" y="368577"/>
                    <a:pt x="0" y="311537"/>
                    <a:pt x="0" y="252061"/>
                  </a:cubicBezTo>
                  <a:lnTo>
                    <a:pt x="0" y="224254"/>
                  </a:lnTo>
                  <a:cubicBezTo>
                    <a:pt x="0" y="164778"/>
                    <a:pt x="23627" y="107738"/>
                    <a:pt x="65682" y="65682"/>
                  </a:cubicBezTo>
                  <a:cubicBezTo>
                    <a:pt x="107738" y="23627"/>
                    <a:pt x="164778" y="0"/>
                    <a:pt x="224254" y="0"/>
                  </a:cubicBezTo>
                  <a:close/>
                </a:path>
              </a:pathLst>
            </a:custGeom>
            <a:solidFill>
              <a:srgbClr val="A7DA9C"/>
            </a:solidFill>
            <a:ln cap="rnd">
              <a:noFill/>
              <a:prstDash val="solid"/>
              <a:round/>
            </a:ln>
          </p:spPr>
        </p:sp>
        <p:sp>
          <p:nvSpPr>
            <p:cNvPr name="TextBox 36" id="36"/>
            <p:cNvSpPr txBox="true"/>
            <p:nvPr/>
          </p:nvSpPr>
          <p:spPr>
            <a:xfrm>
              <a:off x="0" y="-38100"/>
              <a:ext cx="864894" cy="514415"/>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Extra Bold"/>
                  <a:ea typeface="Open Sans Extra Bold"/>
                  <a:cs typeface="Open Sans Extra Bold"/>
                  <a:sym typeface="Open Sans Extra Bold"/>
                </a:rPr>
                <a:t>Coordinadores de Campo: Kenny, Pablo, Angelica, Anquilino y Daniel</a:t>
              </a:r>
            </a:p>
          </p:txBody>
        </p:sp>
      </p:grpSp>
      <p:sp>
        <p:nvSpPr>
          <p:cNvPr name="AutoShape 37" id="37"/>
          <p:cNvSpPr/>
          <p:nvPr/>
        </p:nvSpPr>
        <p:spPr>
          <a:xfrm>
            <a:off x="5242067" y="7662260"/>
            <a:ext cx="2226751" cy="967503"/>
          </a:xfrm>
          <a:prstGeom prst="line">
            <a:avLst/>
          </a:prstGeom>
          <a:ln cap="flat" w="28575">
            <a:solidFill>
              <a:srgbClr val="73B744"/>
            </a:solidFill>
            <a:prstDash val="solid"/>
            <a:headEnd type="none" len="sm" w="sm"/>
            <a:tailEnd type="arrow" len="sm" w="med"/>
          </a:ln>
        </p:spPr>
      </p:sp>
      <p:grpSp>
        <p:nvGrpSpPr>
          <p:cNvPr name="Group 38" id="38"/>
          <p:cNvGrpSpPr/>
          <p:nvPr/>
        </p:nvGrpSpPr>
        <p:grpSpPr>
          <a:xfrm rot="0">
            <a:off x="14102963" y="8424811"/>
            <a:ext cx="3266969" cy="1382767"/>
            <a:chOff x="0" y="0"/>
            <a:chExt cx="889633" cy="376543"/>
          </a:xfrm>
        </p:grpSpPr>
        <p:sp>
          <p:nvSpPr>
            <p:cNvPr name="Freeform 39" id="39"/>
            <p:cNvSpPr/>
            <p:nvPr/>
          </p:nvSpPr>
          <p:spPr>
            <a:xfrm flipH="false" flipV="false" rot="0">
              <a:off x="0" y="0"/>
              <a:ext cx="889633" cy="376543"/>
            </a:xfrm>
            <a:custGeom>
              <a:avLst/>
              <a:gdLst/>
              <a:ahLst/>
              <a:cxnLst/>
              <a:rect r="r" b="b" t="t" l="l"/>
              <a:pathLst>
                <a:path h="376543" w="889633">
                  <a:moveTo>
                    <a:pt x="188272" y="0"/>
                  </a:moveTo>
                  <a:lnTo>
                    <a:pt x="701362" y="0"/>
                  </a:lnTo>
                  <a:cubicBezTo>
                    <a:pt x="805341" y="0"/>
                    <a:pt x="889633" y="84292"/>
                    <a:pt x="889633" y="188272"/>
                  </a:cubicBezTo>
                  <a:lnTo>
                    <a:pt x="889633" y="188272"/>
                  </a:lnTo>
                  <a:cubicBezTo>
                    <a:pt x="889633" y="238204"/>
                    <a:pt x="869798" y="286092"/>
                    <a:pt x="834490" y="321400"/>
                  </a:cubicBezTo>
                  <a:cubicBezTo>
                    <a:pt x="799182" y="356708"/>
                    <a:pt x="751295" y="376543"/>
                    <a:pt x="701362" y="376543"/>
                  </a:cubicBezTo>
                  <a:lnTo>
                    <a:pt x="188272" y="376543"/>
                  </a:lnTo>
                  <a:cubicBezTo>
                    <a:pt x="84292" y="376543"/>
                    <a:pt x="0" y="292251"/>
                    <a:pt x="0" y="188272"/>
                  </a:cubicBezTo>
                  <a:lnTo>
                    <a:pt x="0" y="188272"/>
                  </a:lnTo>
                  <a:cubicBezTo>
                    <a:pt x="0" y="84292"/>
                    <a:pt x="84292" y="0"/>
                    <a:pt x="188272" y="0"/>
                  </a:cubicBezTo>
                  <a:close/>
                </a:path>
              </a:pathLst>
            </a:custGeom>
            <a:solidFill>
              <a:srgbClr val="A7DA9C"/>
            </a:solidFill>
            <a:ln cap="rnd">
              <a:noFill/>
              <a:prstDash val="solid"/>
              <a:round/>
            </a:ln>
          </p:spPr>
        </p:sp>
        <p:sp>
          <p:nvSpPr>
            <p:cNvPr name="TextBox 40" id="40"/>
            <p:cNvSpPr txBox="true"/>
            <p:nvPr/>
          </p:nvSpPr>
          <p:spPr>
            <a:xfrm>
              <a:off x="0" y="-38100"/>
              <a:ext cx="889633" cy="414643"/>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Extra Bold"/>
                  <a:ea typeface="Open Sans Extra Bold"/>
                  <a:cs typeface="Open Sans Extra Bold"/>
                  <a:sym typeface="Open Sans Extra Bold"/>
                </a:rPr>
                <a:t>Trabajadores de Campo: 6</a:t>
              </a:r>
            </a:p>
          </p:txBody>
        </p:sp>
      </p:grpSp>
      <p:sp>
        <p:nvSpPr>
          <p:cNvPr name="AutoShape 41" id="41"/>
          <p:cNvSpPr/>
          <p:nvPr/>
        </p:nvSpPr>
        <p:spPr>
          <a:xfrm>
            <a:off x="13634159" y="7639522"/>
            <a:ext cx="1119679" cy="786476"/>
          </a:xfrm>
          <a:prstGeom prst="line">
            <a:avLst/>
          </a:prstGeom>
          <a:ln cap="flat" w="28575">
            <a:solidFill>
              <a:srgbClr val="73B744"/>
            </a:solidFill>
            <a:prstDash val="solid"/>
            <a:headEnd type="none" len="sm" w="sm"/>
            <a:tailEnd type="arrow" len="sm" w="med"/>
          </a:ln>
        </p:spPr>
      </p:sp>
      <p:grpSp>
        <p:nvGrpSpPr>
          <p:cNvPr name="Group 42" id="42"/>
          <p:cNvGrpSpPr/>
          <p:nvPr/>
        </p:nvGrpSpPr>
        <p:grpSpPr>
          <a:xfrm rot="0">
            <a:off x="14489897" y="281957"/>
            <a:ext cx="3266969" cy="1978064"/>
            <a:chOff x="0" y="0"/>
            <a:chExt cx="889633" cy="538650"/>
          </a:xfrm>
        </p:grpSpPr>
        <p:sp>
          <p:nvSpPr>
            <p:cNvPr name="Freeform 43" id="43"/>
            <p:cNvSpPr/>
            <p:nvPr/>
          </p:nvSpPr>
          <p:spPr>
            <a:xfrm flipH="false" flipV="false" rot="0">
              <a:off x="0" y="0"/>
              <a:ext cx="889633" cy="538650"/>
            </a:xfrm>
            <a:custGeom>
              <a:avLst/>
              <a:gdLst/>
              <a:ahLst/>
              <a:cxnLst/>
              <a:rect r="r" b="b" t="t" l="l"/>
              <a:pathLst>
                <a:path h="538650" w="889633">
                  <a:moveTo>
                    <a:pt x="218018" y="0"/>
                  </a:moveTo>
                  <a:lnTo>
                    <a:pt x="671616" y="0"/>
                  </a:lnTo>
                  <a:cubicBezTo>
                    <a:pt x="729438" y="0"/>
                    <a:pt x="784891" y="22970"/>
                    <a:pt x="825778" y="63856"/>
                  </a:cubicBezTo>
                  <a:cubicBezTo>
                    <a:pt x="866664" y="104742"/>
                    <a:pt x="889633" y="160196"/>
                    <a:pt x="889633" y="218018"/>
                  </a:cubicBezTo>
                  <a:lnTo>
                    <a:pt x="889633" y="320632"/>
                  </a:lnTo>
                  <a:cubicBezTo>
                    <a:pt x="889633" y="378454"/>
                    <a:pt x="866664" y="433908"/>
                    <a:pt x="825778" y="474794"/>
                  </a:cubicBezTo>
                  <a:cubicBezTo>
                    <a:pt x="784891" y="515680"/>
                    <a:pt x="729438" y="538650"/>
                    <a:pt x="671616" y="538650"/>
                  </a:cubicBezTo>
                  <a:lnTo>
                    <a:pt x="218018" y="538650"/>
                  </a:lnTo>
                  <a:cubicBezTo>
                    <a:pt x="160196" y="538650"/>
                    <a:pt x="104742" y="515680"/>
                    <a:pt x="63856" y="474794"/>
                  </a:cubicBezTo>
                  <a:cubicBezTo>
                    <a:pt x="22970" y="433908"/>
                    <a:pt x="0" y="378454"/>
                    <a:pt x="0" y="320632"/>
                  </a:cubicBezTo>
                  <a:lnTo>
                    <a:pt x="0" y="218018"/>
                  </a:lnTo>
                  <a:cubicBezTo>
                    <a:pt x="0" y="160196"/>
                    <a:pt x="22970" y="104742"/>
                    <a:pt x="63856" y="63856"/>
                  </a:cubicBezTo>
                  <a:cubicBezTo>
                    <a:pt x="104742" y="22970"/>
                    <a:pt x="160196" y="0"/>
                    <a:pt x="218018" y="0"/>
                  </a:cubicBezTo>
                  <a:close/>
                </a:path>
              </a:pathLst>
            </a:custGeom>
            <a:solidFill>
              <a:srgbClr val="A7DA9C"/>
            </a:solidFill>
            <a:ln cap="rnd">
              <a:noFill/>
              <a:prstDash val="solid"/>
              <a:round/>
            </a:ln>
          </p:spPr>
        </p:sp>
        <p:sp>
          <p:nvSpPr>
            <p:cNvPr name="TextBox 44" id="44"/>
            <p:cNvSpPr txBox="true"/>
            <p:nvPr/>
          </p:nvSpPr>
          <p:spPr>
            <a:xfrm>
              <a:off x="0" y="-38100"/>
              <a:ext cx="889633" cy="576750"/>
            </a:xfrm>
            <a:prstGeom prst="rect">
              <a:avLst/>
            </a:prstGeom>
          </p:spPr>
          <p:txBody>
            <a:bodyPr anchor="ctr" rtlCol="false" tIns="50800" lIns="50800" bIns="50800" rIns="50800"/>
            <a:lstStyle/>
            <a:p>
              <a:pPr algn="ctr">
                <a:lnSpc>
                  <a:spcPts val="2659"/>
                </a:lnSpc>
              </a:pPr>
              <a:r>
                <a:rPr lang="en-US" sz="1899">
                  <a:solidFill>
                    <a:srgbClr val="000000"/>
                  </a:solidFill>
                  <a:latin typeface="Open Sans Extra Bold"/>
                  <a:ea typeface="Open Sans Extra Bold"/>
                  <a:cs typeface="Open Sans Extra Bold"/>
                  <a:sym typeface="Open Sans Extra Bold"/>
                </a:rPr>
                <a:t>Delmy, Rodolfo y Oscar</a:t>
              </a:r>
            </a:p>
            <a:p>
              <a:pPr algn="ctr">
                <a:lnSpc>
                  <a:spcPts val="2659"/>
                </a:lnSpc>
                <a:spcBef>
                  <a:spcPct val="0"/>
                </a:spcBef>
              </a:pPr>
              <a:r>
                <a:rPr lang="en-US" sz="1899">
                  <a:solidFill>
                    <a:srgbClr val="000000"/>
                  </a:solidFill>
                  <a:latin typeface="Open Sans Extra Bold"/>
                  <a:ea typeface="Open Sans Extra Bold"/>
                  <a:cs typeface="Open Sans Extra Bold"/>
                  <a:sym typeface="Open Sans Extra Bold"/>
                </a:rPr>
                <a:t>Patricia </a:t>
              </a:r>
            </a:p>
          </p:txBody>
        </p:sp>
      </p:grpSp>
      <p:sp>
        <p:nvSpPr>
          <p:cNvPr name="AutoShape 45" id="45"/>
          <p:cNvSpPr/>
          <p:nvPr/>
        </p:nvSpPr>
        <p:spPr>
          <a:xfrm flipV="true">
            <a:off x="13000174" y="1270989"/>
            <a:ext cx="1489723" cy="449590"/>
          </a:xfrm>
          <a:prstGeom prst="line">
            <a:avLst/>
          </a:prstGeom>
          <a:ln cap="flat" w="28575">
            <a:solidFill>
              <a:srgbClr val="73B744"/>
            </a:solidFill>
            <a:prstDash val="solid"/>
            <a:headEnd type="none" len="sm" w="sm"/>
            <a:tailEnd type="arrow" len="sm" w="med"/>
          </a:ln>
        </p:spPr>
      </p:sp>
      <p:grpSp>
        <p:nvGrpSpPr>
          <p:cNvPr name="Group 46" id="46"/>
          <p:cNvGrpSpPr/>
          <p:nvPr/>
        </p:nvGrpSpPr>
        <p:grpSpPr>
          <a:xfrm rot="0">
            <a:off x="14489897" y="3583219"/>
            <a:ext cx="3266969" cy="1871023"/>
            <a:chOff x="0" y="0"/>
            <a:chExt cx="889633" cy="509501"/>
          </a:xfrm>
        </p:grpSpPr>
        <p:sp>
          <p:nvSpPr>
            <p:cNvPr name="Freeform 47" id="47"/>
            <p:cNvSpPr/>
            <p:nvPr/>
          </p:nvSpPr>
          <p:spPr>
            <a:xfrm flipH="false" flipV="false" rot="0">
              <a:off x="0" y="0"/>
              <a:ext cx="889633" cy="509501"/>
            </a:xfrm>
            <a:custGeom>
              <a:avLst/>
              <a:gdLst/>
              <a:ahLst/>
              <a:cxnLst/>
              <a:rect r="r" b="b" t="t" l="l"/>
              <a:pathLst>
                <a:path h="509501" w="889633">
                  <a:moveTo>
                    <a:pt x="218018" y="0"/>
                  </a:moveTo>
                  <a:lnTo>
                    <a:pt x="671616" y="0"/>
                  </a:lnTo>
                  <a:cubicBezTo>
                    <a:pt x="729438" y="0"/>
                    <a:pt x="784891" y="22970"/>
                    <a:pt x="825778" y="63856"/>
                  </a:cubicBezTo>
                  <a:cubicBezTo>
                    <a:pt x="866664" y="104742"/>
                    <a:pt x="889633" y="160196"/>
                    <a:pt x="889633" y="218018"/>
                  </a:cubicBezTo>
                  <a:lnTo>
                    <a:pt x="889633" y="291484"/>
                  </a:lnTo>
                  <a:cubicBezTo>
                    <a:pt x="889633" y="349305"/>
                    <a:pt x="866664" y="404759"/>
                    <a:pt x="825778" y="445645"/>
                  </a:cubicBezTo>
                  <a:cubicBezTo>
                    <a:pt x="784891" y="486531"/>
                    <a:pt x="729438" y="509501"/>
                    <a:pt x="671616" y="509501"/>
                  </a:cubicBezTo>
                  <a:lnTo>
                    <a:pt x="218018" y="509501"/>
                  </a:lnTo>
                  <a:cubicBezTo>
                    <a:pt x="160196" y="509501"/>
                    <a:pt x="104742" y="486531"/>
                    <a:pt x="63856" y="445645"/>
                  </a:cubicBezTo>
                  <a:cubicBezTo>
                    <a:pt x="22970" y="404759"/>
                    <a:pt x="0" y="349305"/>
                    <a:pt x="0" y="291484"/>
                  </a:cubicBezTo>
                  <a:lnTo>
                    <a:pt x="0" y="218018"/>
                  </a:lnTo>
                  <a:cubicBezTo>
                    <a:pt x="0" y="160196"/>
                    <a:pt x="22970" y="104742"/>
                    <a:pt x="63856" y="63856"/>
                  </a:cubicBezTo>
                  <a:cubicBezTo>
                    <a:pt x="104742" y="22970"/>
                    <a:pt x="160196" y="0"/>
                    <a:pt x="218018" y="0"/>
                  </a:cubicBezTo>
                  <a:close/>
                </a:path>
              </a:pathLst>
            </a:custGeom>
            <a:solidFill>
              <a:srgbClr val="A7DA9C"/>
            </a:solidFill>
            <a:ln cap="rnd">
              <a:noFill/>
              <a:prstDash val="solid"/>
              <a:round/>
            </a:ln>
          </p:spPr>
        </p:sp>
        <p:sp>
          <p:nvSpPr>
            <p:cNvPr name="TextBox 48" id="48"/>
            <p:cNvSpPr txBox="true"/>
            <p:nvPr/>
          </p:nvSpPr>
          <p:spPr>
            <a:xfrm>
              <a:off x="0" y="-38100"/>
              <a:ext cx="889633" cy="547601"/>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Extra Bold"/>
                  <a:ea typeface="Open Sans Extra Bold"/>
                  <a:cs typeface="Open Sans Extra Bold"/>
                  <a:sym typeface="Open Sans Extra Bold"/>
                </a:rPr>
                <a:t>Directivos: Delmy, Rodolfo, Carolina y Milagros</a:t>
              </a:r>
            </a:p>
          </p:txBody>
        </p:sp>
      </p:grpSp>
      <p:sp>
        <p:nvSpPr>
          <p:cNvPr name="AutoShape 49" id="49"/>
          <p:cNvSpPr/>
          <p:nvPr/>
        </p:nvSpPr>
        <p:spPr>
          <a:xfrm>
            <a:off x="12382504" y="2840837"/>
            <a:ext cx="2107394" cy="1677893"/>
          </a:xfrm>
          <a:prstGeom prst="line">
            <a:avLst/>
          </a:prstGeom>
          <a:ln cap="flat" w="28575">
            <a:solidFill>
              <a:srgbClr val="73B744"/>
            </a:solidFill>
            <a:prstDash val="solid"/>
            <a:headEnd type="none" len="sm" w="sm"/>
            <a:tailEnd type="arrow" len="sm" w="med"/>
          </a:ln>
        </p:spPr>
      </p:sp>
      <p:sp>
        <p:nvSpPr>
          <p:cNvPr name="AutoShape 50" id="50"/>
          <p:cNvSpPr/>
          <p:nvPr/>
        </p:nvSpPr>
        <p:spPr>
          <a:xfrm flipV="true">
            <a:off x="5242067" y="5242355"/>
            <a:ext cx="2935799" cy="1781648"/>
          </a:xfrm>
          <a:prstGeom prst="line">
            <a:avLst/>
          </a:prstGeom>
          <a:ln cap="flat" w="28575">
            <a:solidFill>
              <a:srgbClr val="009600"/>
            </a:solidFill>
            <a:prstDash val="solid"/>
            <a:headEnd type="none" len="sm" w="sm"/>
            <a:tailEnd type="none" len="sm" w="sm"/>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74010" y="8968308"/>
            <a:ext cx="8740200" cy="225000"/>
          </a:xfrm>
          <a:prstGeom prst="rect">
            <a:avLst/>
          </a:prstGeom>
        </p:spPr>
        <p:txBody>
          <a:bodyPr anchor="t" rtlCol="false" tIns="0" lIns="0" bIns="0" rIns="0">
            <a:spAutoFit/>
          </a:bodyPr>
          <a:lstStyle/>
          <a:p>
            <a:pPr algn="ctr">
              <a:lnSpc>
                <a:spcPts val="1754"/>
              </a:lnSpc>
            </a:pPr>
            <a:r>
              <a:rPr lang="en-US" sz="1462">
                <a:solidFill>
                  <a:srgbClr val="FFFFFF"/>
                </a:solidFill>
                <a:latin typeface="Lato"/>
                <a:ea typeface="Lato"/>
                <a:cs typeface="Lato"/>
                <a:sym typeface="Lato"/>
              </a:rPr>
              <a:t>September 2016</a:t>
            </a:r>
          </a:p>
        </p:txBody>
      </p:sp>
      <p:grpSp>
        <p:nvGrpSpPr>
          <p:cNvPr name="Group 3" id="3"/>
          <p:cNvGrpSpPr/>
          <p:nvPr/>
        </p:nvGrpSpPr>
        <p:grpSpPr>
          <a:xfrm rot="0">
            <a:off x="0" y="0"/>
            <a:ext cx="18288000" cy="10294622"/>
            <a:chOff x="0" y="0"/>
            <a:chExt cx="24384000" cy="13726163"/>
          </a:xfrm>
        </p:grpSpPr>
        <p:sp>
          <p:nvSpPr>
            <p:cNvPr name="Freeform 4" id="4"/>
            <p:cNvSpPr/>
            <p:nvPr/>
          </p:nvSpPr>
          <p:spPr>
            <a:xfrm flipH="false" flipV="false" rot="0">
              <a:off x="0" y="0"/>
              <a:ext cx="24384000" cy="13726193"/>
            </a:xfrm>
            <a:custGeom>
              <a:avLst/>
              <a:gdLst/>
              <a:ahLst/>
              <a:cxnLst/>
              <a:rect r="r" b="b" t="t" l="l"/>
              <a:pathLst>
                <a:path h="13726193" w="24384000">
                  <a:moveTo>
                    <a:pt x="0" y="0"/>
                  </a:moveTo>
                  <a:lnTo>
                    <a:pt x="24384000" y="0"/>
                  </a:lnTo>
                  <a:lnTo>
                    <a:pt x="24384000" y="13726193"/>
                  </a:lnTo>
                  <a:lnTo>
                    <a:pt x="0" y="13726193"/>
                  </a:lnTo>
                  <a:close/>
                </a:path>
              </a:pathLst>
            </a:custGeom>
            <a:solidFill>
              <a:srgbClr val="73B744"/>
            </a:solidFill>
          </p:spPr>
        </p:sp>
      </p:grpSp>
      <p:grpSp>
        <p:nvGrpSpPr>
          <p:cNvPr name="Group 5" id="5"/>
          <p:cNvGrpSpPr/>
          <p:nvPr/>
        </p:nvGrpSpPr>
        <p:grpSpPr>
          <a:xfrm rot="0">
            <a:off x="14633648" y="-717241"/>
            <a:ext cx="4182504" cy="41825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2400"/>
                </a:lnSpc>
              </a:pPr>
            </a:p>
          </p:txBody>
        </p:sp>
      </p:grpSp>
      <p:sp>
        <p:nvSpPr>
          <p:cNvPr name="Freeform 8" id="8"/>
          <p:cNvSpPr/>
          <p:nvPr/>
        </p:nvSpPr>
        <p:spPr>
          <a:xfrm flipH="false" flipV="false" rot="0">
            <a:off x="15403750" y="253914"/>
            <a:ext cx="2642300" cy="2642300"/>
          </a:xfrm>
          <a:custGeom>
            <a:avLst/>
            <a:gdLst/>
            <a:ahLst/>
            <a:cxnLst/>
            <a:rect r="r" b="b" t="t" l="l"/>
            <a:pathLst>
              <a:path h="2642300" w="2642300">
                <a:moveTo>
                  <a:pt x="0" y="0"/>
                </a:moveTo>
                <a:lnTo>
                  <a:pt x="2642300" y="0"/>
                </a:lnTo>
                <a:lnTo>
                  <a:pt x="2642300" y="2642300"/>
                </a:lnTo>
                <a:lnTo>
                  <a:pt x="0" y="2642300"/>
                </a:lnTo>
                <a:lnTo>
                  <a:pt x="0" y="0"/>
                </a:lnTo>
                <a:close/>
              </a:path>
            </a:pathLst>
          </a:custGeom>
          <a:blipFill>
            <a:blip r:embed="rId3"/>
            <a:stretch>
              <a:fillRect l="0" t="0" r="0" b="0"/>
            </a:stretch>
          </a:blipFill>
        </p:spPr>
      </p:sp>
      <p:sp>
        <p:nvSpPr>
          <p:cNvPr name="Freeform 9" id="9"/>
          <p:cNvSpPr/>
          <p:nvPr/>
        </p:nvSpPr>
        <p:spPr>
          <a:xfrm flipH="false" flipV="false" rot="0">
            <a:off x="773225" y="8832854"/>
            <a:ext cx="2189007" cy="1400965"/>
          </a:xfrm>
          <a:custGeom>
            <a:avLst/>
            <a:gdLst/>
            <a:ahLst/>
            <a:cxnLst/>
            <a:rect r="r" b="b" t="t" l="l"/>
            <a:pathLst>
              <a:path h="1400965" w="2189007">
                <a:moveTo>
                  <a:pt x="0" y="0"/>
                </a:moveTo>
                <a:lnTo>
                  <a:pt x="2189007" y="0"/>
                </a:lnTo>
                <a:lnTo>
                  <a:pt x="2189007" y="1400965"/>
                </a:lnTo>
                <a:lnTo>
                  <a:pt x="0" y="1400965"/>
                </a:lnTo>
                <a:lnTo>
                  <a:pt x="0" y="0"/>
                </a:lnTo>
                <a:close/>
              </a:path>
            </a:pathLst>
          </a:custGeom>
          <a:blipFill>
            <a:blip r:embed="rId4"/>
            <a:stretch>
              <a:fillRect l="0" t="0" r="0" b="0"/>
            </a:stretch>
          </a:blipFill>
        </p:spPr>
      </p:sp>
      <p:sp>
        <p:nvSpPr>
          <p:cNvPr name="Freeform 10" id="10"/>
          <p:cNvSpPr/>
          <p:nvPr/>
        </p:nvSpPr>
        <p:spPr>
          <a:xfrm flipH="false" flipV="false" rot="0">
            <a:off x="11842726" y="8920285"/>
            <a:ext cx="2777119" cy="1069191"/>
          </a:xfrm>
          <a:custGeom>
            <a:avLst/>
            <a:gdLst/>
            <a:ahLst/>
            <a:cxnLst/>
            <a:rect r="r" b="b" t="t" l="l"/>
            <a:pathLst>
              <a:path h="1069191" w="2777119">
                <a:moveTo>
                  <a:pt x="0" y="0"/>
                </a:moveTo>
                <a:lnTo>
                  <a:pt x="2777120" y="0"/>
                </a:lnTo>
                <a:lnTo>
                  <a:pt x="2777120" y="1069191"/>
                </a:lnTo>
                <a:lnTo>
                  <a:pt x="0" y="10691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4048708"/>
            <a:ext cx="16238650" cy="1932409"/>
          </a:xfrm>
          <a:prstGeom prst="rect">
            <a:avLst/>
          </a:prstGeom>
        </p:spPr>
        <p:txBody>
          <a:bodyPr anchor="t" rtlCol="false" tIns="0" lIns="0" bIns="0" rIns="0">
            <a:spAutoFit/>
          </a:bodyPr>
          <a:lstStyle/>
          <a:p>
            <a:pPr algn="l">
              <a:lnSpc>
                <a:spcPts val="15917"/>
              </a:lnSpc>
            </a:pPr>
            <a:r>
              <a:rPr lang="en-US" b="true" sz="11053">
                <a:solidFill>
                  <a:srgbClr val="FFFFFF"/>
                </a:solidFill>
                <a:latin typeface="Lato Bold"/>
                <a:ea typeface="Lato Bold"/>
                <a:cs typeface="Lato Bold"/>
                <a:sym typeface="Lato Bold"/>
              </a:rPr>
              <a:t>HALLAZGOS</a:t>
            </a:r>
          </a:p>
        </p:txBody>
      </p:sp>
      <p:sp>
        <p:nvSpPr>
          <p:cNvPr name="TextBox 12" id="12"/>
          <p:cNvSpPr txBox="true"/>
          <p:nvPr/>
        </p:nvSpPr>
        <p:spPr>
          <a:xfrm rot="0">
            <a:off x="13540150" y="9193276"/>
            <a:ext cx="3727200" cy="371394"/>
          </a:xfrm>
          <a:prstGeom prst="rect">
            <a:avLst/>
          </a:prstGeom>
        </p:spPr>
        <p:txBody>
          <a:bodyPr anchor="t" rtlCol="false" tIns="0" lIns="0" bIns="0" rIns="0">
            <a:spAutoFit/>
          </a:bodyPr>
          <a:lstStyle/>
          <a:p>
            <a:pPr algn="r">
              <a:lnSpc>
                <a:spcPts val="2954"/>
              </a:lnSpc>
            </a:pPr>
            <a:r>
              <a:rPr lang="en-US" b="true" sz="2462">
                <a:solidFill>
                  <a:srgbClr val="FFFFFF"/>
                </a:solidFill>
                <a:latin typeface="Lato Bold"/>
                <a:ea typeface="Lato Bold"/>
                <a:cs typeface="Lato Bold"/>
                <a:sym typeface="Lato Bold"/>
              </a:rPr>
              <a:t>Diciembre </a:t>
            </a:r>
            <a:r>
              <a:rPr lang="en-US" b="true" sz="2462">
                <a:solidFill>
                  <a:srgbClr val="FFFFFF"/>
                </a:solidFill>
                <a:latin typeface="Lato Bold"/>
                <a:ea typeface="Lato Bold"/>
                <a:cs typeface="Lato Bold"/>
                <a:sym typeface="Lato Bold"/>
              </a:rPr>
              <a:t>2023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2988" y="2556375"/>
            <a:ext cx="5022300" cy="1624594"/>
            <a:chOff x="0" y="0"/>
            <a:chExt cx="1322746" cy="427876"/>
          </a:xfrm>
        </p:grpSpPr>
        <p:sp>
          <p:nvSpPr>
            <p:cNvPr name="Freeform 3" id="3"/>
            <p:cNvSpPr/>
            <p:nvPr/>
          </p:nvSpPr>
          <p:spPr>
            <a:xfrm flipH="false" flipV="false" rot="0">
              <a:off x="0" y="0"/>
              <a:ext cx="1322746" cy="427876"/>
            </a:xfrm>
            <a:custGeom>
              <a:avLst/>
              <a:gdLst/>
              <a:ahLst/>
              <a:cxnLst/>
              <a:rect r="r" b="b" t="t" l="l"/>
              <a:pathLst>
                <a:path h="427876" w="1322746">
                  <a:moveTo>
                    <a:pt x="78617" y="0"/>
                  </a:moveTo>
                  <a:lnTo>
                    <a:pt x="1244129" y="0"/>
                  </a:lnTo>
                  <a:cubicBezTo>
                    <a:pt x="1264979" y="0"/>
                    <a:pt x="1284976" y="8283"/>
                    <a:pt x="1299719" y="23026"/>
                  </a:cubicBezTo>
                  <a:cubicBezTo>
                    <a:pt x="1314463" y="37770"/>
                    <a:pt x="1322746" y="57766"/>
                    <a:pt x="1322746" y="78617"/>
                  </a:cubicBezTo>
                  <a:lnTo>
                    <a:pt x="1322746" y="349260"/>
                  </a:lnTo>
                  <a:cubicBezTo>
                    <a:pt x="1322746" y="370110"/>
                    <a:pt x="1314463" y="390107"/>
                    <a:pt x="1299719" y="404850"/>
                  </a:cubicBezTo>
                  <a:cubicBezTo>
                    <a:pt x="1284976" y="419594"/>
                    <a:pt x="1264979" y="427876"/>
                    <a:pt x="1244129" y="427876"/>
                  </a:cubicBezTo>
                  <a:lnTo>
                    <a:pt x="78617" y="427876"/>
                  </a:lnTo>
                  <a:cubicBezTo>
                    <a:pt x="35198" y="427876"/>
                    <a:pt x="0" y="392679"/>
                    <a:pt x="0" y="349260"/>
                  </a:cubicBezTo>
                  <a:lnTo>
                    <a:pt x="0" y="78617"/>
                  </a:lnTo>
                  <a:cubicBezTo>
                    <a:pt x="0" y="57766"/>
                    <a:pt x="8283" y="37770"/>
                    <a:pt x="23026" y="23026"/>
                  </a:cubicBezTo>
                  <a:cubicBezTo>
                    <a:pt x="37770" y="8283"/>
                    <a:pt x="57766" y="0"/>
                    <a:pt x="78617" y="0"/>
                  </a:cubicBezTo>
                  <a:close/>
                </a:path>
              </a:pathLst>
            </a:custGeom>
            <a:solidFill>
              <a:srgbClr val="009600"/>
            </a:solidFill>
          </p:spPr>
        </p:sp>
        <p:sp>
          <p:nvSpPr>
            <p:cNvPr name="TextBox 4" id="4"/>
            <p:cNvSpPr txBox="true"/>
            <p:nvPr/>
          </p:nvSpPr>
          <p:spPr>
            <a:xfrm>
              <a:off x="0" y="-9525"/>
              <a:ext cx="1322746" cy="437401"/>
            </a:xfrm>
            <a:prstGeom prst="rect">
              <a:avLst/>
            </a:prstGeom>
          </p:spPr>
          <p:txBody>
            <a:bodyPr anchor="ctr" rtlCol="false" tIns="50800" lIns="50800" bIns="50800" rIns="50800"/>
            <a:lstStyle/>
            <a:p>
              <a:pPr algn="ctr">
                <a:lnSpc>
                  <a:spcPts val="2400"/>
                </a:lnSpc>
              </a:pPr>
            </a:p>
          </p:txBody>
        </p:sp>
      </p:grpSp>
      <p:grpSp>
        <p:nvGrpSpPr>
          <p:cNvPr name="Group 5" id="5"/>
          <p:cNvGrpSpPr/>
          <p:nvPr/>
        </p:nvGrpSpPr>
        <p:grpSpPr>
          <a:xfrm rot="0">
            <a:off x="1372988" y="4514343"/>
            <a:ext cx="5022300" cy="5039649"/>
            <a:chOff x="0" y="0"/>
            <a:chExt cx="1322746" cy="1327315"/>
          </a:xfrm>
        </p:grpSpPr>
        <p:sp>
          <p:nvSpPr>
            <p:cNvPr name="Freeform 6" id="6"/>
            <p:cNvSpPr/>
            <p:nvPr/>
          </p:nvSpPr>
          <p:spPr>
            <a:xfrm flipH="false" flipV="false" rot="0">
              <a:off x="0" y="0"/>
              <a:ext cx="1322746" cy="1327315"/>
            </a:xfrm>
            <a:custGeom>
              <a:avLst/>
              <a:gdLst/>
              <a:ahLst/>
              <a:cxnLst/>
              <a:rect r="r" b="b" t="t" l="l"/>
              <a:pathLst>
                <a:path h="1327315" w="1322746">
                  <a:moveTo>
                    <a:pt x="0" y="0"/>
                  </a:moveTo>
                  <a:lnTo>
                    <a:pt x="1322746" y="0"/>
                  </a:lnTo>
                  <a:lnTo>
                    <a:pt x="1322746" y="1327315"/>
                  </a:lnTo>
                  <a:lnTo>
                    <a:pt x="0" y="1327315"/>
                  </a:lnTo>
                  <a:close/>
                </a:path>
              </a:pathLst>
            </a:custGeom>
            <a:solidFill>
              <a:srgbClr val="E7E6E6"/>
            </a:solidFill>
            <a:ln w="38100" cap="sq">
              <a:solidFill>
                <a:srgbClr val="55B441"/>
              </a:solidFill>
              <a:prstDash val="solid"/>
              <a:miter/>
            </a:ln>
          </p:spPr>
        </p:sp>
        <p:sp>
          <p:nvSpPr>
            <p:cNvPr name="TextBox 7" id="7"/>
            <p:cNvSpPr txBox="true"/>
            <p:nvPr/>
          </p:nvSpPr>
          <p:spPr>
            <a:xfrm>
              <a:off x="0" y="-9525"/>
              <a:ext cx="1322746" cy="1336840"/>
            </a:xfrm>
            <a:prstGeom prst="rect">
              <a:avLst/>
            </a:prstGeom>
          </p:spPr>
          <p:txBody>
            <a:bodyPr anchor="ctr" rtlCol="false" tIns="50800" lIns="50800" bIns="50800" rIns="50800"/>
            <a:lstStyle/>
            <a:p>
              <a:pPr algn="ctr">
                <a:lnSpc>
                  <a:spcPts val="2400"/>
                </a:lnSpc>
              </a:pPr>
            </a:p>
          </p:txBody>
        </p:sp>
      </p:grpSp>
      <p:sp>
        <p:nvSpPr>
          <p:cNvPr name="Freeform 8" id="8"/>
          <p:cNvSpPr/>
          <p:nvPr/>
        </p:nvSpPr>
        <p:spPr>
          <a:xfrm flipH="false" flipV="false" rot="0">
            <a:off x="14482181" y="474482"/>
            <a:ext cx="2777119" cy="1069191"/>
          </a:xfrm>
          <a:custGeom>
            <a:avLst/>
            <a:gdLst/>
            <a:ahLst/>
            <a:cxnLst/>
            <a:rect r="r" b="b" t="t" l="l"/>
            <a:pathLst>
              <a:path h="1069191" w="2777119">
                <a:moveTo>
                  <a:pt x="0" y="0"/>
                </a:moveTo>
                <a:lnTo>
                  <a:pt x="2777119" y="0"/>
                </a:lnTo>
                <a:lnTo>
                  <a:pt x="2777119" y="1069191"/>
                </a:lnTo>
                <a:lnTo>
                  <a:pt x="0" y="10691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6704807" y="2518275"/>
            <a:ext cx="5045789" cy="1624594"/>
            <a:chOff x="0" y="0"/>
            <a:chExt cx="1328932" cy="427876"/>
          </a:xfrm>
        </p:grpSpPr>
        <p:sp>
          <p:nvSpPr>
            <p:cNvPr name="Freeform 10" id="10"/>
            <p:cNvSpPr/>
            <p:nvPr/>
          </p:nvSpPr>
          <p:spPr>
            <a:xfrm flipH="false" flipV="false" rot="0">
              <a:off x="0" y="0"/>
              <a:ext cx="1328932" cy="427876"/>
            </a:xfrm>
            <a:custGeom>
              <a:avLst/>
              <a:gdLst/>
              <a:ahLst/>
              <a:cxnLst/>
              <a:rect r="r" b="b" t="t" l="l"/>
              <a:pathLst>
                <a:path h="427876" w="1328932">
                  <a:moveTo>
                    <a:pt x="78251" y="0"/>
                  </a:moveTo>
                  <a:lnTo>
                    <a:pt x="1250681" y="0"/>
                  </a:lnTo>
                  <a:cubicBezTo>
                    <a:pt x="1293898" y="0"/>
                    <a:pt x="1328932" y="35034"/>
                    <a:pt x="1328932" y="78251"/>
                  </a:cubicBezTo>
                  <a:lnTo>
                    <a:pt x="1328932" y="349626"/>
                  </a:lnTo>
                  <a:cubicBezTo>
                    <a:pt x="1328932" y="392842"/>
                    <a:pt x="1293898" y="427876"/>
                    <a:pt x="1250681" y="427876"/>
                  </a:cubicBezTo>
                  <a:lnTo>
                    <a:pt x="78251" y="427876"/>
                  </a:lnTo>
                  <a:cubicBezTo>
                    <a:pt x="35034" y="427876"/>
                    <a:pt x="0" y="392842"/>
                    <a:pt x="0" y="349626"/>
                  </a:cubicBezTo>
                  <a:lnTo>
                    <a:pt x="0" y="78251"/>
                  </a:lnTo>
                  <a:cubicBezTo>
                    <a:pt x="0" y="35034"/>
                    <a:pt x="35034" y="0"/>
                    <a:pt x="78251" y="0"/>
                  </a:cubicBezTo>
                  <a:close/>
                </a:path>
              </a:pathLst>
            </a:custGeom>
            <a:solidFill>
              <a:srgbClr val="009600"/>
            </a:solidFill>
          </p:spPr>
        </p:sp>
        <p:sp>
          <p:nvSpPr>
            <p:cNvPr name="TextBox 11" id="11"/>
            <p:cNvSpPr txBox="true"/>
            <p:nvPr/>
          </p:nvSpPr>
          <p:spPr>
            <a:xfrm>
              <a:off x="0" y="-9525"/>
              <a:ext cx="1328932" cy="437401"/>
            </a:xfrm>
            <a:prstGeom prst="rect">
              <a:avLst/>
            </a:prstGeom>
          </p:spPr>
          <p:txBody>
            <a:bodyPr anchor="ctr" rtlCol="false" tIns="50800" lIns="50800" bIns="50800" rIns="50800"/>
            <a:lstStyle/>
            <a:p>
              <a:pPr algn="ctr">
                <a:lnSpc>
                  <a:spcPts val="2400"/>
                </a:lnSpc>
              </a:pPr>
            </a:p>
          </p:txBody>
        </p:sp>
      </p:grpSp>
      <p:grpSp>
        <p:nvGrpSpPr>
          <p:cNvPr name="Group 12" id="12"/>
          <p:cNvGrpSpPr/>
          <p:nvPr/>
        </p:nvGrpSpPr>
        <p:grpSpPr>
          <a:xfrm rot="0">
            <a:off x="6728296" y="4514343"/>
            <a:ext cx="5022300" cy="5035594"/>
            <a:chOff x="0" y="0"/>
            <a:chExt cx="1322746" cy="1326247"/>
          </a:xfrm>
        </p:grpSpPr>
        <p:sp>
          <p:nvSpPr>
            <p:cNvPr name="Freeform 13" id="13"/>
            <p:cNvSpPr/>
            <p:nvPr/>
          </p:nvSpPr>
          <p:spPr>
            <a:xfrm flipH="false" flipV="false" rot="0">
              <a:off x="0" y="0"/>
              <a:ext cx="1322746" cy="1326247"/>
            </a:xfrm>
            <a:custGeom>
              <a:avLst/>
              <a:gdLst/>
              <a:ahLst/>
              <a:cxnLst/>
              <a:rect r="r" b="b" t="t" l="l"/>
              <a:pathLst>
                <a:path h="1326247" w="1322746">
                  <a:moveTo>
                    <a:pt x="0" y="0"/>
                  </a:moveTo>
                  <a:lnTo>
                    <a:pt x="1322746" y="0"/>
                  </a:lnTo>
                  <a:lnTo>
                    <a:pt x="1322746" y="1326247"/>
                  </a:lnTo>
                  <a:lnTo>
                    <a:pt x="0" y="1326247"/>
                  </a:lnTo>
                  <a:close/>
                </a:path>
              </a:pathLst>
            </a:custGeom>
            <a:solidFill>
              <a:srgbClr val="E7E6E6"/>
            </a:solidFill>
            <a:ln w="38100" cap="sq">
              <a:solidFill>
                <a:srgbClr val="55B441"/>
              </a:solidFill>
              <a:prstDash val="solid"/>
              <a:miter/>
            </a:ln>
          </p:spPr>
        </p:sp>
        <p:sp>
          <p:nvSpPr>
            <p:cNvPr name="TextBox 14" id="14"/>
            <p:cNvSpPr txBox="true"/>
            <p:nvPr/>
          </p:nvSpPr>
          <p:spPr>
            <a:xfrm>
              <a:off x="0" y="-9525"/>
              <a:ext cx="1322746" cy="1335772"/>
            </a:xfrm>
            <a:prstGeom prst="rect">
              <a:avLst/>
            </a:prstGeom>
          </p:spPr>
          <p:txBody>
            <a:bodyPr anchor="ctr" rtlCol="false" tIns="50800" lIns="50800" bIns="50800" rIns="50800"/>
            <a:lstStyle/>
            <a:p>
              <a:pPr algn="ctr">
                <a:lnSpc>
                  <a:spcPts val="2400"/>
                </a:lnSpc>
              </a:pPr>
            </a:p>
          </p:txBody>
        </p:sp>
      </p:grpSp>
      <p:grpSp>
        <p:nvGrpSpPr>
          <p:cNvPr name="Group 15" id="15"/>
          <p:cNvGrpSpPr/>
          <p:nvPr/>
        </p:nvGrpSpPr>
        <p:grpSpPr>
          <a:xfrm rot="0">
            <a:off x="12170670" y="2556375"/>
            <a:ext cx="5022300" cy="1624594"/>
            <a:chOff x="0" y="0"/>
            <a:chExt cx="1322746" cy="427876"/>
          </a:xfrm>
        </p:grpSpPr>
        <p:sp>
          <p:nvSpPr>
            <p:cNvPr name="Freeform 16" id="16"/>
            <p:cNvSpPr/>
            <p:nvPr/>
          </p:nvSpPr>
          <p:spPr>
            <a:xfrm flipH="false" flipV="false" rot="0">
              <a:off x="0" y="0"/>
              <a:ext cx="1322746" cy="427876"/>
            </a:xfrm>
            <a:custGeom>
              <a:avLst/>
              <a:gdLst/>
              <a:ahLst/>
              <a:cxnLst/>
              <a:rect r="r" b="b" t="t" l="l"/>
              <a:pathLst>
                <a:path h="427876" w="1322746">
                  <a:moveTo>
                    <a:pt x="78617" y="0"/>
                  </a:moveTo>
                  <a:lnTo>
                    <a:pt x="1244129" y="0"/>
                  </a:lnTo>
                  <a:cubicBezTo>
                    <a:pt x="1264979" y="0"/>
                    <a:pt x="1284976" y="8283"/>
                    <a:pt x="1299719" y="23026"/>
                  </a:cubicBezTo>
                  <a:cubicBezTo>
                    <a:pt x="1314463" y="37770"/>
                    <a:pt x="1322746" y="57766"/>
                    <a:pt x="1322746" y="78617"/>
                  </a:cubicBezTo>
                  <a:lnTo>
                    <a:pt x="1322746" y="349260"/>
                  </a:lnTo>
                  <a:cubicBezTo>
                    <a:pt x="1322746" y="370110"/>
                    <a:pt x="1314463" y="390107"/>
                    <a:pt x="1299719" y="404850"/>
                  </a:cubicBezTo>
                  <a:cubicBezTo>
                    <a:pt x="1284976" y="419594"/>
                    <a:pt x="1264979" y="427876"/>
                    <a:pt x="1244129" y="427876"/>
                  </a:cubicBezTo>
                  <a:lnTo>
                    <a:pt x="78617" y="427876"/>
                  </a:lnTo>
                  <a:cubicBezTo>
                    <a:pt x="35198" y="427876"/>
                    <a:pt x="0" y="392679"/>
                    <a:pt x="0" y="349260"/>
                  </a:cubicBezTo>
                  <a:lnTo>
                    <a:pt x="0" y="78617"/>
                  </a:lnTo>
                  <a:cubicBezTo>
                    <a:pt x="0" y="57766"/>
                    <a:pt x="8283" y="37770"/>
                    <a:pt x="23026" y="23026"/>
                  </a:cubicBezTo>
                  <a:cubicBezTo>
                    <a:pt x="37770" y="8283"/>
                    <a:pt x="57766" y="0"/>
                    <a:pt x="78617" y="0"/>
                  </a:cubicBezTo>
                  <a:close/>
                </a:path>
              </a:pathLst>
            </a:custGeom>
            <a:solidFill>
              <a:srgbClr val="009600"/>
            </a:solidFill>
          </p:spPr>
        </p:sp>
        <p:sp>
          <p:nvSpPr>
            <p:cNvPr name="TextBox 17" id="17"/>
            <p:cNvSpPr txBox="true"/>
            <p:nvPr/>
          </p:nvSpPr>
          <p:spPr>
            <a:xfrm>
              <a:off x="0" y="-9525"/>
              <a:ext cx="1322746" cy="437401"/>
            </a:xfrm>
            <a:prstGeom prst="rect">
              <a:avLst/>
            </a:prstGeom>
          </p:spPr>
          <p:txBody>
            <a:bodyPr anchor="ctr" rtlCol="false" tIns="50800" lIns="50800" bIns="50800" rIns="50800"/>
            <a:lstStyle/>
            <a:p>
              <a:pPr algn="ctr">
                <a:lnSpc>
                  <a:spcPts val="2400"/>
                </a:lnSpc>
              </a:pPr>
            </a:p>
          </p:txBody>
        </p:sp>
      </p:grpSp>
      <p:sp>
        <p:nvSpPr>
          <p:cNvPr name="AutoShape 18" id="18"/>
          <p:cNvSpPr/>
          <p:nvPr/>
        </p:nvSpPr>
        <p:spPr>
          <a:xfrm>
            <a:off x="12832146" y="4142869"/>
            <a:ext cx="3775500" cy="38100"/>
          </a:xfrm>
          <a:prstGeom prst="line">
            <a:avLst/>
          </a:prstGeom>
          <a:ln cap="rnd" w="19050">
            <a:solidFill>
              <a:srgbClr val="55B441"/>
            </a:solidFill>
            <a:prstDash val="solid"/>
            <a:headEnd type="none" len="sm" w="sm"/>
            <a:tailEnd type="none" len="sm" w="sm"/>
          </a:ln>
        </p:spPr>
      </p:sp>
      <p:grpSp>
        <p:nvGrpSpPr>
          <p:cNvPr name="Group 19" id="19"/>
          <p:cNvGrpSpPr/>
          <p:nvPr/>
        </p:nvGrpSpPr>
        <p:grpSpPr>
          <a:xfrm rot="0">
            <a:off x="12170670" y="4514343"/>
            <a:ext cx="5022300" cy="5035594"/>
            <a:chOff x="0" y="0"/>
            <a:chExt cx="1322746" cy="1326247"/>
          </a:xfrm>
        </p:grpSpPr>
        <p:sp>
          <p:nvSpPr>
            <p:cNvPr name="Freeform 20" id="20"/>
            <p:cNvSpPr/>
            <p:nvPr/>
          </p:nvSpPr>
          <p:spPr>
            <a:xfrm flipH="false" flipV="false" rot="0">
              <a:off x="0" y="0"/>
              <a:ext cx="1322746" cy="1326247"/>
            </a:xfrm>
            <a:custGeom>
              <a:avLst/>
              <a:gdLst/>
              <a:ahLst/>
              <a:cxnLst/>
              <a:rect r="r" b="b" t="t" l="l"/>
              <a:pathLst>
                <a:path h="1326247" w="1322746">
                  <a:moveTo>
                    <a:pt x="0" y="0"/>
                  </a:moveTo>
                  <a:lnTo>
                    <a:pt x="1322746" y="0"/>
                  </a:lnTo>
                  <a:lnTo>
                    <a:pt x="1322746" y="1326247"/>
                  </a:lnTo>
                  <a:lnTo>
                    <a:pt x="0" y="1326247"/>
                  </a:lnTo>
                  <a:close/>
                </a:path>
              </a:pathLst>
            </a:custGeom>
            <a:solidFill>
              <a:srgbClr val="E7E6E6"/>
            </a:solidFill>
            <a:ln w="38100" cap="sq">
              <a:solidFill>
                <a:srgbClr val="55B441"/>
              </a:solidFill>
              <a:prstDash val="solid"/>
              <a:miter/>
            </a:ln>
          </p:spPr>
        </p:sp>
        <p:sp>
          <p:nvSpPr>
            <p:cNvPr name="TextBox 21" id="21"/>
            <p:cNvSpPr txBox="true"/>
            <p:nvPr/>
          </p:nvSpPr>
          <p:spPr>
            <a:xfrm>
              <a:off x="0" y="-9525"/>
              <a:ext cx="1322746" cy="1335772"/>
            </a:xfrm>
            <a:prstGeom prst="rect">
              <a:avLst/>
            </a:prstGeom>
          </p:spPr>
          <p:txBody>
            <a:bodyPr anchor="ctr" rtlCol="false" tIns="50800" lIns="50800" bIns="50800" rIns="50800"/>
            <a:lstStyle/>
            <a:p>
              <a:pPr algn="ctr">
                <a:lnSpc>
                  <a:spcPts val="2400"/>
                </a:lnSpc>
              </a:pPr>
            </a:p>
          </p:txBody>
        </p:sp>
      </p:grpSp>
      <p:sp>
        <p:nvSpPr>
          <p:cNvPr name="TextBox 22" id="22"/>
          <p:cNvSpPr txBox="true"/>
          <p:nvPr/>
        </p:nvSpPr>
        <p:spPr>
          <a:xfrm rot="0">
            <a:off x="1460322" y="2970902"/>
            <a:ext cx="4723807" cy="869188"/>
          </a:xfrm>
          <a:prstGeom prst="rect">
            <a:avLst/>
          </a:prstGeom>
        </p:spPr>
        <p:txBody>
          <a:bodyPr anchor="t" rtlCol="false" tIns="0" lIns="0" bIns="0" rIns="0">
            <a:spAutoFit/>
          </a:bodyPr>
          <a:lstStyle/>
          <a:p>
            <a:pPr algn="ctr">
              <a:lnSpc>
                <a:spcPts val="3415"/>
              </a:lnSpc>
            </a:pPr>
            <a:r>
              <a:rPr lang="en-US" b="true" sz="2799">
                <a:solidFill>
                  <a:srgbClr val="FFFFFF"/>
                </a:solidFill>
                <a:latin typeface="Lato Bold"/>
                <a:ea typeface="Lato Bold"/>
                <a:cs typeface="Lato Bold"/>
                <a:sym typeface="Lato Bold"/>
              </a:rPr>
              <a:t>Obstáculo para la alineación con los valores de Descosur</a:t>
            </a:r>
          </a:p>
        </p:txBody>
      </p:sp>
      <p:sp>
        <p:nvSpPr>
          <p:cNvPr name="TextBox 23" id="23"/>
          <p:cNvSpPr txBox="true"/>
          <p:nvPr/>
        </p:nvSpPr>
        <p:spPr>
          <a:xfrm rot="0">
            <a:off x="1716254" y="4868744"/>
            <a:ext cx="4211942" cy="4200525"/>
          </a:xfrm>
          <a:prstGeom prst="rect">
            <a:avLst/>
          </a:prstGeom>
        </p:spPr>
        <p:txBody>
          <a:bodyPr anchor="t" rtlCol="false" tIns="0" lIns="0" bIns="0" rIns="0">
            <a:spAutoFit/>
          </a:bodyPr>
          <a:lstStyle/>
          <a:p>
            <a:pPr algn="ctr">
              <a:lnSpc>
                <a:spcPts val="3000"/>
              </a:lnSpc>
            </a:pPr>
            <a:r>
              <a:rPr lang="en-US" sz="2500" b="true">
                <a:solidFill>
                  <a:srgbClr val="000000"/>
                </a:solidFill>
                <a:latin typeface="Lato Bold"/>
                <a:ea typeface="Lato Bold"/>
                <a:cs typeface="Lato Bold"/>
                <a:sym typeface="Lato Bold"/>
              </a:rPr>
              <a:t>La falta de efectividad y sostenibilidad de las campañas a favor de la promoción de la cultura organizacional</a:t>
            </a:r>
            <a:r>
              <a:rPr lang="en-US" sz="2500" b="true">
                <a:solidFill>
                  <a:srgbClr val="00B64B"/>
                </a:solidFill>
                <a:latin typeface="Lato Bold"/>
                <a:ea typeface="Lato Bold"/>
                <a:cs typeface="Lato Bold"/>
                <a:sym typeface="Lato Bold"/>
              </a:rPr>
              <a:t> </a:t>
            </a:r>
            <a:r>
              <a:rPr lang="en-US" sz="2500" b="true">
                <a:solidFill>
                  <a:srgbClr val="009600"/>
                </a:solidFill>
                <a:latin typeface="Lato Bold"/>
                <a:ea typeface="Lato Bold"/>
                <a:cs typeface="Lato Bold"/>
                <a:sym typeface="Lato Bold"/>
              </a:rPr>
              <a:t>genera </a:t>
            </a:r>
          </a:p>
          <a:p>
            <a:pPr algn="ctr">
              <a:lnSpc>
                <a:spcPts val="3000"/>
              </a:lnSpc>
              <a:spcBef>
                <a:spcPct val="0"/>
              </a:spcBef>
            </a:pPr>
            <a:r>
              <a:rPr lang="en-US" b="true" sz="2500">
                <a:solidFill>
                  <a:srgbClr val="009600"/>
                </a:solidFill>
                <a:latin typeface="Lato Bold"/>
                <a:ea typeface="Lato Bold"/>
                <a:cs typeface="Lato Bold"/>
                <a:sym typeface="Lato Bold"/>
              </a:rPr>
              <a:t>cierto desconocimiento  por parte de los trabajadores.</a:t>
            </a:r>
            <a:r>
              <a:rPr lang="en-US" b="true" sz="2500">
                <a:solidFill>
                  <a:srgbClr val="000000"/>
                </a:solidFill>
                <a:latin typeface="Lato Bold"/>
                <a:ea typeface="Lato Bold"/>
                <a:cs typeface="Lato Bold"/>
                <a:sym typeface="Lato Bold"/>
              </a:rPr>
              <a:t> Este hecho puede limitar la  alineación con la cultura y valores que promueve Descosur.</a:t>
            </a:r>
          </a:p>
        </p:txBody>
      </p:sp>
      <p:sp>
        <p:nvSpPr>
          <p:cNvPr name="TextBox 24" id="24"/>
          <p:cNvSpPr txBox="true"/>
          <p:nvPr/>
        </p:nvSpPr>
        <p:spPr>
          <a:xfrm rot="0">
            <a:off x="1790579" y="652462"/>
            <a:ext cx="10835782" cy="752475"/>
          </a:xfrm>
          <a:prstGeom prst="rect">
            <a:avLst/>
          </a:prstGeom>
        </p:spPr>
        <p:txBody>
          <a:bodyPr anchor="t" rtlCol="false" tIns="0" lIns="0" bIns="0" rIns="0">
            <a:spAutoFit/>
          </a:bodyPr>
          <a:lstStyle/>
          <a:p>
            <a:pPr algn="l">
              <a:lnSpc>
                <a:spcPts val="5999"/>
              </a:lnSpc>
            </a:pPr>
            <a:r>
              <a:rPr lang="en-US" b="true" sz="4999">
                <a:solidFill>
                  <a:srgbClr val="009600"/>
                </a:solidFill>
                <a:latin typeface="Lato Bold"/>
                <a:ea typeface="Lato Bold"/>
                <a:cs typeface="Lato Bold"/>
                <a:sym typeface="Lato Bold"/>
              </a:rPr>
              <a:t>HALLAZGOS DE LOS DOCUMENTOS</a:t>
            </a:r>
          </a:p>
        </p:txBody>
      </p:sp>
      <p:sp>
        <p:nvSpPr>
          <p:cNvPr name="TextBox 25" id="25"/>
          <p:cNvSpPr txBox="true"/>
          <p:nvPr/>
        </p:nvSpPr>
        <p:spPr>
          <a:xfrm rot="0">
            <a:off x="7134145" y="2664081"/>
            <a:ext cx="4151932" cy="1297813"/>
          </a:xfrm>
          <a:prstGeom prst="rect">
            <a:avLst/>
          </a:prstGeom>
        </p:spPr>
        <p:txBody>
          <a:bodyPr anchor="t" rtlCol="false" tIns="0" lIns="0" bIns="0" rIns="0">
            <a:spAutoFit/>
          </a:bodyPr>
          <a:lstStyle/>
          <a:p>
            <a:pPr algn="ctr">
              <a:lnSpc>
                <a:spcPts val="3415"/>
              </a:lnSpc>
            </a:pPr>
            <a:r>
              <a:rPr lang="en-US" b="true" sz="2799">
                <a:solidFill>
                  <a:srgbClr val="FFFFFF"/>
                </a:solidFill>
                <a:latin typeface="Lato Bold"/>
                <a:ea typeface="Lato Bold"/>
                <a:cs typeface="Lato Bold"/>
                <a:sym typeface="Lato Bold"/>
              </a:rPr>
              <a:t>Ausencia de métricas para evaluar la eficacia de la comunicación.</a:t>
            </a:r>
          </a:p>
        </p:txBody>
      </p:sp>
      <p:sp>
        <p:nvSpPr>
          <p:cNvPr name="TextBox 26" id="26"/>
          <p:cNvSpPr txBox="true"/>
          <p:nvPr/>
        </p:nvSpPr>
        <p:spPr>
          <a:xfrm rot="0">
            <a:off x="7134145" y="5039331"/>
            <a:ext cx="4151932" cy="3438525"/>
          </a:xfrm>
          <a:prstGeom prst="rect">
            <a:avLst/>
          </a:prstGeom>
        </p:spPr>
        <p:txBody>
          <a:bodyPr anchor="t" rtlCol="false" tIns="0" lIns="0" bIns="0" rIns="0">
            <a:spAutoFit/>
          </a:bodyPr>
          <a:lstStyle/>
          <a:p>
            <a:pPr algn="ctr">
              <a:lnSpc>
                <a:spcPts val="3000"/>
              </a:lnSpc>
              <a:spcBef>
                <a:spcPct val="0"/>
              </a:spcBef>
            </a:pPr>
            <a:r>
              <a:rPr lang="en-US" b="true" sz="2500">
                <a:solidFill>
                  <a:srgbClr val="55B441"/>
                </a:solidFill>
                <a:latin typeface="Lato Bold"/>
                <a:ea typeface="Lato Bold"/>
                <a:cs typeface="Lato Bold"/>
                <a:sym typeface="Lato Bold"/>
              </a:rPr>
              <a:t>Descosur no ha generado  indicadores para la evaluación sobre la eficacia de la comunicación interna </a:t>
            </a:r>
            <a:r>
              <a:rPr lang="en-US" b="true" sz="2500">
                <a:solidFill>
                  <a:srgbClr val="009600"/>
                </a:solidFill>
                <a:latin typeface="Lato Bold"/>
                <a:ea typeface="Lato Bold"/>
                <a:cs typeface="Lato Bold"/>
                <a:sym typeface="Lato Bold"/>
              </a:rPr>
              <a:t> </a:t>
            </a:r>
            <a:r>
              <a:rPr lang="en-US" b="true" sz="2500">
                <a:solidFill>
                  <a:srgbClr val="111111"/>
                </a:solidFill>
                <a:latin typeface="Lato Bold"/>
                <a:ea typeface="Lato Bold"/>
                <a:cs typeface="Lato Bold"/>
                <a:sym typeface="Lato Bold"/>
              </a:rPr>
              <a:t>más allá de lo que requieren las certificaciones. Esto puede originar una brecha en el monitoreo de la comunicación.</a:t>
            </a:r>
            <a:r>
              <a:rPr lang="en-US" b="true" sz="2500">
                <a:solidFill>
                  <a:srgbClr val="009600"/>
                </a:solidFill>
                <a:latin typeface="Lato Bold"/>
                <a:ea typeface="Lato Bold"/>
                <a:cs typeface="Lato Bold"/>
                <a:sym typeface="Lato Bold"/>
              </a:rPr>
              <a:t> </a:t>
            </a:r>
          </a:p>
        </p:txBody>
      </p:sp>
      <p:sp>
        <p:nvSpPr>
          <p:cNvPr name="TextBox 27" id="27"/>
          <p:cNvSpPr txBox="true"/>
          <p:nvPr/>
        </p:nvSpPr>
        <p:spPr>
          <a:xfrm rot="0">
            <a:off x="12208770" y="3185215"/>
            <a:ext cx="4984200" cy="440563"/>
          </a:xfrm>
          <a:prstGeom prst="rect">
            <a:avLst/>
          </a:prstGeom>
        </p:spPr>
        <p:txBody>
          <a:bodyPr anchor="t" rtlCol="false" tIns="0" lIns="0" bIns="0" rIns="0">
            <a:spAutoFit/>
          </a:bodyPr>
          <a:lstStyle/>
          <a:p>
            <a:pPr algn="ctr">
              <a:lnSpc>
                <a:spcPts val="3415"/>
              </a:lnSpc>
            </a:pPr>
            <a:r>
              <a:rPr lang="en-US" b="true" sz="2799">
                <a:solidFill>
                  <a:srgbClr val="FFFFFF"/>
                </a:solidFill>
                <a:latin typeface="Lato Bold"/>
                <a:ea typeface="Lato Bold"/>
                <a:cs typeface="Lato Bold"/>
                <a:sym typeface="Lato Bold"/>
              </a:rPr>
              <a:t>Lineamiento ambiguos </a:t>
            </a:r>
          </a:p>
        </p:txBody>
      </p:sp>
      <p:sp>
        <p:nvSpPr>
          <p:cNvPr name="TextBox 28" id="28"/>
          <p:cNvSpPr txBox="true"/>
          <p:nvPr/>
        </p:nvSpPr>
        <p:spPr>
          <a:xfrm rot="0">
            <a:off x="12552037" y="4734531"/>
            <a:ext cx="4335767" cy="4200525"/>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Lato Bold"/>
                <a:ea typeface="Lato Bold"/>
                <a:cs typeface="Lato Bold"/>
                <a:sym typeface="Lato Bold"/>
              </a:rPr>
              <a:t>La Visión de Descosur presenta cierta ambigüedad en cuanto a sus proyecciones futuras, ya que </a:t>
            </a:r>
            <a:r>
              <a:rPr lang="en-US" b="true" sz="2500">
                <a:solidFill>
                  <a:srgbClr val="009600"/>
                </a:solidFill>
                <a:latin typeface="Lato Bold"/>
                <a:ea typeface="Lato Bold"/>
                <a:cs typeface="Lato Bold"/>
                <a:sym typeface="Lato Bold"/>
              </a:rPr>
              <a:t>no expresa  claramente sus metas a largo plazo.</a:t>
            </a:r>
            <a:r>
              <a:rPr lang="en-US" b="true" sz="2500">
                <a:solidFill>
                  <a:srgbClr val="000000"/>
                </a:solidFill>
                <a:latin typeface="Lato Bold"/>
                <a:ea typeface="Lato Bold"/>
                <a:cs typeface="Lato Bold"/>
                <a:sym typeface="Lato Bold"/>
              </a:rPr>
              <a:t> Esta falta de claridad en los lineamientos, especialmente en lo que respecta a la visión, </a:t>
            </a:r>
            <a:r>
              <a:rPr lang="en-US" b="true" sz="2500">
                <a:solidFill>
                  <a:srgbClr val="009600"/>
                </a:solidFill>
                <a:latin typeface="Lato Bold"/>
                <a:ea typeface="Lato Bold"/>
                <a:cs typeface="Lato Bold"/>
                <a:sym typeface="Lato Bold"/>
              </a:rPr>
              <a:t>dificulta la comprensión y asimilación del propósito institucional</a:t>
            </a:r>
            <a:r>
              <a:rPr lang="en-US" b="true" sz="2500">
                <a:solidFill>
                  <a:srgbClr val="000000"/>
                </a:solidFill>
                <a:latin typeface="Lato Bold"/>
                <a:ea typeface="Lato Bold"/>
                <a:cs typeface="Lato Bold"/>
                <a:sym typeface="Lato Bold"/>
              </a:rPr>
              <a:t>.</a:t>
            </a:r>
          </a:p>
        </p:txBody>
      </p:sp>
      <p:sp>
        <p:nvSpPr>
          <p:cNvPr name="TextBox 29" id="29"/>
          <p:cNvSpPr txBox="true"/>
          <p:nvPr/>
        </p:nvSpPr>
        <p:spPr>
          <a:xfrm rot="0">
            <a:off x="280201" y="-134175"/>
            <a:ext cx="1263967" cy="2090505"/>
          </a:xfrm>
          <a:prstGeom prst="rect">
            <a:avLst/>
          </a:prstGeom>
        </p:spPr>
        <p:txBody>
          <a:bodyPr anchor="t" rtlCol="false" tIns="0" lIns="0" bIns="0" rIns="0">
            <a:spAutoFit/>
          </a:bodyPr>
          <a:lstStyle/>
          <a:p>
            <a:pPr algn="ctr">
              <a:lnSpc>
                <a:spcPts val="17075"/>
              </a:lnSpc>
            </a:pPr>
            <a:r>
              <a:rPr lang="en-US" sz="12196">
                <a:solidFill>
                  <a:srgbClr val="009600"/>
                </a:solidFill>
                <a:latin typeface="Lato"/>
                <a:ea typeface="Lato"/>
                <a:cs typeface="Lato"/>
                <a:sym typeface="Lato"/>
              </a:rPr>
              <a:t>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74010" y="8968308"/>
            <a:ext cx="8740200" cy="225000"/>
          </a:xfrm>
          <a:prstGeom prst="rect">
            <a:avLst/>
          </a:prstGeom>
        </p:spPr>
        <p:txBody>
          <a:bodyPr anchor="t" rtlCol="false" tIns="0" lIns="0" bIns="0" rIns="0">
            <a:spAutoFit/>
          </a:bodyPr>
          <a:lstStyle/>
          <a:p>
            <a:pPr algn="ctr">
              <a:lnSpc>
                <a:spcPts val="1754"/>
              </a:lnSpc>
            </a:pPr>
            <a:r>
              <a:rPr lang="en-US" sz="1462">
                <a:solidFill>
                  <a:srgbClr val="FFFFFF"/>
                </a:solidFill>
                <a:latin typeface="Lato"/>
                <a:ea typeface="Lato"/>
                <a:cs typeface="Lato"/>
                <a:sym typeface="Lato"/>
              </a:rPr>
              <a:t>September 2016</a:t>
            </a:r>
          </a:p>
        </p:txBody>
      </p:sp>
      <p:grpSp>
        <p:nvGrpSpPr>
          <p:cNvPr name="Group 3" id="3"/>
          <p:cNvGrpSpPr/>
          <p:nvPr/>
        </p:nvGrpSpPr>
        <p:grpSpPr>
          <a:xfrm rot="0">
            <a:off x="0" y="0"/>
            <a:ext cx="18288000" cy="10294622"/>
            <a:chOff x="0" y="0"/>
            <a:chExt cx="24384000" cy="13726163"/>
          </a:xfrm>
        </p:grpSpPr>
        <p:sp>
          <p:nvSpPr>
            <p:cNvPr name="Freeform 4" id="4"/>
            <p:cNvSpPr/>
            <p:nvPr/>
          </p:nvSpPr>
          <p:spPr>
            <a:xfrm flipH="false" flipV="false" rot="0">
              <a:off x="0" y="0"/>
              <a:ext cx="24384000" cy="13726193"/>
            </a:xfrm>
            <a:custGeom>
              <a:avLst/>
              <a:gdLst/>
              <a:ahLst/>
              <a:cxnLst/>
              <a:rect r="r" b="b" t="t" l="l"/>
              <a:pathLst>
                <a:path h="13726193" w="24384000">
                  <a:moveTo>
                    <a:pt x="0" y="0"/>
                  </a:moveTo>
                  <a:lnTo>
                    <a:pt x="24384000" y="0"/>
                  </a:lnTo>
                  <a:lnTo>
                    <a:pt x="24384000" y="13726193"/>
                  </a:lnTo>
                  <a:lnTo>
                    <a:pt x="0" y="13726193"/>
                  </a:lnTo>
                  <a:close/>
                </a:path>
              </a:pathLst>
            </a:custGeom>
            <a:solidFill>
              <a:srgbClr val="73B744"/>
            </a:solidFill>
          </p:spPr>
        </p:sp>
      </p:grpSp>
      <p:grpSp>
        <p:nvGrpSpPr>
          <p:cNvPr name="Group 5" id="5"/>
          <p:cNvGrpSpPr/>
          <p:nvPr/>
        </p:nvGrpSpPr>
        <p:grpSpPr>
          <a:xfrm rot="0">
            <a:off x="14633648" y="-717241"/>
            <a:ext cx="4182504" cy="41825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2400"/>
                </a:lnSpc>
              </a:pPr>
            </a:p>
          </p:txBody>
        </p:sp>
      </p:grpSp>
      <p:sp>
        <p:nvSpPr>
          <p:cNvPr name="Freeform 8" id="8"/>
          <p:cNvSpPr/>
          <p:nvPr/>
        </p:nvSpPr>
        <p:spPr>
          <a:xfrm flipH="false" flipV="false" rot="0">
            <a:off x="15403750" y="253914"/>
            <a:ext cx="2642300" cy="2642300"/>
          </a:xfrm>
          <a:custGeom>
            <a:avLst/>
            <a:gdLst/>
            <a:ahLst/>
            <a:cxnLst/>
            <a:rect r="r" b="b" t="t" l="l"/>
            <a:pathLst>
              <a:path h="2642300" w="2642300">
                <a:moveTo>
                  <a:pt x="0" y="0"/>
                </a:moveTo>
                <a:lnTo>
                  <a:pt x="2642300" y="0"/>
                </a:lnTo>
                <a:lnTo>
                  <a:pt x="2642300" y="2642300"/>
                </a:lnTo>
                <a:lnTo>
                  <a:pt x="0" y="2642300"/>
                </a:lnTo>
                <a:lnTo>
                  <a:pt x="0" y="0"/>
                </a:lnTo>
                <a:close/>
              </a:path>
            </a:pathLst>
          </a:custGeom>
          <a:blipFill>
            <a:blip r:embed="rId3"/>
            <a:stretch>
              <a:fillRect l="0" t="0" r="0" b="0"/>
            </a:stretch>
          </a:blipFill>
        </p:spPr>
      </p:sp>
      <p:sp>
        <p:nvSpPr>
          <p:cNvPr name="Freeform 9" id="9"/>
          <p:cNvSpPr/>
          <p:nvPr/>
        </p:nvSpPr>
        <p:spPr>
          <a:xfrm flipH="false" flipV="false" rot="0">
            <a:off x="773225" y="8832854"/>
            <a:ext cx="2189007" cy="1400965"/>
          </a:xfrm>
          <a:custGeom>
            <a:avLst/>
            <a:gdLst/>
            <a:ahLst/>
            <a:cxnLst/>
            <a:rect r="r" b="b" t="t" l="l"/>
            <a:pathLst>
              <a:path h="1400965" w="2189007">
                <a:moveTo>
                  <a:pt x="0" y="0"/>
                </a:moveTo>
                <a:lnTo>
                  <a:pt x="2189007" y="0"/>
                </a:lnTo>
                <a:lnTo>
                  <a:pt x="2189007" y="1400965"/>
                </a:lnTo>
                <a:lnTo>
                  <a:pt x="0" y="1400965"/>
                </a:lnTo>
                <a:lnTo>
                  <a:pt x="0" y="0"/>
                </a:lnTo>
                <a:close/>
              </a:path>
            </a:pathLst>
          </a:custGeom>
          <a:blipFill>
            <a:blip r:embed="rId4"/>
            <a:stretch>
              <a:fillRect l="0" t="0" r="0" b="0"/>
            </a:stretch>
          </a:blipFill>
        </p:spPr>
      </p:sp>
      <p:sp>
        <p:nvSpPr>
          <p:cNvPr name="TextBox 10" id="10"/>
          <p:cNvSpPr txBox="true"/>
          <p:nvPr/>
        </p:nvSpPr>
        <p:spPr>
          <a:xfrm rot="0">
            <a:off x="13540150" y="9193276"/>
            <a:ext cx="3727200" cy="371394"/>
          </a:xfrm>
          <a:prstGeom prst="rect">
            <a:avLst/>
          </a:prstGeom>
        </p:spPr>
        <p:txBody>
          <a:bodyPr anchor="t" rtlCol="false" tIns="0" lIns="0" bIns="0" rIns="0">
            <a:spAutoFit/>
          </a:bodyPr>
          <a:lstStyle/>
          <a:p>
            <a:pPr algn="r">
              <a:lnSpc>
                <a:spcPts val="2954"/>
              </a:lnSpc>
            </a:pPr>
          </a:p>
        </p:txBody>
      </p:sp>
      <p:sp>
        <p:nvSpPr>
          <p:cNvPr name="Freeform 11" id="11"/>
          <p:cNvSpPr/>
          <p:nvPr/>
        </p:nvSpPr>
        <p:spPr>
          <a:xfrm flipH="false" flipV="false" rot="0">
            <a:off x="11842726" y="8920285"/>
            <a:ext cx="2777119" cy="1069191"/>
          </a:xfrm>
          <a:custGeom>
            <a:avLst/>
            <a:gdLst/>
            <a:ahLst/>
            <a:cxnLst/>
            <a:rect r="r" b="b" t="t" l="l"/>
            <a:pathLst>
              <a:path h="1069191" w="2777119">
                <a:moveTo>
                  <a:pt x="0" y="0"/>
                </a:moveTo>
                <a:lnTo>
                  <a:pt x="2777120" y="0"/>
                </a:lnTo>
                <a:lnTo>
                  <a:pt x="2777120" y="1069191"/>
                </a:lnTo>
                <a:lnTo>
                  <a:pt x="0" y="10691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028700" y="4048708"/>
            <a:ext cx="11165071" cy="1932409"/>
          </a:xfrm>
          <a:prstGeom prst="rect">
            <a:avLst/>
          </a:prstGeom>
        </p:spPr>
        <p:txBody>
          <a:bodyPr anchor="t" rtlCol="false" tIns="0" lIns="0" bIns="0" rIns="0">
            <a:spAutoFit/>
          </a:bodyPr>
          <a:lstStyle/>
          <a:p>
            <a:pPr algn="l">
              <a:lnSpc>
                <a:spcPts val="15917"/>
              </a:lnSpc>
            </a:pPr>
            <a:r>
              <a:rPr lang="en-US" b="true" sz="11053">
                <a:solidFill>
                  <a:srgbClr val="FFFFFF"/>
                </a:solidFill>
                <a:latin typeface="Lato Bold"/>
                <a:ea typeface="Lato Bold"/>
                <a:cs typeface="Lato Bold"/>
                <a:sym typeface="Lato Bold"/>
              </a:rPr>
              <a:t>INTEGRANTES</a:t>
            </a:r>
          </a:p>
        </p:txBody>
      </p:sp>
      <p:sp>
        <p:nvSpPr>
          <p:cNvPr name="TextBox 13" id="13"/>
          <p:cNvSpPr txBox="true"/>
          <p:nvPr/>
        </p:nvSpPr>
        <p:spPr>
          <a:xfrm rot="0">
            <a:off x="13692550" y="9345676"/>
            <a:ext cx="3727200" cy="371394"/>
          </a:xfrm>
          <a:prstGeom prst="rect">
            <a:avLst/>
          </a:prstGeom>
        </p:spPr>
        <p:txBody>
          <a:bodyPr anchor="t" rtlCol="false" tIns="0" lIns="0" bIns="0" rIns="0">
            <a:spAutoFit/>
          </a:bodyPr>
          <a:lstStyle/>
          <a:p>
            <a:pPr algn="r">
              <a:lnSpc>
                <a:spcPts val="2954"/>
              </a:lnSpc>
            </a:pPr>
            <a:r>
              <a:rPr lang="en-US" b="true" sz="2462">
                <a:solidFill>
                  <a:srgbClr val="FFFFFF"/>
                </a:solidFill>
                <a:latin typeface="Lato Bold"/>
                <a:ea typeface="Lato Bold"/>
                <a:cs typeface="Lato Bold"/>
                <a:sym typeface="Lato Bold"/>
              </a:rPr>
              <a:t>Diciembre </a:t>
            </a:r>
            <a:r>
              <a:rPr lang="en-US" b="true" sz="2462">
                <a:solidFill>
                  <a:srgbClr val="FFFFFF"/>
                </a:solidFill>
                <a:latin typeface="Lato Bold"/>
                <a:ea typeface="Lato Bold"/>
                <a:cs typeface="Lato Bold"/>
                <a:sym typeface="Lato Bold"/>
              </a:rPr>
              <a:t>2023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15851" y="417332"/>
            <a:ext cx="2777119" cy="1069191"/>
          </a:xfrm>
          <a:custGeom>
            <a:avLst/>
            <a:gdLst/>
            <a:ahLst/>
            <a:cxnLst/>
            <a:rect r="r" b="b" t="t" l="l"/>
            <a:pathLst>
              <a:path h="1069191" w="2777119">
                <a:moveTo>
                  <a:pt x="0" y="0"/>
                </a:moveTo>
                <a:lnTo>
                  <a:pt x="2777119" y="0"/>
                </a:lnTo>
                <a:lnTo>
                  <a:pt x="2777119" y="1069191"/>
                </a:lnTo>
                <a:lnTo>
                  <a:pt x="0" y="10691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6122" y="3971741"/>
            <a:ext cx="16055756" cy="3732963"/>
          </a:xfrm>
          <a:custGeom>
            <a:avLst/>
            <a:gdLst/>
            <a:ahLst/>
            <a:cxnLst/>
            <a:rect r="r" b="b" t="t" l="l"/>
            <a:pathLst>
              <a:path h="3732963" w="16055756">
                <a:moveTo>
                  <a:pt x="0" y="0"/>
                </a:moveTo>
                <a:lnTo>
                  <a:pt x="16055756" y="0"/>
                </a:lnTo>
                <a:lnTo>
                  <a:pt x="16055756" y="3732963"/>
                </a:lnTo>
                <a:lnTo>
                  <a:pt x="0" y="37329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51381" y="5017851"/>
            <a:ext cx="1553238" cy="1640745"/>
          </a:xfrm>
          <a:custGeom>
            <a:avLst/>
            <a:gdLst/>
            <a:ahLst/>
            <a:cxnLst/>
            <a:rect r="r" b="b" t="t" l="l"/>
            <a:pathLst>
              <a:path h="1640745" w="1553238">
                <a:moveTo>
                  <a:pt x="0" y="0"/>
                </a:moveTo>
                <a:lnTo>
                  <a:pt x="1553238" y="0"/>
                </a:lnTo>
                <a:lnTo>
                  <a:pt x="1553238" y="1640744"/>
                </a:lnTo>
                <a:lnTo>
                  <a:pt x="0" y="1640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502066" y="4636230"/>
            <a:ext cx="13283867" cy="1838325"/>
          </a:xfrm>
          <a:prstGeom prst="rect">
            <a:avLst/>
          </a:prstGeom>
        </p:spPr>
        <p:txBody>
          <a:bodyPr anchor="t" rtlCol="false" tIns="0" lIns="0" bIns="0" rIns="0">
            <a:spAutoFit/>
          </a:bodyPr>
          <a:lstStyle/>
          <a:p>
            <a:pPr algn="ctr">
              <a:lnSpc>
                <a:spcPts val="3600"/>
              </a:lnSpc>
            </a:pPr>
            <a:r>
              <a:rPr lang="en-US" b="true" sz="3000">
                <a:solidFill>
                  <a:srgbClr val="F3F3F3"/>
                </a:solidFill>
                <a:latin typeface="Lato Bold"/>
                <a:ea typeface="Lato Bold"/>
                <a:cs typeface="Lato Bold"/>
                <a:sym typeface="Lato Bold"/>
              </a:rPr>
              <a:t>“Las formas de comunicación entre los equipos requieren de mayor transparencia, muchas veces no se informan de los avances reales. Debemos buscar formas más sinceras de interactuar, faltan muchas cosas en la relación. Si no se explican los avances reales no podemos avanzar como institución”</a:t>
            </a:r>
          </a:p>
        </p:txBody>
      </p:sp>
      <p:sp>
        <p:nvSpPr>
          <p:cNvPr name="TextBox 6" id="6"/>
          <p:cNvSpPr txBox="true"/>
          <p:nvPr/>
        </p:nvSpPr>
        <p:spPr>
          <a:xfrm rot="0">
            <a:off x="10986547" y="6668597"/>
            <a:ext cx="5193544" cy="572032"/>
          </a:xfrm>
          <a:prstGeom prst="rect">
            <a:avLst/>
          </a:prstGeom>
        </p:spPr>
        <p:txBody>
          <a:bodyPr anchor="t" rtlCol="false" tIns="0" lIns="0" bIns="0" rIns="0">
            <a:spAutoFit/>
          </a:bodyPr>
          <a:lstStyle/>
          <a:p>
            <a:pPr algn="ctr">
              <a:lnSpc>
                <a:spcPts val="2227"/>
              </a:lnSpc>
            </a:pPr>
            <a:r>
              <a:rPr lang="en-US" b="true" sz="1856">
                <a:solidFill>
                  <a:srgbClr val="B9DFB1"/>
                </a:solidFill>
                <a:latin typeface="Lato Bold"/>
                <a:ea typeface="Lato Bold"/>
                <a:cs typeface="Lato Bold"/>
                <a:sym typeface="Lato Bold"/>
              </a:rPr>
              <a:t>Entrevistado - cita del  documenrto Diagnóstico comunicacional y Estrategia comunicacional</a:t>
            </a:r>
          </a:p>
        </p:txBody>
      </p:sp>
      <p:sp>
        <p:nvSpPr>
          <p:cNvPr name="TextBox 7" id="7"/>
          <p:cNvSpPr txBox="true"/>
          <p:nvPr/>
        </p:nvSpPr>
        <p:spPr>
          <a:xfrm rot="0">
            <a:off x="1790579" y="652462"/>
            <a:ext cx="10835782" cy="752475"/>
          </a:xfrm>
          <a:prstGeom prst="rect">
            <a:avLst/>
          </a:prstGeom>
        </p:spPr>
        <p:txBody>
          <a:bodyPr anchor="t" rtlCol="false" tIns="0" lIns="0" bIns="0" rIns="0">
            <a:spAutoFit/>
          </a:bodyPr>
          <a:lstStyle/>
          <a:p>
            <a:pPr algn="l">
              <a:lnSpc>
                <a:spcPts val="5999"/>
              </a:lnSpc>
            </a:pPr>
            <a:r>
              <a:rPr lang="en-US" b="true" sz="4999">
                <a:solidFill>
                  <a:srgbClr val="009600"/>
                </a:solidFill>
                <a:latin typeface="Lato Bold"/>
                <a:ea typeface="Lato Bold"/>
                <a:cs typeface="Lato Bold"/>
                <a:sym typeface="Lato Bold"/>
              </a:rPr>
              <a:t>HALLAZGOS DE LOS DOCUMENTOS</a:t>
            </a:r>
          </a:p>
        </p:txBody>
      </p:sp>
      <p:sp>
        <p:nvSpPr>
          <p:cNvPr name="TextBox 8" id="8"/>
          <p:cNvSpPr txBox="true"/>
          <p:nvPr/>
        </p:nvSpPr>
        <p:spPr>
          <a:xfrm rot="0">
            <a:off x="280206" y="-134175"/>
            <a:ext cx="1263957" cy="2090397"/>
          </a:xfrm>
          <a:prstGeom prst="rect">
            <a:avLst/>
          </a:prstGeom>
        </p:spPr>
        <p:txBody>
          <a:bodyPr anchor="t" rtlCol="false" tIns="0" lIns="0" bIns="0" rIns="0">
            <a:spAutoFit/>
          </a:bodyPr>
          <a:lstStyle/>
          <a:p>
            <a:pPr algn="ctr">
              <a:lnSpc>
                <a:spcPts val="17075"/>
              </a:lnSpc>
            </a:pPr>
            <a:r>
              <a:rPr lang="en-US" sz="12196">
                <a:solidFill>
                  <a:srgbClr val="009600"/>
                </a:solidFill>
                <a:latin typeface="Lato"/>
                <a:ea typeface="Lato"/>
                <a:cs typeface="Lato"/>
                <a:sym typeface="Lato"/>
              </a:rPr>
              <a:t>1.</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2988" y="2556375"/>
            <a:ext cx="5022300" cy="1624594"/>
            <a:chOff x="0" y="0"/>
            <a:chExt cx="1322746" cy="427876"/>
          </a:xfrm>
        </p:grpSpPr>
        <p:sp>
          <p:nvSpPr>
            <p:cNvPr name="Freeform 3" id="3"/>
            <p:cNvSpPr/>
            <p:nvPr/>
          </p:nvSpPr>
          <p:spPr>
            <a:xfrm flipH="false" flipV="false" rot="0">
              <a:off x="0" y="0"/>
              <a:ext cx="1322746" cy="427876"/>
            </a:xfrm>
            <a:custGeom>
              <a:avLst/>
              <a:gdLst/>
              <a:ahLst/>
              <a:cxnLst/>
              <a:rect r="r" b="b" t="t" l="l"/>
              <a:pathLst>
                <a:path h="427876" w="1322746">
                  <a:moveTo>
                    <a:pt x="78617" y="0"/>
                  </a:moveTo>
                  <a:lnTo>
                    <a:pt x="1244129" y="0"/>
                  </a:lnTo>
                  <a:cubicBezTo>
                    <a:pt x="1264979" y="0"/>
                    <a:pt x="1284976" y="8283"/>
                    <a:pt x="1299719" y="23026"/>
                  </a:cubicBezTo>
                  <a:cubicBezTo>
                    <a:pt x="1314463" y="37770"/>
                    <a:pt x="1322746" y="57766"/>
                    <a:pt x="1322746" y="78617"/>
                  </a:cubicBezTo>
                  <a:lnTo>
                    <a:pt x="1322746" y="349260"/>
                  </a:lnTo>
                  <a:cubicBezTo>
                    <a:pt x="1322746" y="370110"/>
                    <a:pt x="1314463" y="390107"/>
                    <a:pt x="1299719" y="404850"/>
                  </a:cubicBezTo>
                  <a:cubicBezTo>
                    <a:pt x="1284976" y="419594"/>
                    <a:pt x="1264979" y="427876"/>
                    <a:pt x="1244129" y="427876"/>
                  </a:cubicBezTo>
                  <a:lnTo>
                    <a:pt x="78617" y="427876"/>
                  </a:lnTo>
                  <a:cubicBezTo>
                    <a:pt x="35198" y="427876"/>
                    <a:pt x="0" y="392679"/>
                    <a:pt x="0" y="349260"/>
                  </a:cubicBezTo>
                  <a:lnTo>
                    <a:pt x="0" y="78617"/>
                  </a:lnTo>
                  <a:cubicBezTo>
                    <a:pt x="0" y="57766"/>
                    <a:pt x="8283" y="37770"/>
                    <a:pt x="23026" y="23026"/>
                  </a:cubicBezTo>
                  <a:cubicBezTo>
                    <a:pt x="37770" y="8283"/>
                    <a:pt x="57766" y="0"/>
                    <a:pt x="78617" y="0"/>
                  </a:cubicBezTo>
                  <a:close/>
                </a:path>
              </a:pathLst>
            </a:custGeom>
            <a:solidFill>
              <a:srgbClr val="009600"/>
            </a:solidFill>
          </p:spPr>
        </p:sp>
        <p:sp>
          <p:nvSpPr>
            <p:cNvPr name="TextBox 4" id="4"/>
            <p:cNvSpPr txBox="true"/>
            <p:nvPr/>
          </p:nvSpPr>
          <p:spPr>
            <a:xfrm>
              <a:off x="0" y="-9525"/>
              <a:ext cx="1322746" cy="437401"/>
            </a:xfrm>
            <a:prstGeom prst="rect">
              <a:avLst/>
            </a:prstGeom>
          </p:spPr>
          <p:txBody>
            <a:bodyPr anchor="ctr" rtlCol="false" tIns="50800" lIns="50800" bIns="50800" rIns="50800"/>
            <a:lstStyle/>
            <a:p>
              <a:pPr algn="ctr">
                <a:lnSpc>
                  <a:spcPts val="2400"/>
                </a:lnSpc>
              </a:pPr>
            </a:p>
          </p:txBody>
        </p:sp>
      </p:grpSp>
      <p:grpSp>
        <p:nvGrpSpPr>
          <p:cNvPr name="Group 5" id="5"/>
          <p:cNvGrpSpPr/>
          <p:nvPr/>
        </p:nvGrpSpPr>
        <p:grpSpPr>
          <a:xfrm rot="0">
            <a:off x="1372988" y="4514343"/>
            <a:ext cx="5022300" cy="5039649"/>
            <a:chOff x="0" y="0"/>
            <a:chExt cx="1322746" cy="1327315"/>
          </a:xfrm>
        </p:grpSpPr>
        <p:sp>
          <p:nvSpPr>
            <p:cNvPr name="Freeform 6" id="6"/>
            <p:cNvSpPr/>
            <p:nvPr/>
          </p:nvSpPr>
          <p:spPr>
            <a:xfrm flipH="false" flipV="false" rot="0">
              <a:off x="0" y="0"/>
              <a:ext cx="1322746" cy="1327315"/>
            </a:xfrm>
            <a:custGeom>
              <a:avLst/>
              <a:gdLst/>
              <a:ahLst/>
              <a:cxnLst/>
              <a:rect r="r" b="b" t="t" l="l"/>
              <a:pathLst>
                <a:path h="1327315" w="1322746">
                  <a:moveTo>
                    <a:pt x="0" y="0"/>
                  </a:moveTo>
                  <a:lnTo>
                    <a:pt x="1322746" y="0"/>
                  </a:lnTo>
                  <a:lnTo>
                    <a:pt x="1322746" y="1327315"/>
                  </a:lnTo>
                  <a:lnTo>
                    <a:pt x="0" y="1327315"/>
                  </a:lnTo>
                  <a:close/>
                </a:path>
              </a:pathLst>
            </a:custGeom>
            <a:solidFill>
              <a:srgbClr val="E7E6E6"/>
            </a:solidFill>
            <a:ln w="38100" cap="sq">
              <a:solidFill>
                <a:srgbClr val="55B441"/>
              </a:solidFill>
              <a:prstDash val="solid"/>
              <a:miter/>
            </a:ln>
          </p:spPr>
        </p:sp>
        <p:sp>
          <p:nvSpPr>
            <p:cNvPr name="TextBox 7" id="7"/>
            <p:cNvSpPr txBox="true"/>
            <p:nvPr/>
          </p:nvSpPr>
          <p:spPr>
            <a:xfrm>
              <a:off x="0" y="-9525"/>
              <a:ext cx="1322746" cy="1336840"/>
            </a:xfrm>
            <a:prstGeom prst="rect">
              <a:avLst/>
            </a:prstGeom>
          </p:spPr>
          <p:txBody>
            <a:bodyPr anchor="ctr" rtlCol="false" tIns="50800" lIns="50800" bIns="50800" rIns="50800"/>
            <a:lstStyle/>
            <a:p>
              <a:pPr algn="ctr">
                <a:lnSpc>
                  <a:spcPts val="2400"/>
                </a:lnSpc>
              </a:pPr>
            </a:p>
          </p:txBody>
        </p:sp>
      </p:grpSp>
      <p:sp>
        <p:nvSpPr>
          <p:cNvPr name="Freeform 8" id="8"/>
          <p:cNvSpPr/>
          <p:nvPr/>
        </p:nvSpPr>
        <p:spPr>
          <a:xfrm flipH="false" flipV="false" rot="0">
            <a:off x="14482181" y="474482"/>
            <a:ext cx="2777119" cy="1069191"/>
          </a:xfrm>
          <a:custGeom>
            <a:avLst/>
            <a:gdLst/>
            <a:ahLst/>
            <a:cxnLst/>
            <a:rect r="r" b="b" t="t" l="l"/>
            <a:pathLst>
              <a:path h="1069191" w="2777119">
                <a:moveTo>
                  <a:pt x="0" y="0"/>
                </a:moveTo>
                <a:lnTo>
                  <a:pt x="2777119" y="0"/>
                </a:lnTo>
                <a:lnTo>
                  <a:pt x="2777119" y="1069191"/>
                </a:lnTo>
                <a:lnTo>
                  <a:pt x="0" y="10691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6704807" y="2518275"/>
            <a:ext cx="5045789" cy="1624594"/>
            <a:chOff x="0" y="0"/>
            <a:chExt cx="1328932" cy="427876"/>
          </a:xfrm>
        </p:grpSpPr>
        <p:sp>
          <p:nvSpPr>
            <p:cNvPr name="Freeform 10" id="10"/>
            <p:cNvSpPr/>
            <p:nvPr/>
          </p:nvSpPr>
          <p:spPr>
            <a:xfrm flipH="false" flipV="false" rot="0">
              <a:off x="0" y="0"/>
              <a:ext cx="1328932" cy="427876"/>
            </a:xfrm>
            <a:custGeom>
              <a:avLst/>
              <a:gdLst/>
              <a:ahLst/>
              <a:cxnLst/>
              <a:rect r="r" b="b" t="t" l="l"/>
              <a:pathLst>
                <a:path h="427876" w="1328932">
                  <a:moveTo>
                    <a:pt x="78251" y="0"/>
                  </a:moveTo>
                  <a:lnTo>
                    <a:pt x="1250681" y="0"/>
                  </a:lnTo>
                  <a:cubicBezTo>
                    <a:pt x="1293898" y="0"/>
                    <a:pt x="1328932" y="35034"/>
                    <a:pt x="1328932" y="78251"/>
                  </a:cubicBezTo>
                  <a:lnTo>
                    <a:pt x="1328932" y="349626"/>
                  </a:lnTo>
                  <a:cubicBezTo>
                    <a:pt x="1328932" y="392842"/>
                    <a:pt x="1293898" y="427876"/>
                    <a:pt x="1250681" y="427876"/>
                  </a:cubicBezTo>
                  <a:lnTo>
                    <a:pt x="78251" y="427876"/>
                  </a:lnTo>
                  <a:cubicBezTo>
                    <a:pt x="35034" y="427876"/>
                    <a:pt x="0" y="392842"/>
                    <a:pt x="0" y="349626"/>
                  </a:cubicBezTo>
                  <a:lnTo>
                    <a:pt x="0" y="78251"/>
                  </a:lnTo>
                  <a:cubicBezTo>
                    <a:pt x="0" y="35034"/>
                    <a:pt x="35034" y="0"/>
                    <a:pt x="78251" y="0"/>
                  </a:cubicBezTo>
                  <a:close/>
                </a:path>
              </a:pathLst>
            </a:custGeom>
            <a:solidFill>
              <a:srgbClr val="009600"/>
            </a:solidFill>
          </p:spPr>
        </p:sp>
        <p:sp>
          <p:nvSpPr>
            <p:cNvPr name="TextBox 11" id="11"/>
            <p:cNvSpPr txBox="true"/>
            <p:nvPr/>
          </p:nvSpPr>
          <p:spPr>
            <a:xfrm>
              <a:off x="0" y="-9525"/>
              <a:ext cx="1328932" cy="437401"/>
            </a:xfrm>
            <a:prstGeom prst="rect">
              <a:avLst/>
            </a:prstGeom>
          </p:spPr>
          <p:txBody>
            <a:bodyPr anchor="ctr" rtlCol="false" tIns="50800" lIns="50800" bIns="50800" rIns="50800"/>
            <a:lstStyle/>
            <a:p>
              <a:pPr algn="ctr">
                <a:lnSpc>
                  <a:spcPts val="2400"/>
                </a:lnSpc>
              </a:pPr>
            </a:p>
          </p:txBody>
        </p:sp>
      </p:grpSp>
      <p:grpSp>
        <p:nvGrpSpPr>
          <p:cNvPr name="Group 12" id="12"/>
          <p:cNvGrpSpPr/>
          <p:nvPr/>
        </p:nvGrpSpPr>
        <p:grpSpPr>
          <a:xfrm rot="0">
            <a:off x="6728296" y="4514343"/>
            <a:ext cx="5022300" cy="5035594"/>
            <a:chOff x="0" y="0"/>
            <a:chExt cx="1322746" cy="1326247"/>
          </a:xfrm>
        </p:grpSpPr>
        <p:sp>
          <p:nvSpPr>
            <p:cNvPr name="Freeform 13" id="13"/>
            <p:cNvSpPr/>
            <p:nvPr/>
          </p:nvSpPr>
          <p:spPr>
            <a:xfrm flipH="false" flipV="false" rot="0">
              <a:off x="0" y="0"/>
              <a:ext cx="1322746" cy="1326247"/>
            </a:xfrm>
            <a:custGeom>
              <a:avLst/>
              <a:gdLst/>
              <a:ahLst/>
              <a:cxnLst/>
              <a:rect r="r" b="b" t="t" l="l"/>
              <a:pathLst>
                <a:path h="1326247" w="1322746">
                  <a:moveTo>
                    <a:pt x="0" y="0"/>
                  </a:moveTo>
                  <a:lnTo>
                    <a:pt x="1322746" y="0"/>
                  </a:lnTo>
                  <a:lnTo>
                    <a:pt x="1322746" y="1326247"/>
                  </a:lnTo>
                  <a:lnTo>
                    <a:pt x="0" y="1326247"/>
                  </a:lnTo>
                  <a:close/>
                </a:path>
              </a:pathLst>
            </a:custGeom>
            <a:solidFill>
              <a:srgbClr val="E7E6E6"/>
            </a:solidFill>
            <a:ln w="38100" cap="sq">
              <a:solidFill>
                <a:srgbClr val="55B441"/>
              </a:solidFill>
              <a:prstDash val="solid"/>
              <a:miter/>
            </a:ln>
          </p:spPr>
        </p:sp>
        <p:sp>
          <p:nvSpPr>
            <p:cNvPr name="TextBox 14" id="14"/>
            <p:cNvSpPr txBox="true"/>
            <p:nvPr/>
          </p:nvSpPr>
          <p:spPr>
            <a:xfrm>
              <a:off x="0" y="-9525"/>
              <a:ext cx="1322746" cy="1335772"/>
            </a:xfrm>
            <a:prstGeom prst="rect">
              <a:avLst/>
            </a:prstGeom>
          </p:spPr>
          <p:txBody>
            <a:bodyPr anchor="ctr" rtlCol="false" tIns="50800" lIns="50800" bIns="50800" rIns="50800"/>
            <a:lstStyle/>
            <a:p>
              <a:pPr algn="ctr">
                <a:lnSpc>
                  <a:spcPts val="2400"/>
                </a:lnSpc>
              </a:pPr>
            </a:p>
          </p:txBody>
        </p:sp>
      </p:grpSp>
      <p:grpSp>
        <p:nvGrpSpPr>
          <p:cNvPr name="Group 15" id="15"/>
          <p:cNvGrpSpPr/>
          <p:nvPr/>
        </p:nvGrpSpPr>
        <p:grpSpPr>
          <a:xfrm rot="0">
            <a:off x="12170670" y="2556375"/>
            <a:ext cx="5022300" cy="1624594"/>
            <a:chOff x="0" y="0"/>
            <a:chExt cx="1322746" cy="427876"/>
          </a:xfrm>
        </p:grpSpPr>
        <p:sp>
          <p:nvSpPr>
            <p:cNvPr name="Freeform 16" id="16"/>
            <p:cNvSpPr/>
            <p:nvPr/>
          </p:nvSpPr>
          <p:spPr>
            <a:xfrm flipH="false" flipV="false" rot="0">
              <a:off x="0" y="0"/>
              <a:ext cx="1322746" cy="427876"/>
            </a:xfrm>
            <a:custGeom>
              <a:avLst/>
              <a:gdLst/>
              <a:ahLst/>
              <a:cxnLst/>
              <a:rect r="r" b="b" t="t" l="l"/>
              <a:pathLst>
                <a:path h="427876" w="1322746">
                  <a:moveTo>
                    <a:pt x="78617" y="0"/>
                  </a:moveTo>
                  <a:lnTo>
                    <a:pt x="1244129" y="0"/>
                  </a:lnTo>
                  <a:cubicBezTo>
                    <a:pt x="1264979" y="0"/>
                    <a:pt x="1284976" y="8283"/>
                    <a:pt x="1299719" y="23026"/>
                  </a:cubicBezTo>
                  <a:cubicBezTo>
                    <a:pt x="1314463" y="37770"/>
                    <a:pt x="1322746" y="57766"/>
                    <a:pt x="1322746" y="78617"/>
                  </a:cubicBezTo>
                  <a:lnTo>
                    <a:pt x="1322746" y="349260"/>
                  </a:lnTo>
                  <a:cubicBezTo>
                    <a:pt x="1322746" y="370110"/>
                    <a:pt x="1314463" y="390107"/>
                    <a:pt x="1299719" y="404850"/>
                  </a:cubicBezTo>
                  <a:cubicBezTo>
                    <a:pt x="1284976" y="419594"/>
                    <a:pt x="1264979" y="427876"/>
                    <a:pt x="1244129" y="427876"/>
                  </a:cubicBezTo>
                  <a:lnTo>
                    <a:pt x="78617" y="427876"/>
                  </a:lnTo>
                  <a:cubicBezTo>
                    <a:pt x="35198" y="427876"/>
                    <a:pt x="0" y="392679"/>
                    <a:pt x="0" y="349260"/>
                  </a:cubicBezTo>
                  <a:lnTo>
                    <a:pt x="0" y="78617"/>
                  </a:lnTo>
                  <a:cubicBezTo>
                    <a:pt x="0" y="57766"/>
                    <a:pt x="8283" y="37770"/>
                    <a:pt x="23026" y="23026"/>
                  </a:cubicBezTo>
                  <a:cubicBezTo>
                    <a:pt x="37770" y="8283"/>
                    <a:pt x="57766" y="0"/>
                    <a:pt x="78617" y="0"/>
                  </a:cubicBezTo>
                  <a:close/>
                </a:path>
              </a:pathLst>
            </a:custGeom>
            <a:solidFill>
              <a:srgbClr val="009600"/>
            </a:solidFill>
          </p:spPr>
        </p:sp>
        <p:sp>
          <p:nvSpPr>
            <p:cNvPr name="TextBox 17" id="17"/>
            <p:cNvSpPr txBox="true"/>
            <p:nvPr/>
          </p:nvSpPr>
          <p:spPr>
            <a:xfrm>
              <a:off x="0" y="-9525"/>
              <a:ext cx="1322746" cy="437401"/>
            </a:xfrm>
            <a:prstGeom prst="rect">
              <a:avLst/>
            </a:prstGeom>
          </p:spPr>
          <p:txBody>
            <a:bodyPr anchor="ctr" rtlCol="false" tIns="50800" lIns="50800" bIns="50800" rIns="50800"/>
            <a:lstStyle/>
            <a:p>
              <a:pPr algn="ctr">
                <a:lnSpc>
                  <a:spcPts val="2400"/>
                </a:lnSpc>
              </a:pPr>
            </a:p>
          </p:txBody>
        </p:sp>
      </p:grpSp>
      <p:sp>
        <p:nvSpPr>
          <p:cNvPr name="AutoShape 18" id="18"/>
          <p:cNvSpPr/>
          <p:nvPr/>
        </p:nvSpPr>
        <p:spPr>
          <a:xfrm>
            <a:off x="12832146" y="4142869"/>
            <a:ext cx="3775500" cy="38100"/>
          </a:xfrm>
          <a:prstGeom prst="line">
            <a:avLst/>
          </a:prstGeom>
          <a:ln cap="rnd" w="19050">
            <a:solidFill>
              <a:srgbClr val="55B441"/>
            </a:solidFill>
            <a:prstDash val="solid"/>
            <a:headEnd type="none" len="sm" w="sm"/>
            <a:tailEnd type="none" len="sm" w="sm"/>
          </a:ln>
        </p:spPr>
      </p:sp>
      <p:grpSp>
        <p:nvGrpSpPr>
          <p:cNvPr name="Group 19" id="19"/>
          <p:cNvGrpSpPr/>
          <p:nvPr/>
        </p:nvGrpSpPr>
        <p:grpSpPr>
          <a:xfrm rot="0">
            <a:off x="12170670" y="4514343"/>
            <a:ext cx="5022300" cy="5035594"/>
            <a:chOff x="0" y="0"/>
            <a:chExt cx="1322746" cy="1326247"/>
          </a:xfrm>
        </p:grpSpPr>
        <p:sp>
          <p:nvSpPr>
            <p:cNvPr name="Freeform 20" id="20"/>
            <p:cNvSpPr/>
            <p:nvPr/>
          </p:nvSpPr>
          <p:spPr>
            <a:xfrm flipH="false" flipV="false" rot="0">
              <a:off x="0" y="0"/>
              <a:ext cx="1322746" cy="1326247"/>
            </a:xfrm>
            <a:custGeom>
              <a:avLst/>
              <a:gdLst/>
              <a:ahLst/>
              <a:cxnLst/>
              <a:rect r="r" b="b" t="t" l="l"/>
              <a:pathLst>
                <a:path h="1326247" w="1322746">
                  <a:moveTo>
                    <a:pt x="0" y="0"/>
                  </a:moveTo>
                  <a:lnTo>
                    <a:pt x="1322746" y="0"/>
                  </a:lnTo>
                  <a:lnTo>
                    <a:pt x="1322746" y="1326247"/>
                  </a:lnTo>
                  <a:lnTo>
                    <a:pt x="0" y="1326247"/>
                  </a:lnTo>
                  <a:close/>
                </a:path>
              </a:pathLst>
            </a:custGeom>
            <a:solidFill>
              <a:srgbClr val="E7E6E6"/>
            </a:solidFill>
            <a:ln w="38100" cap="sq">
              <a:solidFill>
                <a:srgbClr val="55B441"/>
              </a:solidFill>
              <a:prstDash val="solid"/>
              <a:miter/>
            </a:ln>
          </p:spPr>
        </p:sp>
        <p:sp>
          <p:nvSpPr>
            <p:cNvPr name="TextBox 21" id="21"/>
            <p:cNvSpPr txBox="true"/>
            <p:nvPr/>
          </p:nvSpPr>
          <p:spPr>
            <a:xfrm>
              <a:off x="0" y="-9525"/>
              <a:ext cx="1322746" cy="1335772"/>
            </a:xfrm>
            <a:prstGeom prst="rect">
              <a:avLst/>
            </a:prstGeom>
          </p:spPr>
          <p:txBody>
            <a:bodyPr anchor="ctr" rtlCol="false" tIns="50800" lIns="50800" bIns="50800" rIns="50800"/>
            <a:lstStyle/>
            <a:p>
              <a:pPr algn="ctr">
                <a:lnSpc>
                  <a:spcPts val="2400"/>
                </a:lnSpc>
              </a:pPr>
            </a:p>
          </p:txBody>
        </p:sp>
      </p:grpSp>
      <p:sp>
        <p:nvSpPr>
          <p:cNvPr name="TextBox 22" id="22"/>
          <p:cNvSpPr txBox="true"/>
          <p:nvPr/>
        </p:nvSpPr>
        <p:spPr>
          <a:xfrm rot="0">
            <a:off x="1460322" y="2970902"/>
            <a:ext cx="4723807" cy="869188"/>
          </a:xfrm>
          <a:prstGeom prst="rect">
            <a:avLst/>
          </a:prstGeom>
        </p:spPr>
        <p:txBody>
          <a:bodyPr anchor="t" rtlCol="false" tIns="0" lIns="0" bIns="0" rIns="0">
            <a:spAutoFit/>
          </a:bodyPr>
          <a:lstStyle/>
          <a:p>
            <a:pPr algn="ctr">
              <a:lnSpc>
                <a:spcPts val="3415"/>
              </a:lnSpc>
            </a:pPr>
            <a:r>
              <a:rPr lang="en-US" b="true" sz="2799">
                <a:solidFill>
                  <a:srgbClr val="FFFFFF"/>
                </a:solidFill>
                <a:latin typeface="Lato Bold"/>
                <a:ea typeface="Lato Bold"/>
                <a:cs typeface="Lato Bold"/>
                <a:sym typeface="Lato Bold"/>
              </a:rPr>
              <a:t>Proceso de inducción informal</a:t>
            </a:r>
          </a:p>
        </p:txBody>
      </p:sp>
      <p:sp>
        <p:nvSpPr>
          <p:cNvPr name="TextBox 23" id="23"/>
          <p:cNvSpPr txBox="true"/>
          <p:nvPr/>
        </p:nvSpPr>
        <p:spPr>
          <a:xfrm rot="0">
            <a:off x="1800104" y="4802069"/>
            <a:ext cx="4211942" cy="4581525"/>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Lato Bold"/>
                <a:ea typeface="Lato Bold"/>
                <a:cs typeface="Lato Bold"/>
                <a:sym typeface="Lato Bold"/>
              </a:rPr>
              <a:t>A pesar </a:t>
            </a:r>
            <a:r>
              <a:rPr lang="en-US" b="true" sz="2500">
                <a:solidFill>
                  <a:srgbClr val="009600"/>
                </a:solidFill>
                <a:latin typeface="Lato Bold"/>
                <a:ea typeface="Lato Bold"/>
                <a:cs typeface="Lato Bold"/>
                <a:sym typeface="Lato Bold"/>
              </a:rPr>
              <a:t>de contar con un manual de inducción y presentar a los nuevos empleados</a:t>
            </a:r>
            <a:r>
              <a:rPr lang="en-US" b="true" sz="2500">
                <a:solidFill>
                  <a:srgbClr val="000000"/>
                </a:solidFill>
                <a:latin typeface="Lato Bold"/>
                <a:ea typeface="Lato Bold"/>
                <a:cs typeface="Lato Bold"/>
                <a:sym typeface="Lato Bold"/>
              </a:rPr>
              <a:t>, el proceso adolece de formalidad. La ausencia de un proceso estructurado podría generar inconsistencias en la integración del personal, afectando su comprensión sobre roles y responsabilidades.</a:t>
            </a:r>
          </a:p>
        </p:txBody>
      </p:sp>
      <p:sp>
        <p:nvSpPr>
          <p:cNvPr name="TextBox 24" id="24"/>
          <p:cNvSpPr txBox="true"/>
          <p:nvPr/>
        </p:nvSpPr>
        <p:spPr>
          <a:xfrm rot="0">
            <a:off x="1790579" y="642937"/>
            <a:ext cx="11938068" cy="1392693"/>
          </a:xfrm>
          <a:prstGeom prst="rect">
            <a:avLst/>
          </a:prstGeom>
        </p:spPr>
        <p:txBody>
          <a:bodyPr anchor="t" rtlCol="false" tIns="0" lIns="0" bIns="0" rIns="0">
            <a:spAutoFit/>
          </a:bodyPr>
          <a:lstStyle/>
          <a:p>
            <a:pPr algn="l">
              <a:lnSpc>
                <a:spcPts val="5515"/>
              </a:lnSpc>
            </a:pPr>
            <a:r>
              <a:rPr lang="en-US" b="true" sz="4595">
                <a:solidFill>
                  <a:srgbClr val="009600"/>
                </a:solidFill>
                <a:latin typeface="Lato Bold"/>
                <a:ea typeface="Lato Bold"/>
                <a:cs typeface="Lato Bold"/>
                <a:sym typeface="Lato Bold"/>
              </a:rPr>
              <a:t>HALLAZGOS DE LA ENTREVISTA AL ÁREA DE INCIDENCIA Y COMUNICACIONES</a:t>
            </a:r>
          </a:p>
        </p:txBody>
      </p:sp>
      <p:sp>
        <p:nvSpPr>
          <p:cNvPr name="TextBox 25" id="25"/>
          <p:cNvSpPr txBox="true"/>
          <p:nvPr/>
        </p:nvSpPr>
        <p:spPr>
          <a:xfrm rot="0">
            <a:off x="7134145" y="2886453"/>
            <a:ext cx="4151932" cy="869188"/>
          </a:xfrm>
          <a:prstGeom prst="rect">
            <a:avLst/>
          </a:prstGeom>
        </p:spPr>
        <p:txBody>
          <a:bodyPr anchor="t" rtlCol="false" tIns="0" lIns="0" bIns="0" rIns="0">
            <a:spAutoFit/>
          </a:bodyPr>
          <a:lstStyle/>
          <a:p>
            <a:pPr algn="ctr">
              <a:lnSpc>
                <a:spcPts val="3415"/>
              </a:lnSpc>
            </a:pPr>
            <a:r>
              <a:rPr lang="en-US" b="true" sz="2799">
                <a:solidFill>
                  <a:srgbClr val="FFFFFF"/>
                </a:solidFill>
                <a:latin typeface="Lato Bold"/>
                <a:ea typeface="Lato Bold"/>
                <a:cs typeface="Lato Bold"/>
                <a:sym typeface="Lato Bold"/>
              </a:rPr>
              <a:t>Desconocimiento entre equipos de proyecto</a:t>
            </a:r>
          </a:p>
        </p:txBody>
      </p:sp>
      <p:sp>
        <p:nvSpPr>
          <p:cNvPr name="TextBox 26" id="26"/>
          <p:cNvSpPr txBox="true"/>
          <p:nvPr/>
        </p:nvSpPr>
        <p:spPr>
          <a:xfrm rot="0">
            <a:off x="7173005" y="5039331"/>
            <a:ext cx="4151932" cy="3819525"/>
          </a:xfrm>
          <a:prstGeom prst="rect">
            <a:avLst/>
          </a:prstGeom>
        </p:spPr>
        <p:txBody>
          <a:bodyPr anchor="t" rtlCol="false" tIns="0" lIns="0" bIns="0" rIns="0">
            <a:spAutoFit/>
          </a:bodyPr>
          <a:lstStyle/>
          <a:p>
            <a:pPr algn="ctr">
              <a:lnSpc>
                <a:spcPts val="3000"/>
              </a:lnSpc>
              <a:spcBef>
                <a:spcPct val="0"/>
              </a:spcBef>
            </a:pPr>
            <a:r>
              <a:rPr lang="en-US" b="true" sz="2500">
                <a:solidFill>
                  <a:srgbClr val="009600"/>
                </a:solidFill>
                <a:latin typeface="Lato Bold"/>
                <a:ea typeface="Lato Bold"/>
                <a:cs typeface="Lato Bold"/>
                <a:sym typeface="Lato Bold"/>
              </a:rPr>
              <a:t>La distancia física y la limitación de espacios comunes contribuyen al desconocimiento entre los equipos y proyectos.</a:t>
            </a:r>
            <a:r>
              <a:rPr lang="en-US" b="true" sz="2500">
                <a:solidFill>
                  <a:srgbClr val="55B441"/>
                </a:solidFill>
                <a:latin typeface="Lato Bold"/>
                <a:ea typeface="Lato Bold"/>
                <a:cs typeface="Lato Bold"/>
                <a:sym typeface="Lato Bold"/>
              </a:rPr>
              <a:t> </a:t>
            </a:r>
            <a:r>
              <a:rPr lang="en-US" b="true" sz="2500">
                <a:solidFill>
                  <a:srgbClr val="000000"/>
                </a:solidFill>
                <a:latin typeface="Lato Bold"/>
                <a:ea typeface="Lato Bold"/>
                <a:cs typeface="Lato Bold"/>
                <a:sym typeface="Lato Bold"/>
              </a:rPr>
              <a:t>Este hecho puede inhibir la colaboración y el flujo efectivo de información, componentes esenciales para el éxito de una organización</a:t>
            </a:r>
            <a:r>
              <a:rPr lang="en-US" b="true" sz="2500">
                <a:solidFill>
                  <a:srgbClr val="55B441"/>
                </a:solidFill>
                <a:latin typeface="Lato Bold"/>
                <a:ea typeface="Lato Bold"/>
                <a:cs typeface="Lato Bold"/>
                <a:sym typeface="Lato Bold"/>
              </a:rPr>
              <a:t>.</a:t>
            </a:r>
          </a:p>
        </p:txBody>
      </p:sp>
      <p:sp>
        <p:nvSpPr>
          <p:cNvPr name="TextBox 27" id="27"/>
          <p:cNvSpPr txBox="true"/>
          <p:nvPr/>
        </p:nvSpPr>
        <p:spPr>
          <a:xfrm rot="0">
            <a:off x="12208770" y="3006615"/>
            <a:ext cx="4984200" cy="869188"/>
          </a:xfrm>
          <a:prstGeom prst="rect">
            <a:avLst/>
          </a:prstGeom>
        </p:spPr>
        <p:txBody>
          <a:bodyPr anchor="t" rtlCol="false" tIns="0" lIns="0" bIns="0" rIns="0">
            <a:spAutoFit/>
          </a:bodyPr>
          <a:lstStyle/>
          <a:p>
            <a:pPr algn="ctr">
              <a:lnSpc>
                <a:spcPts val="3415"/>
              </a:lnSpc>
            </a:pPr>
            <a:r>
              <a:rPr lang="en-US" b="true" sz="2799">
                <a:solidFill>
                  <a:srgbClr val="FFFFFF"/>
                </a:solidFill>
                <a:latin typeface="Lato Bold"/>
                <a:ea typeface="Lato Bold"/>
                <a:cs typeface="Lato Bold"/>
                <a:sym typeface="Lato Bold"/>
              </a:rPr>
              <a:t>Deficiencia en la gestión de comunicación interna</a:t>
            </a:r>
          </a:p>
        </p:txBody>
      </p:sp>
      <p:sp>
        <p:nvSpPr>
          <p:cNvPr name="TextBox 28" id="28"/>
          <p:cNvSpPr txBox="true"/>
          <p:nvPr/>
        </p:nvSpPr>
        <p:spPr>
          <a:xfrm rot="0">
            <a:off x="12552037" y="4734531"/>
            <a:ext cx="4335767" cy="4200525"/>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Lato Bold"/>
                <a:ea typeface="Lato Bold"/>
                <a:cs typeface="Lato Bold"/>
                <a:sym typeface="Lato Bold"/>
              </a:rPr>
              <a:t>La carencia de un registro formal de procesos, </a:t>
            </a:r>
            <a:r>
              <a:rPr lang="en-US" b="true" sz="2500">
                <a:solidFill>
                  <a:srgbClr val="009600"/>
                </a:solidFill>
                <a:latin typeface="Lato Bold"/>
                <a:ea typeface="Lato Bold"/>
                <a:cs typeface="Lato Bold"/>
                <a:sym typeface="Lato Bold"/>
              </a:rPr>
              <a:t>junto con la falta de información sobre la salida de personal y la ausencia de indicadores para evaluar campañas internas</a:t>
            </a:r>
            <a:r>
              <a:rPr lang="en-US" b="true" sz="2500">
                <a:solidFill>
                  <a:srgbClr val="000000"/>
                </a:solidFill>
                <a:latin typeface="Lato Bold"/>
                <a:ea typeface="Lato Bold"/>
                <a:cs typeface="Lato Bold"/>
                <a:sym typeface="Lato Bold"/>
              </a:rPr>
              <a:t>, señalan deficiencias en la gestión de la comunicación interna. Estos vacíos pueden obstaculizar la eficacia de las estrategias comunicativas.</a:t>
            </a:r>
          </a:p>
        </p:txBody>
      </p:sp>
      <p:sp>
        <p:nvSpPr>
          <p:cNvPr name="TextBox 29" id="29"/>
          <p:cNvSpPr txBox="true"/>
          <p:nvPr/>
        </p:nvSpPr>
        <p:spPr>
          <a:xfrm rot="0">
            <a:off x="196354" y="66907"/>
            <a:ext cx="1263967" cy="2090505"/>
          </a:xfrm>
          <a:prstGeom prst="rect">
            <a:avLst/>
          </a:prstGeom>
        </p:spPr>
        <p:txBody>
          <a:bodyPr anchor="t" rtlCol="false" tIns="0" lIns="0" bIns="0" rIns="0">
            <a:spAutoFit/>
          </a:bodyPr>
          <a:lstStyle/>
          <a:p>
            <a:pPr algn="ctr">
              <a:lnSpc>
                <a:spcPts val="17075"/>
              </a:lnSpc>
            </a:pPr>
            <a:r>
              <a:rPr lang="en-US" sz="12196">
                <a:solidFill>
                  <a:srgbClr val="009600"/>
                </a:solidFill>
                <a:latin typeface="Lato"/>
                <a:ea typeface="Lato"/>
                <a:cs typeface="Lato"/>
                <a:sym typeface="Lato"/>
              </a:rPr>
              <a:t>2.</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15851" y="417332"/>
            <a:ext cx="2777119" cy="1069191"/>
          </a:xfrm>
          <a:custGeom>
            <a:avLst/>
            <a:gdLst/>
            <a:ahLst/>
            <a:cxnLst/>
            <a:rect r="r" b="b" t="t" l="l"/>
            <a:pathLst>
              <a:path h="1069191" w="2777119">
                <a:moveTo>
                  <a:pt x="0" y="0"/>
                </a:moveTo>
                <a:lnTo>
                  <a:pt x="2777119" y="0"/>
                </a:lnTo>
                <a:lnTo>
                  <a:pt x="2777119" y="1069191"/>
                </a:lnTo>
                <a:lnTo>
                  <a:pt x="0" y="10691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02495" y="2548986"/>
            <a:ext cx="14390475" cy="3345785"/>
          </a:xfrm>
          <a:custGeom>
            <a:avLst/>
            <a:gdLst/>
            <a:ahLst/>
            <a:cxnLst/>
            <a:rect r="r" b="b" t="t" l="l"/>
            <a:pathLst>
              <a:path h="3345785" w="14390475">
                <a:moveTo>
                  <a:pt x="0" y="0"/>
                </a:moveTo>
                <a:lnTo>
                  <a:pt x="14390475" y="0"/>
                </a:lnTo>
                <a:lnTo>
                  <a:pt x="14390475" y="3345785"/>
                </a:lnTo>
                <a:lnTo>
                  <a:pt x="0" y="33457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06426" y="3486594"/>
            <a:ext cx="1392138" cy="1470569"/>
          </a:xfrm>
          <a:custGeom>
            <a:avLst/>
            <a:gdLst/>
            <a:ahLst/>
            <a:cxnLst/>
            <a:rect r="r" b="b" t="t" l="l"/>
            <a:pathLst>
              <a:path h="1470569" w="1392138">
                <a:moveTo>
                  <a:pt x="0" y="0"/>
                </a:moveTo>
                <a:lnTo>
                  <a:pt x="1392138" y="0"/>
                </a:lnTo>
                <a:lnTo>
                  <a:pt x="1392138" y="1470569"/>
                </a:lnTo>
                <a:lnTo>
                  <a:pt x="0" y="14705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913262" y="3486594"/>
            <a:ext cx="12871483" cy="1329020"/>
          </a:xfrm>
          <a:prstGeom prst="rect">
            <a:avLst/>
          </a:prstGeom>
        </p:spPr>
        <p:txBody>
          <a:bodyPr anchor="t" rtlCol="false" tIns="0" lIns="0" bIns="0" rIns="0">
            <a:spAutoFit/>
          </a:bodyPr>
          <a:lstStyle/>
          <a:p>
            <a:pPr algn="ctr">
              <a:lnSpc>
                <a:spcPts val="3488"/>
              </a:lnSpc>
            </a:pPr>
            <a:r>
              <a:rPr lang="en-US" b="true" sz="2906">
                <a:solidFill>
                  <a:srgbClr val="F3F3F3"/>
                </a:solidFill>
                <a:latin typeface="Lato Bold"/>
                <a:ea typeface="Lato Bold"/>
                <a:cs typeface="Lato Bold"/>
                <a:sym typeface="Lato Bold"/>
              </a:rPr>
              <a:t>“Hay gente que no sabe que hacen las demás personas de otros proyectos, por la distancia y porque los espacios de encuentro de todos los equipos son limitados”</a:t>
            </a:r>
          </a:p>
        </p:txBody>
      </p:sp>
      <p:sp>
        <p:nvSpPr>
          <p:cNvPr name="TextBox 6" id="6"/>
          <p:cNvSpPr txBox="true"/>
          <p:nvPr/>
        </p:nvSpPr>
        <p:spPr>
          <a:xfrm rot="0">
            <a:off x="11548899" y="4974665"/>
            <a:ext cx="4654876" cy="252082"/>
          </a:xfrm>
          <a:prstGeom prst="rect">
            <a:avLst/>
          </a:prstGeom>
        </p:spPr>
        <p:txBody>
          <a:bodyPr anchor="t" rtlCol="false" tIns="0" lIns="0" bIns="0" rIns="0">
            <a:spAutoFit/>
          </a:bodyPr>
          <a:lstStyle/>
          <a:p>
            <a:pPr algn="ctr">
              <a:lnSpc>
                <a:spcPts val="1996"/>
              </a:lnSpc>
            </a:pPr>
            <a:r>
              <a:rPr lang="en-US" b="true" sz="1663">
                <a:solidFill>
                  <a:srgbClr val="B9DFB1"/>
                </a:solidFill>
                <a:latin typeface="Lato Bold"/>
                <a:ea typeface="Lato Bold"/>
                <a:cs typeface="Lato Bold"/>
                <a:sym typeface="Lato Bold"/>
              </a:rPr>
              <a:t>-Entrevista Comunicación Interna</a:t>
            </a:r>
          </a:p>
        </p:txBody>
      </p:sp>
      <p:sp>
        <p:nvSpPr>
          <p:cNvPr name="TextBox 7" id="7"/>
          <p:cNvSpPr txBox="true"/>
          <p:nvPr/>
        </p:nvSpPr>
        <p:spPr>
          <a:xfrm rot="0">
            <a:off x="1790579" y="642938"/>
            <a:ext cx="12125059" cy="1398265"/>
          </a:xfrm>
          <a:prstGeom prst="rect">
            <a:avLst/>
          </a:prstGeom>
        </p:spPr>
        <p:txBody>
          <a:bodyPr anchor="t" rtlCol="false" tIns="0" lIns="0" bIns="0" rIns="0">
            <a:spAutoFit/>
          </a:bodyPr>
          <a:lstStyle/>
          <a:p>
            <a:pPr algn="l">
              <a:lnSpc>
                <a:spcPts val="5536"/>
              </a:lnSpc>
            </a:pPr>
            <a:r>
              <a:rPr lang="en-US" b="true" sz="4613">
                <a:solidFill>
                  <a:srgbClr val="009600"/>
                </a:solidFill>
                <a:latin typeface="Lato Bold"/>
                <a:ea typeface="Lato Bold"/>
                <a:cs typeface="Lato Bold"/>
                <a:sym typeface="Lato Bold"/>
              </a:rPr>
              <a:t>HALLAZGOS DE LA ENTREVISTA AL AREA DE INCIDENCIA Y COMUNICACIONES</a:t>
            </a:r>
          </a:p>
        </p:txBody>
      </p:sp>
      <p:sp>
        <p:nvSpPr>
          <p:cNvPr name="TextBox 8" id="8"/>
          <p:cNvSpPr txBox="true"/>
          <p:nvPr/>
        </p:nvSpPr>
        <p:spPr>
          <a:xfrm rot="0">
            <a:off x="462984" y="-134175"/>
            <a:ext cx="898401" cy="2090505"/>
          </a:xfrm>
          <a:prstGeom prst="rect">
            <a:avLst/>
          </a:prstGeom>
        </p:spPr>
        <p:txBody>
          <a:bodyPr anchor="t" rtlCol="false" tIns="0" lIns="0" bIns="0" rIns="0">
            <a:spAutoFit/>
          </a:bodyPr>
          <a:lstStyle/>
          <a:p>
            <a:pPr algn="ctr">
              <a:lnSpc>
                <a:spcPts val="17075"/>
              </a:lnSpc>
            </a:pPr>
            <a:r>
              <a:rPr lang="en-US" sz="12196">
                <a:solidFill>
                  <a:srgbClr val="009600"/>
                </a:solidFill>
                <a:latin typeface="Lato"/>
                <a:ea typeface="Lato"/>
                <a:cs typeface="Lato"/>
                <a:sym typeface="Lato"/>
              </a:rPr>
              <a:t>2</a:t>
            </a:r>
          </a:p>
        </p:txBody>
      </p:sp>
      <p:sp>
        <p:nvSpPr>
          <p:cNvPr name="Freeform 9" id="9"/>
          <p:cNvSpPr/>
          <p:nvPr/>
        </p:nvSpPr>
        <p:spPr>
          <a:xfrm flipH="false" flipV="false" rot="0">
            <a:off x="2771340" y="5912515"/>
            <a:ext cx="14390475" cy="3345785"/>
          </a:xfrm>
          <a:custGeom>
            <a:avLst/>
            <a:gdLst/>
            <a:ahLst/>
            <a:cxnLst/>
            <a:rect r="r" b="b" t="t" l="l"/>
            <a:pathLst>
              <a:path h="3345785" w="14390475">
                <a:moveTo>
                  <a:pt x="0" y="0"/>
                </a:moveTo>
                <a:lnTo>
                  <a:pt x="14390475" y="0"/>
                </a:lnTo>
                <a:lnTo>
                  <a:pt x="14390475" y="3345785"/>
                </a:lnTo>
                <a:lnTo>
                  <a:pt x="0" y="33457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075271" y="6850123"/>
            <a:ext cx="1392138" cy="1470569"/>
          </a:xfrm>
          <a:custGeom>
            <a:avLst/>
            <a:gdLst/>
            <a:ahLst/>
            <a:cxnLst/>
            <a:rect r="r" b="b" t="t" l="l"/>
            <a:pathLst>
              <a:path h="1470569" w="1392138">
                <a:moveTo>
                  <a:pt x="0" y="0"/>
                </a:moveTo>
                <a:lnTo>
                  <a:pt x="1392139" y="0"/>
                </a:lnTo>
                <a:lnTo>
                  <a:pt x="1392139" y="1470569"/>
                </a:lnTo>
                <a:lnTo>
                  <a:pt x="0" y="14705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3913262" y="6705599"/>
            <a:ext cx="12871483" cy="885932"/>
          </a:xfrm>
          <a:prstGeom prst="rect">
            <a:avLst/>
          </a:prstGeom>
        </p:spPr>
        <p:txBody>
          <a:bodyPr anchor="t" rtlCol="false" tIns="0" lIns="0" bIns="0" rIns="0">
            <a:spAutoFit/>
          </a:bodyPr>
          <a:lstStyle/>
          <a:p>
            <a:pPr algn="ctr">
              <a:lnSpc>
                <a:spcPts val="3488"/>
              </a:lnSpc>
            </a:pPr>
            <a:r>
              <a:rPr lang="en-US" b="true" sz="2906">
                <a:solidFill>
                  <a:srgbClr val="F3F3F3"/>
                </a:solidFill>
                <a:latin typeface="Lato Bold"/>
                <a:ea typeface="Lato Bold"/>
                <a:cs typeface="Lato Bold"/>
                <a:sym typeface="Lato Bold"/>
              </a:rPr>
              <a:t>“Me entero por los pasillos, que tal persona ha dejado de trabajar. Son cosas que debemos mejorar en gestión de comunicación”</a:t>
            </a:r>
          </a:p>
        </p:txBody>
      </p:sp>
      <p:sp>
        <p:nvSpPr>
          <p:cNvPr name="TextBox 12" id="12"/>
          <p:cNvSpPr txBox="true"/>
          <p:nvPr/>
        </p:nvSpPr>
        <p:spPr>
          <a:xfrm rot="0">
            <a:off x="11517744" y="8338193"/>
            <a:ext cx="4654876" cy="252082"/>
          </a:xfrm>
          <a:prstGeom prst="rect">
            <a:avLst/>
          </a:prstGeom>
        </p:spPr>
        <p:txBody>
          <a:bodyPr anchor="t" rtlCol="false" tIns="0" lIns="0" bIns="0" rIns="0">
            <a:spAutoFit/>
          </a:bodyPr>
          <a:lstStyle/>
          <a:p>
            <a:pPr algn="ctr">
              <a:lnSpc>
                <a:spcPts val="1996"/>
              </a:lnSpc>
            </a:pPr>
            <a:r>
              <a:rPr lang="en-US" b="true" sz="1663">
                <a:solidFill>
                  <a:srgbClr val="B9DFB1"/>
                </a:solidFill>
                <a:latin typeface="Lato Bold"/>
                <a:ea typeface="Lato Bold"/>
                <a:cs typeface="Lato Bold"/>
                <a:sym typeface="Lato Bold"/>
              </a:rPr>
              <a:t>-Entrevista Comunicación Interna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82181" y="474482"/>
            <a:ext cx="2777119" cy="1069191"/>
          </a:xfrm>
          <a:custGeom>
            <a:avLst/>
            <a:gdLst/>
            <a:ahLst/>
            <a:cxnLst/>
            <a:rect r="r" b="b" t="t" l="l"/>
            <a:pathLst>
              <a:path h="1069191" w="2777119">
                <a:moveTo>
                  <a:pt x="0" y="0"/>
                </a:moveTo>
                <a:lnTo>
                  <a:pt x="2777119" y="0"/>
                </a:lnTo>
                <a:lnTo>
                  <a:pt x="2777119" y="1069191"/>
                </a:lnTo>
                <a:lnTo>
                  <a:pt x="0" y="10691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673299" y="2518275"/>
            <a:ext cx="7502496" cy="1695460"/>
            <a:chOff x="0" y="0"/>
            <a:chExt cx="1975966" cy="446541"/>
          </a:xfrm>
        </p:grpSpPr>
        <p:sp>
          <p:nvSpPr>
            <p:cNvPr name="Freeform 4" id="4"/>
            <p:cNvSpPr/>
            <p:nvPr/>
          </p:nvSpPr>
          <p:spPr>
            <a:xfrm flipH="false" flipV="false" rot="0">
              <a:off x="0" y="0"/>
              <a:ext cx="1975966" cy="446541"/>
            </a:xfrm>
            <a:custGeom>
              <a:avLst/>
              <a:gdLst/>
              <a:ahLst/>
              <a:cxnLst/>
              <a:rect r="r" b="b" t="t" l="l"/>
              <a:pathLst>
                <a:path h="446541" w="1975966">
                  <a:moveTo>
                    <a:pt x="52628" y="0"/>
                  </a:moveTo>
                  <a:lnTo>
                    <a:pt x="1923338" y="0"/>
                  </a:lnTo>
                  <a:cubicBezTo>
                    <a:pt x="1937296" y="0"/>
                    <a:pt x="1950682" y="5545"/>
                    <a:pt x="1960552" y="15414"/>
                  </a:cubicBezTo>
                  <a:cubicBezTo>
                    <a:pt x="1970421" y="25284"/>
                    <a:pt x="1975966" y="38670"/>
                    <a:pt x="1975966" y="52628"/>
                  </a:cubicBezTo>
                  <a:lnTo>
                    <a:pt x="1975966" y="393913"/>
                  </a:lnTo>
                  <a:cubicBezTo>
                    <a:pt x="1975966" y="407871"/>
                    <a:pt x="1970421" y="421257"/>
                    <a:pt x="1960552" y="431127"/>
                  </a:cubicBezTo>
                  <a:cubicBezTo>
                    <a:pt x="1950682" y="440996"/>
                    <a:pt x="1937296" y="446541"/>
                    <a:pt x="1923338" y="446541"/>
                  </a:cubicBezTo>
                  <a:lnTo>
                    <a:pt x="52628" y="446541"/>
                  </a:lnTo>
                  <a:cubicBezTo>
                    <a:pt x="38670" y="446541"/>
                    <a:pt x="25284" y="440996"/>
                    <a:pt x="15414" y="431127"/>
                  </a:cubicBezTo>
                  <a:cubicBezTo>
                    <a:pt x="5545" y="421257"/>
                    <a:pt x="0" y="407871"/>
                    <a:pt x="0" y="393913"/>
                  </a:cubicBezTo>
                  <a:lnTo>
                    <a:pt x="0" y="52628"/>
                  </a:lnTo>
                  <a:cubicBezTo>
                    <a:pt x="0" y="38670"/>
                    <a:pt x="5545" y="25284"/>
                    <a:pt x="15414" y="15414"/>
                  </a:cubicBezTo>
                  <a:cubicBezTo>
                    <a:pt x="25284" y="5545"/>
                    <a:pt x="38670" y="0"/>
                    <a:pt x="52628" y="0"/>
                  </a:cubicBezTo>
                  <a:close/>
                </a:path>
              </a:pathLst>
            </a:custGeom>
            <a:solidFill>
              <a:srgbClr val="009600"/>
            </a:solidFill>
          </p:spPr>
        </p:sp>
        <p:sp>
          <p:nvSpPr>
            <p:cNvPr name="TextBox 5" id="5"/>
            <p:cNvSpPr txBox="true"/>
            <p:nvPr/>
          </p:nvSpPr>
          <p:spPr>
            <a:xfrm>
              <a:off x="0" y="-9525"/>
              <a:ext cx="1975966" cy="456066"/>
            </a:xfrm>
            <a:prstGeom prst="rect">
              <a:avLst/>
            </a:prstGeom>
          </p:spPr>
          <p:txBody>
            <a:bodyPr anchor="ctr" rtlCol="false" tIns="50800" lIns="50800" bIns="50800" rIns="50800"/>
            <a:lstStyle/>
            <a:p>
              <a:pPr algn="ctr">
                <a:lnSpc>
                  <a:spcPts val="2400"/>
                </a:lnSpc>
              </a:pPr>
            </a:p>
          </p:txBody>
        </p:sp>
      </p:grpSp>
      <p:grpSp>
        <p:nvGrpSpPr>
          <p:cNvPr name="Group 6" id="6"/>
          <p:cNvGrpSpPr/>
          <p:nvPr/>
        </p:nvGrpSpPr>
        <p:grpSpPr>
          <a:xfrm rot="0">
            <a:off x="5009958" y="4514343"/>
            <a:ext cx="6829179" cy="5035594"/>
            <a:chOff x="0" y="0"/>
            <a:chExt cx="1798631" cy="1326247"/>
          </a:xfrm>
        </p:grpSpPr>
        <p:sp>
          <p:nvSpPr>
            <p:cNvPr name="Freeform 7" id="7"/>
            <p:cNvSpPr/>
            <p:nvPr/>
          </p:nvSpPr>
          <p:spPr>
            <a:xfrm flipH="false" flipV="false" rot="0">
              <a:off x="0" y="0"/>
              <a:ext cx="1798631" cy="1326247"/>
            </a:xfrm>
            <a:custGeom>
              <a:avLst/>
              <a:gdLst/>
              <a:ahLst/>
              <a:cxnLst/>
              <a:rect r="r" b="b" t="t" l="l"/>
              <a:pathLst>
                <a:path h="1326247" w="1798631">
                  <a:moveTo>
                    <a:pt x="0" y="0"/>
                  </a:moveTo>
                  <a:lnTo>
                    <a:pt x="1798631" y="0"/>
                  </a:lnTo>
                  <a:lnTo>
                    <a:pt x="1798631" y="1326247"/>
                  </a:lnTo>
                  <a:lnTo>
                    <a:pt x="0" y="1326247"/>
                  </a:lnTo>
                  <a:close/>
                </a:path>
              </a:pathLst>
            </a:custGeom>
            <a:solidFill>
              <a:srgbClr val="E7E6E6"/>
            </a:solidFill>
            <a:ln w="38100" cap="sq">
              <a:solidFill>
                <a:srgbClr val="55B441"/>
              </a:solidFill>
              <a:prstDash val="solid"/>
              <a:miter/>
            </a:ln>
          </p:spPr>
        </p:sp>
        <p:sp>
          <p:nvSpPr>
            <p:cNvPr name="TextBox 8" id="8"/>
            <p:cNvSpPr txBox="true"/>
            <p:nvPr/>
          </p:nvSpPr>
          <p:spPr>
            <a:xfrm>
              <a:off x="0" y="-9525"/>
              <a:ext cx="1798631" cy="1335772"/>
            </a:xfrm>
            <a:prstGeom prst="rect">
              <a:avLst/>
            </a:prstGeom>
          </p:spPr>
          <p:txBody>
            <a:bodyPr anchor="ctr" rtlCol="false" tIns="50800" lIns="50800" bIns="50800" rIns="50800"/>
            <a:lstStyle/>
            <a:p>
              <a:pPr algn="ctr">
                <a:lnSpc>
                  <a:spcPts val="2400"/>
                </a:lnSpc>
              </a:pPr>
            </a:p>
          </p:txBody>
        </p:sp>
      </p:grpSp>
      <p:sp>
        <p:nvSpPr>
          <p:cNvPr name="TextBox 9" id="9"/>
          <p:cNvSpPr txBox="true"/>
          <p:nvPr/>
        </p:nvSpPr>
        <p:spPr>
          <a:xfrm rot="0">
            <a:off x="1790579" y="642937"/>
            <a:ext cx="12062392" cy="1392843"/>
          </a:xfrm>
          <a:prstGeom prst="rect">
            <a:avLst/>
          </a:prstGeom>
        </p:spPr>
        <p:txBody>
          <a:bodyPr anchor="t" rtlCol="false" tIns="0" lIns="0" bIns="0" rIns="0">
            <a:spAutoFit/>
          </a:bodyPr>
          <a:lstStyle/>
          <a:p>
            <a:pPr algn="l">
              <a:lnSpc>
                <a:spcPts val="5515"/>
              </a:lnSpc>
            </a:pPr>
            <a:r>
              <a:rPr lang="en-US" b="true" sz="4595">
                <a:solidFill>
                  <a:srgbClr val="009600"/>
                </a:solidFill>
                <a:latin typeface="Lato Bold"/>
                <a:ea typeface="Lato Bold"/>
                <a:cs typeface="Lato Bold"/>
                <a:sym typeface="Lato Bold"/>
              </a:rPr>
              <a:t>HALLAZGOS DE LA ENTREVISTA AL ÁREA DE RECURSOS HUMANOS</a:t>
            </a:r>
          </a:p>
        </p:txBody>
      </p:sp>
      <p:sp>
        <p:nvSpPr>
          <p:cNvPr name="TextBox 10" id="10"/>
          <p:cNvSpPr txBox="true"/>
          <p:nvPr/>
        </p:nvSpPr>
        <p:spPr>
          <a:xfrm rot="0">
            <a:off x="4921417" y="2700878"/>
            <a:ext cx="7006260" cy="1320729"/>
          </a:xfrm>
          <a:prstGeom prst="rect">
            <a:avLst/>
          </a:prstGeom>
        </p:spPr>
        <p:txBody>
          <a:bodyPr anchor="t" rtlCol="false" tIns="0" lIns="0" bIns="0" rIns="0">
            <a:spAutoFit/>
          </a:bodyPr>
          <a:lstStyle/>
          <a:p>
            <a:pPr algn="ctr">
              <a:lnSpc>
                <a:spcPts val="3502"/>
              </a:lnSpc>
            </a:pPr>
            <a:r>
              <a:rPr lang="en-US" b="true" sz="2871">
                <a:solidFill>
                  <a:srgbClr val="FFFFFF"/>
                </a:solidFill>
                <a:latin typeface="Lato Bold"/>
                <a:ea typeface="Lato Bold"/>
                <a:cs typeface="Lato Bold"/>
                <a:sym typeface="Lato Bold"/>
              </a:rPr>
              <a:t>La persona encargada de</a:t>
            </a:r>
            <a:r>
              <a:rPr lang="en-US" b="true" sz="2871">
                <a:solidFill>
                  <a:srgbClr val="FFFFFF"/>
                </a:solidFill>
                <a:latin typeface="Lato Bold"/>
                <a:ea typeface="Lato Bold"/>
                <a:cs typeface="Lato Bold"/>
                <a:sym typeface="Lato Bold"/>
              </a:rPr>
              <a:t> RRHH no concentra las funciones que esta oficina suele tener</a:t>
            </a:r>
          </a:p>
        </p:txBody>
      </p:sp>
      <p:sp>
        <p:nvSpPr>
          <p:cNvPr name="TextBox 11" id="11"/>
          <p:cNvSpPr txBox="true"/>
          <p:nvPr/>
        </p:nvSpPr>
        <p:spPr>
          <a:xfrm rot="0">
            <a:off x="5537115" y="5010999"/>
            <a:ext cx="5597783" cy="4042283"/>
          </a:xfrm>
          <a:prstGeom prst="rect">
            <a:avLst/>
          </a:prstGeom>
        </p:spPr>
        <p:txBody>
          <a:bodyPr anchor="t" rtlCol="false" tIns="0" lIns="0" bIns="0" rIns="0">
            <a:spAutoFit/>
          </a:bodyPr>
          <a:lstStyle/>
          <a:p>
            <a:pPr algn="ctr">
              <a:lnSpc>
                <a:spcPts val="3536"/>
              </a:lnSpc>
              <a:spcBef>
                <a:spcPct val="0"/>
              </a:spcBef>
            </a:pPr>
            <a:r>
              <a:rPr lang="en-US" b="true" sz="2947">
                <a:solidFill>
                  <a:srgbClr val="009600"/>
                </a:solidFill>
                <a:latin typeface="Lato Bold"/>
                <a:ea typeface="Lato Bold"/>
                <a:cs typeface="Lato Bold"/>
                <a:sym typeface="Lato Bold"/>
              </a:rPr>
              <a:t>DESCOSUR no cuenta con una unidad de RRHH que concentre la totalidad de funciones que esta suele tener en las ONG. </a:t>
            </a:r>
            <a:r>
              <a:rPr lang="en-US" b="true" sz="2947">
                <a:solidFill>
                  <a:srgbClr val="000000"/>
                </a:solidFill>
                <a:latin typeface="Lato Bold"/>
                <a:ea typeface="Lato Bold"/>
                <a:cs typeface="Lato Bold"/>
                <a:sym typeface="Lato Bold"/>
              </a:rPr>
              <a:t>Actualmente, existe una persona encargada, pero sus funciones son más relacionadas a asuntos administrativos que de recursos humanos.</a:t>
            </a:r>
          </a:p>
        </p:txBody>
      </p:sp>
      <p:sp>
        <p:nvSpPr>
          <p:cNvPr name="TextBox 12" id="12"/>
          <p:cNvSpPr txBox="true"/>
          <p:nvPr/>
        </p:nvSpPr>
        <p:spPr>
          <a:xfrm rot="0">
            <a:off x="196354" y="66907"/>
            <a:ext cx="1263967" cy="2090505"/>
          </a:xfrm>
          <a:prstGeom prst="rect">
            <a:avLst/>
          </a:prstGeom>
        </p:spPr>
        <p:txBody>
          <a:bodyPr anchor="t" rtlCol="false" tIns="0" lIns="0" bIns="0" rIns="0">
            <a:spAutoFit/>
          </a:bodyPr>
          <a:lstStyle/>
          <a:p>
            <a:pPr algn="ctr">
              <a:lnSpc>
                <a:spcPts val="17075"/>
              </a:lnSpc>
            </a:pPr>
            <a:r>
              <a:rPr lang="en-US" sz="12196">
                <a:solidFill>
                  <a:srgbClr val="009600"/>
                </a:solidFill>
                <a:latin typeface="Lato"/>
                <a:ea typeface="Lato"/>
                <a:cs typeface="Lato"/>
                <a:sym typeface="Lato"/>
              </a:rPr>
              <a:t>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82181" y="474482"/>
            <a:ext cx="2777119" cy="1069191"/>
          </a:xfrm>
          <a:custGeom>
            <a:avLst/>
            <a:gdLst/>
            <a:ahLst/>
            <a:cxnLst/>
            <a:rect r="r" b="b" t="t" l="l"/>
            <a:pathLst>
              <a:path h="1069191" w="2777119">
                <a:moveTo>
                  <a:pt x="0" y="0"/>
                </a:moveTo>
                <a:lnTo>
                  <a:pt x="2777119" y="0"/>
                </a:lnTo>
                <a:lnTo>
                  <a:pt x="2777119" y="1069191"/>
                </a:lnTo>
                <a:lnTo>
                  <a:pt x="0" y="10691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124279" y="2224593"/>
            <a:ext cx="3957030" cy="894234"/>
            <a:chOff x="0" y="0"/>
            <a:chExt cx="1975966" cy="446541"/>
          </a:xfrm>
        </p:grpSpPr>
        <p:sp>
          <p:nvSpPr>
            <p:cNvPr name="Freeform 4" id="4"/>
            <p:cNvSpPr/>
            <p:nvPr/>
          </p:nvSpPr>
          <p:spPr>
            <a:xfrm flipH="false" flipV="false" rot="0">
              <a:off x="0" y="0"/>
              <a:ext cx="1975966" cy="446541"/>
            </a:xfrm>
            <a:custGeom>
              <a:avLst/>
              <a:gdLst/>
              <a:ahLst/>
              <a:cxnLst/>
              <a:rect r="r" b="b" t="t" l="l"/>
              <a:pathLst>
                <a:path h="446541" w="1975966">
                  <a:moveTo>
                    <a:pt x="99781" y="0"/>
                  </a:moveTo>
                  <a:lnTo>
                    <a:pt x="1876185" y="0"/>
                  </a:lnTo>
                  <a:cubicBezTo>
                    <a:pt x="1902648" y="0"/>
                    <a:pt x="1928028" y="10513"/>
                    <a:pt x="1946741" y="29225"/>
                  </a:cubicBezTo>
                  <a:cubicBezTo>
                    <a:pt x="1965453" y="47938"/>
                    <a:pt x="1975966" y="73318"/>
                    <a:pt x="1975966" y="99781"/>
                  </a:cubicBezTo>
                  <a:lnTo>
                    <a:pt x="1975966" y="346760"/>
                  </a:lnTo>
                  <a:cubicBezTo>
                    <a:pt x="1975966" y="401867"/>
                    <a:pt x="1931292" y="446541"/>
                    <a:pt x="1876185" y="446541"/>
                  </a:cubicBezTo>
                  <a:lnTo>
                    <a:pt x="99781" y="446541"/>
                  </a:lnTo>
                  <a:cubicBezTo>
                    <a:pt x="44674" y="446541"/>
                    <a:pt x="0" y="401867"/>
                    <a:pt x="0" y="346760"/>
                  </a:cubicBezTo>
                  <a:lnTo>
                    <a:pt x="0" y="99781"/>
                  </a:lnTo>
                  <a:cubicBezTo>
                    <a:pt x="0" y="44674"/>
                    <a:pt x="44674" y="0"/>
                    <a:pt x="99781" y="0"/>
                  </a:cubicBezTo>
                  <a:close/>
                </a:path>
              </a:pathLst>
            </a:custGeom>
            <a:solidFill>
              <a:srgbClr val="009600"/>
            </a:solidFill>
          </p:spPr>
        </p:sp>
        <p:sp>
          <p:nvSpPr>
            <p:cNvPr name="TextBox 5" id="5"/>
            <p:cNvSpPr txBox="true"/>
            <p:nvPr/>
          </p:nvSpPr>
          <p:spPr>
            <a:xfrm>
              <a:off x="0" y="-9525"/>
              <a:ext cx="1975966" cy="456066"/>
            </a:xfrm>
            <a:prstGeom prst="rect">
              <a:avLst/>
            </a:prstGeom>
          </p:spPr>
          <p:txBody>
            <a:bodyPr anchor="ctr" rtlCol="false" tIns="50800" lIns="50800" bIns="50800" rIns="50800"/>
            <a:lstStyle/>
            <a:p>
              <a:pPr algn="ctr">
                <a:lnSpc>
                  <a:spcPts val="2400"/>
                </a:lnSpc>
              </a:pPr>
            </a:p>
          </p:txBody>
        </p:sp>
      </p:grpSp>
      <p:grpSp>
        <p:nvGrpSpPr>
          <p:cNvPr name="Group 6" id="6"/>
          <p:cNvGrpSpPr/>
          <p:nvPr/>
        </p:nvGrpSpPr>
        <p:grpSpPr>
          <a:xfrm rot="0">
            <a:off x="2301842" y="3277376"/>
            <a:ext cx="3601904" cy="2655916"/>
            <a:chOff x="0" y="0"/>
            <a:chExt cx="1798631" cy="1326247"/>
          </a:xfrm>
        </p:grpSpPr>
        <p:sp>
          <p:nvSpPr>
            <p:cNvPr name="Freeform 7" id="7"/>
            <p:cNvSpPr/>
            <p:nvPr/>
          </p:nvSpPr>
          <p:spPr>
            <a:xfrm flipH="false" flipV="false" rot="0">
              <a:off x="0" y="0"/>
              <a:ext cx="1798631" cy="1326247"/>
            </a:xfrm>
            <a:custGeom>
              <a:avLst/>
              <a:gdLst/>
              <a:ahLst/>
              <a:cxnLst/>
              <a:rect r="r" b="b" t="t" l="l"/>
              <a:pathLst>
                <a:path h="1326247" w="1798631">
                  <a:moveTo>
                    <a:pt x="0" y="0"/>
                  </a:moveTo>
                  <a:lnTo>
                    <a:pt x="1798631" y="0"/>
                  </a:lnTo>
                  <a:lnTo>
                    <a:pt x="1798631" y="1326247"/>
                  </a:lnTo>
                  <a:lnTo>
                    <a:pt x="0" y="1326247"/>
                  </a:lnTo>
                  <a:close/>
                </a:path>
              </a:pathLst>
            </a:custGeom>
            <a:solidFill>
              <a:srgbClr val="E7E6E6"/>
            </a:solidFill>
            <a:ln w="38100" cap="sq">
              <a:solidFill>
                <a:srgbClr val="55B441"/>
              </a:solidFill>
              <a:prstDash val="solid"/>
              <a:miter/>
            </a:ln>
          </p:spPr>
        </p:sp>
        <p:sp>
          <p:nvSpPr>
            <p:cNvPr name="TextBox 8" id="8"/>
            <p:cNvSpPr txBox="true"/>
            <p:nvPr/>
          </p:nvSpPr>
          <p:spPr>
            <a:xfrm>
              <a:off x="0" y="-9525"/>
              <a:ext cx="1798631" cy="1335772"/>
            </a:xfrm>
            <a:prstGeom prst="rect">
              <a:avLst/>
            </a:prstGeom>
          </p:spPr>
          <p:txBody>
            <a:bodyPr anchor="ctr" rtlCol="false" tIns="50800" lIns="50800" bIns="50800" rIns="50800"/>
            <a:lstStyle/>
            <a:p>
              <a:pPr algn="ctr">
                <a:lnSpc>
                  <a:spcPts val="2400"/>
                </a:lnSpc>
              </a:pPr>
            </a:p>
          </p:txBody>
        </p:sp>
      </p:grpSp>
      <p:sp>
        <p:nvSpPr>
          <p:cNvPr name="TextBox 9" id="9"/>
          <p:cNvSpPr txBox="true"/>
          <p:nvPr/>
        </p:nvSpPr>
        <p:spPr>
          <a:xfrm rot="0">
            <a:off x="1792510" y="639475"/>
            <a:ext cx="12357483" cy="1023143"/>
          </a:xfrm>
          <a:prstGeom prst="rect">
            <a:avLst/>
          </a:prstGeom>
        </p:spPr>
        <p:txBody>
          <a:bodyPr anchor="t" rtlCol="false" tIns="0" lIns="0" bIns="0" rIns="0">
            <a:spAutoFit/>
          </a:bodyPr>
          <a:lstStyle/>
          <a:p>
            <a:pPr algn="l">
              <a:lnSpc>
                <a:spcPts val="4079"/>
              </a:lnSpc>
            </a:pPr>
            <a:r>
              <a:rPr lang="en-US" b="true" sz="3399">
                <a:solidFill>
                  <a:srgbClr val="009600"/>
                </a:solidFill>
                <a:latin typeface="Lato Bold"/>
                <a:ea typeface="Lato Bold"/>
                <a:cs typeface="Lato Bold"/>
                <a:sym typeface="Lato Bold"/>
              </a:rPr>
              <a:t>DISTRIBUCIÓN DE FUNCIONES DE RECURSOS HUMANOS EN DESCOSUR</a:t>
            </a:r>
          </a:p>
        </p:txBody>
      </p:sp>
      <p:sp>
        <p:nvSpPr>
          <p:cNvPr name="TextBox 10" id="10"/>
          <p:cNvSpPr txBox="true"/>
          <p:nvPr/>
        </p:nvSpPr>
        <p:spPr>
          <a:xfrm rot="0">
            <a:off x="2483186" y="2359943"/>
            <a:ext cx="3010258" cy="613792"/>
          </a:xfrm>
          <a:prstGeom prst="rect">
            <a:avLst/>
          </a:prstGeom>
        </p:spPr>
        <p:txBody>
          <a:bodyPr anchor="t" rtlCol="false" tIns="0" lIns="0" bIns="0" rIns="0">
            <a:spAutoFit/>
          </a:bodyPr>
          <a:lstStyle/>
          <a:p>
            <a:pPr algn="ctr">
              <a:lnSpc>
                <a:spcPts val="2457"/>
              </a:lnSpc>
            </a:pPr>
            <a:r>
              <a:rPr lang="en-US" b="true" sz="2014">
                <a:solidFill>
                  <a:srgbClr val="FFFFFF"/>
                </a:solidFill>
                <a:latin typeface="Lato Bold"/>
                <a:ea typeface="Lato Bold"/>
                <a:cs typeface="Lato Bold"/>
                <a:sym typeface="Lato Bold"/>
              </a:rPr>
              <a:t>Administración de personal</a:t>
            </a:r>
          </a:p>
        </p:txBody>
      </p:sp>
      <p:sp>
        <p:nvSpPr>
          <p:cNvPr name="TextBox 11" id="11"/>
          <p:cNvSpPr txBox="true"/>
          <p:nvPr/>
        </p:nvSpPr>
        <p:spPr>
          <a:xfrm rot="0">
            <a:off x="2579880" y="3539326"/>
            <a:ext cx="2913564" cy="1885950"/>
          </a:xfrm>
          <a:prstGeom prst="rect">
            <a:avLst/>
          </a:prstGeom>
        </p:spPr>
        <p:txBody>
          <a:bodyPr anchor="t" rtlCol="false" tIns="0" lIns="0" bIns="0" rIns="0">
            <a:spAutoFit/>
          </a:bodyPr>
          <a:lstStyle/>
          <a:p>
            <a:pPr algn="ctr">
              <a:lnSpc>
                <a:spcPts val="2482"/>
              </a:lnSpc>
              <a:spcBef>
                <a:spcPct val="0"/>
              </a:spcBef>
            </a:pPr>
            <a:r>
              <a:rPr lang="en-US" b="true" sz="2068">
                <a:solidFill>
                  <a:srgbClr val="000000"/>
                </a:solidFill>
                <a:latin typeface="Lato Bold"/>
                <a:ea typeface="Lato Bold"/>
                <a:cs typeface="Lato Bold"/>
                <a:sym typeface="Lato Bold"/>
              </a:rPr>
              <a:t>Consiste en manejar planilla y colaborar con Contabilidad para pagos.</a:t>
            </a:r>
            <a:r>
              <a:rPr lang="en-US" b="true" sz="2068">
                <a:solidFill>
                  <a:srgbClr val="000000"/>
                </a:solidFill>
                <a:latin typeface="Lato Bold"/>
                <a:ea typeface="Lato Bold"/>
                <a:cs typeface="Lato Bold"/>
                <a:sym typeface="Lato Bold"/>
              </a:rPr>
              <a:t> Encargado en</a:t>
            </a:r>
            <a:r>
              <a:rPr lang="en-US" b="true" sz="2068">
                <a:solidFill>
                  <a:srgbClr val="009600"/>
                </a:solidFill>
                <a:latin typeface="Lato Bold"/>
                <a:ea typeface="Lato Bold"/>
                <a:cs typeface="Lato Bold"/>
                <a:sym typeface="Lato Bold"/>
              </a:rPr>
              <a:t> DESCOSUR es la oficina de RRHH</a:t>
            </a:r>
          </a:p>
        </p:txBody>
      </p:sp>
      <p:sp>
        <p:nvSpPr>
          <p:cNvPr name="TextBox 12" id="12"/>
          <p:cNvSpPr txBox="true"/>
          <p:nvPr/>
        </p:nvSpPr>
        <p:spPr>
          <a:xfrm rot="0">
            <a:off x="196354" y="66907"/>
            <a:ext cx="1263967" cy="2090505"/>
          </a:xfrm>
          <a:prstGeom prst="rect">
            <a:avLst/>
          </a:prstGeom>
        </p:spPr>
        <p:txBody>
          <a:bodyPr anchor="t" rtlCol="false" tIns="0" lIns="0" bIns="0" rIns="0">
            <a:spAutoFit/>
          </a:bodyPr>
          <a:lstStyle/>
          <a:p>
            <a:pPr algn="ctr">
              <a:lnSpc>
                <a:spcPts val="17075"/>
              </a:lnSpc>
            </a:pPr>
            <a:r>
              <a:rPr lang="en-US" sz="12196">
                <a:solidFill>
                  <a:srgbClr val="009600"/>
                </a:solidFill>
                <a:latin typeface="Lato"/>
                <a:ea typeface="Lato"/>
                <a:cs typeface="Lato"/>
                <a:sym typeface="Lato"/>
              </a:rPr>
              <a:t>3.</a:t>
            </a:r>
          </a:p>
        </p:txBody>
      </p:sp>
      <p:grpSp>
        <p:nvGrpSpPr>
          <p:cNvPr name="Group 13" id="13"/>
          <p:cNvGrpSpPr/>
          <p:nvPr/>
        </p:nvGrpSpPr>
        <p:grpSpPr>
          <a:xfrm rot="0">
            <a:off x="7140393" y="2224593"/>
            <a:ext cx="3957030" cy="894234"/>
            <a:chOff x="0" y="0"/>
            <a:chExt cx="1975966" cy="446541"/>
          </a:xfrm>
        </p:grpSpPr>
        <p:sp>
          <p:nvSpPr>
            <p:cNvPr name="Freeform 14" id="14"/>
            <p:cNvSpPr/>
            <p:nvPr/>
          </p:nvSpPr>
          <p:spPr>
            <a:xfrm flipH="false" flipV="false" rot="0">
              <a:off x="0" y="0"/>
              <a:ext cx="1975966" cy="446541"/>
            </a:xfrm>
            <a:custGeom>
              <a:avLst/>
              <a:gdLst/>
              <a:ahLst/>
              <a:cxnLst/>
              <a:rect r="r" b="b" t="t" l="l"/>
              <a:pathLst>
                <a:path h="446541" w="1975966">
                  <a:moveTo>
                    <a:pt x="99781" y="0"/>
                  </a:moveTo>
                  <a:lnTo>
                    <a:pt x="1876185" y="0"/>
                  </a:lnTo>
                  <a:cubicBezTo>
                    <a:pt x="1902648" y="0"/>
                    <a:pt x="1928028" y="10513"/>
                    <a:pt x="1946741" y="29225"/>
                  </a:cubicBezTo>
                  <a:cubicBezTo>
                    <a:pt x="1965453" y="47938"/>
                    <a:pt x="1975966" y="73318"/>
                    <a:pt x="1975966" y="99781"/>
                  </a:cubicBezTo>
                  <a:lnTo>
                    <a:pt x="1975966" y="346760"/>
                  </a:lnTo>
                  <a:cubicBezTo>
                    <a:pt x="1975966" y="401867"/>
                    <a:pt x="1931292" y="446541"/>
                    <a:pt x="1876185" y="446541"/>
                  </a:cubicBezTo>
                  <a:lnTo>
                    <a:pt x="99781" y="446541"/>
                  </a:lnTo>
                  <a:cubicBezTo>
                    <a:pt x="44674" y="446541"/>
                    <a:pt x="0" y="401867"/>
                    <a:pt x="0" y="346760"/>
                  </a:cubicBezTo>
                  <a:lnTo>
                    <a:pt x="0" y="99781"/>
                  </a:lnTo>
                  <a:cubicBezTo>
                    <a:pt x="0" y="44674"/>
                    <a:pt x="44674" y="0"/>
                    <a:pt x="99781" y="0"/>
                  </a:cubicBezTo>
                  <a:close/>
                </a:path>
              </a:pathLst>
            </a:custGeom>
            <a:solidFill>
              <a:srgbClr val="009600"/>
            </a:solidFill>
          </p:spPr>
        </p:sp>
        <p:sp>
          <p:nvSpPr>
            <p:cNvPr name="TextBox 15" id="15"/>
            <p:cNvSpPr txBox="true"/>
            <p:nvPr/>
          </p:nvSpPr>
          <p:spPr>
            <a:xfrm>
              <a:off x="0" y="-9525"/>
              <a:ext cx="1975966" cy="456066"/>
            </a:xfrm>
            <a:prstGeom prst="rect">
              <a:avLst/>
            </a:prstGeom>
          </p:spPr>
          <p:txBody>
            <a:bodyPr anchor="ctr" rtlCol="false" tIns="50800" lIns="50800" bIns="50800" rIns="50800"/>
            <a:lstStyle/>
            <a:p>
              <a:pPr algn="ctr">
                <a:lnSpc>
                  <a:spcPts val="2400"/>
                </a:lnSpc>
              </a:pPr>
            </a:p>
          </p:txBody>
        </p:sp>
      </p:grpSp>
      <p:grpSp>
        <p:nvGrpSpPr>
          <p:cNvPr name="Group 16" id="16"/>
          <p:cNvGrpSpPr/>
          <p:nvPr/>
        </p:nvGrpSpPr>
        <p:grpSpPr>
          <a:xfrm rot="0">
            <a:off x="7317956" y="3277376"/>
            <a:ext cx="3601904" cy="2655916"/>
            <a:chOff x="0" y="0"/>
            <a:chExt cx="1798631" cy="1326247"/>
          </a:xfrm>
        </p:grpSpPr>
        <p:sp>
          <p:nvSpPr>
            <p:cNvPr name="Freeform 17" id="17"/>
            <p:cNvSpPr/>
            <p:nvPr/>
          </p:nvSpPr>
          <p:spPr>
            <a:xfrm flipH="false" flipV="false" rot="0">
              <a:off x="0" y="0"/>
              <a:ext cx="1798631" cy="1326247"/>
            </a:xfrm>
            <a:custGeom>
              <a:avLst/>
              <a:gdLst/>
              <a:ahLst/>
              <a:cxnLst/>
              <a:rect r="r" b="b" t="t" l="l"/>
              <a:pathLst>
                <a:path h="1326247" w="1798631">
                  <a:moveTo>
                    <a:pt x="0" y="0"/>
                  </a:moveTo>
                  <a:lnTo>
                    <a:pt x="1798631" y="0"/>
                  </a:lnTo>
                  <a:lnTo>
                    <a:pt x="1798631" y="1326247"/>
                  </a:lnTo>
                  <a:lnTo>
                    <a:pt x="0" y="1326247"/>
                  </a:lnTo>
                  <a:close/>
                </a:path>
              </a:pathLst>
            </a:custGeom>
            <a:solidFill>
              <a:srgbClr val="E7E6E6"/>
            </a:solidFill>
            <a:ln w="38100" cap="sq">
              <a:solidFill>
                <a:srgbClr val="55B441"/>
              </a:solidFill>
              <a:prstDash val="solid"/>
              <a:miter/>
            </a:ln>
          </p:spPr>
        </p:sp>
        <p:sp>
          <p:nvSpPr>
            <p:cNvPr name="TextBox 18" id="18"/>
            <p:cNvSpPr txBox="true"/>
            <p:nvPr/>
          </p:nvSpPr>
          <p:spPr>
            <a:xfrm>
              <a:off x="0" y="-9525"/>
              <a:ext cx="1798631" cy="1335772"/>
            </a:xfrm>
            <a:prstGeom prst="rect">
              <a:avLst/>
            </a:prstGeom>
          </p:spPr>
          <p:txBody>
            <a:bodyPr anchor="ctr" rtlCol="false" tIns="50800" lIns="50800" bIns="50800" rIns="50800"/>
            <a:lstStyle/>
            <a:p>
              <a:pPr algn="ctr">
                <a:lnSpc>
                  <a:spcPts val="2400"/>
                </a:lnSpc>
              </a:pPr>
            </a:p>
          </p:txBody>
        </p:sp>
      </p:grpSp>
      <p:sp>
        <p:nvSpPr>
          <p:cNvPr name="TextBox 19" id="19"/>
          <p:cNvSpPr txBox="true"/>
          <p:nvPr/>
        </p:nvSpPr>
        <p:spPr>
          <a:xfrm rot="0">
            <a:off x="7595994" y="2306877"/>
            <a:ext cx="2892147" cy="718022"/>
          </a:xfrm>
          <a:prstGeom prst="rect">
            <a:avLst/>
          </a:prstGeom>
        </p:spPr>
        <p:txBody>
          <a:bodyPr anchor="t" rtlCol="false" tIns="0" lIns="0" bIns="0" rIns="0">
            <a:spAutoFit/>
          </a:bodyPr>
          <a:lstStyle/>
          <a:p>
            <a:pPr algn="ctr">
              <a:lnSpc>
                <a:spcPts val="2823"/>
              </a:lnSpc>
            </a:pPr>
            <a:r>
              <a:rPr lang="en-US" b="true" sz="2314">
                <a:solidFill>
                  <a:srgbClr val="FFFFFF"/>
                </a:solidFill>
                <a:latin typeface="Lato Bold"/>
                <a:ea typeface="Lato Bold"/>
                <a:cs typeface="Lato Bold"/>
                <a:sym typeface="Lato Bold"/>
              </a:rPr>
              <a:t>Selección del personal</a:t>
            </a:r>
            <a:r>
              <a:rPr lang="en-US" b="true" sz="2314">
                <a:solidFill>
                  <a:srgbClr val="FFFFFF"/>
                </a:solidFill>
                <a:latin typeface="Lato Bold"/>
                <a:ea typeface="Lato Bold"/>
                <a:cs typeface="Lato Bold"/>
                <a:sym typeface="Lato Bold"/>
              </a:rPr>
              <a:t> </a:t>
            </a:r>
          </a:p>
        </p:txBody>
      </p:sp>
      <p:sp>
        <p:nvSpPr>
          <p:cNvPr name="TextBox 20" id="20"/>
          <p:cNvSpPr txBox="true"/>
          <p:nvPr/>
        </p:nvSpPr>
        <p:spPr>
          <a:xfrm rot="0">
            <a:off x="7595994" y="3539326"/>
            <a:ext cx="3090523" cy="2097547"/>
          </a:xfrm>
          <a:prstGeom prst="rect">
            <a:avLst/>
          </a:prstGeom>
        </p:spPr>
        <p:txBody>
          <a:bodyPr anchor="t" rtlCol="false" tIns="0" lIns="0" bIns="0" rIns="0">
            <a:spAutoFit/>
          </a:bodyPr>
          <a:lstStyle/>
          <a:p>
            <a:pPr algn="ctr">
              <a:lnSpc>
                <a:spcPts val="2445"/>
              </a:lnSpc>
              <a:spcBef>
                <a:spcPct val="0"/>
              </a:spcBef>
            </a:pPr>
            <a:r>
              <a:rPr lang="en-US" b="true" sz="2037">
                <a:solidFill>
                  <a:srgbClr val="000000"/>
                </a:solidFill>
                <a:latin typeface="Lato Bold"/>
                <a:ea typeface="Lato Bold"/>
                <a:cs typeface="Lato Bold"/>
                <a:sym typeface="Lato Bold"/>
              </a:rPr>
              <a:t>Se encargan de la selección de personal y el proceso de contratación. Encargado de selección es</a:t>
            </a:r>
            <a:r>
              <a:rPr lang="en-US" b="true" sz="2037">
                <a:solidFill>
                  <a:srgbClr val="009600"/>
                </a:solidFill>
                <a:latin typeface="Lato Bold"/>
                <a:ea typeface="Lato Bold"/>
                <a:cs typeface="Lato Bold"/>
                <a:sym typeface="Lato Bold"/>
              </a:rPr>
              <a:t> Junta Directiva</a:t>
            </a:r>
            <a:r>
              <a:rPr lang="en-US" b="true" sz="2037">
                <a:solidFill>
                  <a:srgbClr val="000000"/>
                </a:solidFill>
                <a:latin typeface="Lato Bold"/>
                <a:ea typeface="Lato Bold"/>
                <a:cs typeface="Lato Bold"/>
                <a:sym typeface="Lato Bold"/>
              </a:rPr>
              <a:t> y de contratación es Oficina de </a:t>
            </a:r>
            <a:r>
              <a:rPr lang="en-US" b="true" sz="2037">
                <a:solidFill>
                  <a:srgbClr val="009600"/>
                </a:solidFill>
                <a:latin typeface="Lato Bold"/>
                <a:ea typeface="Lato Bold"/>
                <a:cs typeface="Lato Bold"/>
                <a:sym typeface="Lato Bold"/>
              </a:rPr>
              <a:t>RRH﻿H.</a:t>
            </a:r>
          </a:p>
        </p:txBody>
      </p:sp>
      <p:grpSp>
        <p:nvGrpSpPr>
          <p:cNvPr name="Group 21" id="21"/>
          <p:cNvGrpSpPr/>
          <p:nvPr/>
        </p:nvGrpSpPr>
        <p:grpSpPr>
          <a:xfrm rot="0">
            <a:off x="12363047" y="2224593"/>
            <a:ext cx="3957030" cy="894234"/>
            <a:chOff x="0" y="0"/>
            <a:chExt cx="1975966" cy="446541"/>
          </a:xfrm>
        </p:grpSpPr>
        <p:sp>
          <p:nvSpPr>
            <p:cNvPr name="Freeform 22" id="22"/>
            <p:cNvSpPr/>
            <p:nvPr/>
          </p:nvSpPr>
          <p:spPr>
            <a:xfrm flipH="false" flipV="false" rot="0">
              <a:off x="0" y="0"/>
              <a:ext cx="1975966" cy="446541"/>
            </a:xfrm>
            <a:custGeom>
              <a:avLst/>
              <a:gdLst/>
              <a:ahLst/>
              <a:cxnLst/>
              <a:rect r="r" b="b" t="t" l="l"/>
              <a:pathLst>
                <a:path h="446541" w="1975966">
                  <a:moveTo>
                    <a:pt x="99781" y="0"/>
                  </a:moveTo>
                  <a:lnTo>
                    <a:pt x="1876185" y="0"/>
                  </a:lnTo>
                  <a:cubicBezTo>
                    <a:pt x="1902648" y="0"/>
                    <a:pt x="1928028" y="10513"/>
                    <a:pt x="1946741" y="29225"/>
                  </a:cubicBezTo>
                  <a:cubicBezTo>
                    <a:pt x="1965453" y="47938"/>
                    <a:pt x="1975966" y="73318"/>
                    <a:pt x="1975966" y="99781"/>
                  </a:cubicBezTo>
                  <a:lnTo>
                    <a:pt x="1975966" y="346760"/>
                  </a:lnTo>
                  <a:cubicBezTo>
                    <a:pt x="1975966" y="401867"/>
                    <a:pt x="1931292" y="446541"/>
                    <a:pt x="1876185" y="446541"/>
                  </a:cubicBezTo>
                  <a:lnTo>
                    <a:pt x="99781" y="446541"/>
                  </a:lnTo>
                  <a:cubicBezTo>
                    <a:pt x="44674" y="446541"/>
                    <a:pt x="0" y="401867"/>
                    <a:pt x="0" y="346760"/>
                  </a:cubicBezTo>
                  <a:lnTo>
                    <a:pt x="0" y="99781"/>
                  </a:lnTo>
                  <a:cubicBezTo>
                    <a:pt x="0" y="44674"/>
                    <a:pt x="44674" y="0"/>
                    <a:pt x="99781" y="0"/>
                  </a:cubicBezTo>
                  <a:close/>
                </a:path>
              </a:pathLst>
            </a:custGeom>
            <a:solidFill>
              <a:srgbClr val="009600"/>
            </a:solidFill>
          </p:spPr>
        </p:sp>
        <p:sp>
          <p:nvSpPr>
            <p:cNvPr name="TextBox 23" id="23"/>
            <p:cNvSpPr txBox="true"/>
            <p:nvPr/>
          </p:nvSpPr>
          <p:spPr>
            <a:xfrm>
              <a:off x="0" y="-9525"/>
              <a:ext cx="1975966" cy="456066"/>
            </a:xfrm>
            <a:prstGeom prst="rect">
              <a:avLst/>
            </a:prstGeom>
          </p:spPr>
          <p:txBody>
            <a:bodyPr anchor="ctr" rtlCol="false" tIns="50800" lIns="50800" bIns="50800" rIns="50800"/>
            <a:lstStyle/>
            <a:p>
              <a:pPr algn="ctr">
                <a:lnSpc>
                  <a:spcPts val="2400"/>
                </a:lnSpc>
              </a:pPr>
            </a:p>
          </p:txBody>
        </p:sp>
      </p:grpSp>
      <p:grpSp>
        <p:nvGrpSpPr>
          <p:cNvPr name="Group 24" id="24"/>
          <p:cNvGrpSpPr/>
          <p:nvPr/>
        </p:nvGrpSpPr>
        <p:grpSpPr>
          <a:xfrm rot="0">
            <a:off x="12540611" y="3277376"/>
            <a:ext cx="3601904" cy="2655916"/>
            <a:chOff x="0" y="0"/>
            <a:chExt cx="1798631" cy="1326247"/>
          </a:xfrm>
        </p:grpSpPr>
        <p:sp>
          <p:nvSpPr>
            <p:cNvPr name="Freeform 25" id="25"/>
            <p:cNvSpPr/>
            <p:nvPr/>
          </p:nvSpPr>
          <p:spPr>
            <a:xfrm flipH="false" flipV="false" rot="0">
              <a:off x="0" y="0"/>
              <a:ext cx="1798631" cy="1326247"/>
            </a:xfrm>
            <a:custGeom>
              <a:avLst/>
              <a:gdLst/>
              <a:ahLst/>
              <a:cxnLst/>
              <a:rect r="r" b="b" t="t" l="l"/>
              <a:pathLst>
                <a:path h="1326247" w="1798631">
                  <a:moveTo>
                    <a:pt x="0" y="0"/>
                  </a:moveTo>
                  <a:lnTo>
                    <a:pt x="1798631" y="0"/>
                  </a:lnTo>
                  <a:lnTo>
                    <a:pt x="1798631" y="1326247"/>
                  </a:lnTo>
                  <a:lnTo>
                    <a:pt x="0" y="1326247"/>
                  </a:lnTo>
                  <a:close/>
                </a:path>
              </a:pathLst>
            </a:custGeom>
            <a:solidFill>
              <a:srgbClr val="E7E6E6"/>
            </a:solidFill>
            <a:ln w="38100" cap="sq">
              <a:solidFill>
                <a:srgbClr val="55B441"/>
              </a:solidFill>
              <a:prstDash val="solid"/>
              <a:miter/>
            </a:ln>
          </p:spPr>
        </p:sp>
        <p:sp>
          <p:nvSpPr>
            <p:cNvPr name="TextBox 26" id="26"/>
            <p:cNvSpPr txBox="true"/>
            <p:nvPr/>
          </p:nvSpPr>
          <p:spPr>
            <a:xfrm>
              <a:off x="0" y="-9525"/>
              <a:ext cx="1798631" cy="1335772"/>
            </a:xfrm>
            <a:prstGeom prst="rect">
              <a:avLst/>
            </a:prstGeom>
          </p:spPr>
          <p:txBody>
            <a:bodyPr anchor="ctr" rtlCol="false" tIns="50800" lIns="50800" bIns="50800" rIns="50800"/>
            <a:lstStyle/>
            <a:p>
              <a:pPr algn="ctr">
                <a:lnSpc>
                  <a:spcPts val="2400"/>
                </a:lnSpc>
              </a:pPr>
            </a:p>
          </p:txBody>
        </p:sp>
      </p:grpSp>
      <p:sp>
        <p:nvSpPr>
          <p:cNvPr name="TextBox 27" id="27"/>
          <p:cNvSpPr txBox="true"/>
          <p:nvPr/>
        </p:nvSpPr>
        <p:spPr>
          <a:xfrm rot="0">
            <a:off x="12493912" y="2306877"/>
            <a:ext cx="3695301" cy="718022"/>
          </a:xfrm>
          <a:prstGeom prst="rect">
            <a:avLst/>
          </a:prstGeom>
        </p:spPr>
        <p:txBody>
          <a:bodyPr anchor="t" rtlCol="false" tIns="0" lIns="0" bIns="0" rIns="0">
            <a:spAutoFit/>
          </a:bodyPr>
          <a:lstStyle/>
          <a:p>
            <a:pPr algn="ctr">
              <a:lnSpc>
                <a:spcPts val="2823"/>
              </a:lnSpc>
            </a:pPr>
            <a:r>
              <a:rPr lang="en-US" b="true" sz="2314">
                <a:solidFill>
                  <a:srgbClr val="FFFFFF"/>
                </a:solidFill>
                <a:latin typeface="Lato Bold"/>
                <a:ea typeface="Lato Bold"/>
                <a:cs typeface="Lato Bold"/>
                <a:sym typeface="Lato Bold"/>
              </a:rPr>
              <a:t>Cuidar de relaciones laborales</a:t>
            </a:r>
          </a:p>
        </p:txBody>
      </p:sp>
      <p:sp>
        <p:nvSpPr>
          <p:cNvPr name="TextBox 28" id="28"/>
          <p:cNvSpPr txBox="true"/>
          <p:nvPr/>
        </p:nvSpPr>
        <p:spPr>
          <a:xfrm rot="0">
            <a:off x="12865347" y="3395659"/>
            <a:ext cx="2952430" cy="2409825"/>
          </a:xfrm>
          <a:prstGeom prst="rect">
            <a:avLst/>
          </a:prstGeom>
        </p:spPr>
        <p:txBody>
          <a:bodyPr anchor="t" rtlCol="false" tIns="0" lIns="0" bIns="0" rIns="0">
            <a:spAutoFit/>
          </a:bodyPr>
          <a:lstStyle/>
          <a:p>
            <a:pPr algn="ctr">
              <a:lnSpc>
                <a:spcPts val="2105"/>
              </a:lnSpc>
              <a:spcBef>
                <a:spcPct val="0"/>
              </a:spcBef>
            </a:pPr>
            <a:r>
              <a:rPr lang="en-US" b="true" sz="1754">
                <a:solidFill>
                  <a:srgbClr val="000000"/>
                </a:solidFill>
                <a:latin typeface="Lato Bold"/>
                <a:ea typeface="Lato Bold"/>
                <a:cs typeface="Lato Bold"/>
                <a:sym typeface="Lato Bold"/>
              </a:rPr>
              <a:t>Supervisar y asegurar un buen clima laboral, cultural laboral y resolución de conflictos.</a:t>
            </a:r>
            <a:r>
              <a:rPr lang="en-US" b="true" sz="1754">
                <a:solidFill>
                  <a:srgbClr val="000000"/>
                </a:solidFill>
                <a:latin typeface="Lato Bold"/>
                <a:ea typeface="Lato Bold"/>
                <a:cs typeface="Lato Bold"/>
                <a:sym typeface="Lato Bold"/>
              </a:rPr>
              <a:t> Del clima laboral se encarga la oficina de </a:t>
            </a:r>
            <a:r>
              <a:rPr lang="en-US" b="true" sz="1754">
                <a:solidFill>
                  <a:srgbClr val="009600"/>
                </a:solidFill>
                <a:latin typeface="Lato Bold"/>
                <a:ea typeface="Lato Bold"/>
                <a:cs typeface="Lato Bold"/>
                <a:sym typeface="Lato Bold"/>
              </a:rPr>
              <a:t>Comunicaciones </a:t>
            </a:r>
            <a:r>
              <a:rPr lang="en-US" b="true" sz="1754">
                <a:solidFill>
                  <a:srgbClr val="000000"/>
                </a:solidFill>
                <a:latin typeface="Lato Bold"/>
                <a:ea typeface="Lato Bold"/>
                <a:cs typeface="Lato Bold"/>
                <a:sym typeface="Lato Bold"/>
              </a:rPr>
              <a:t>y Resolución de conflictos está dividido entre</a:t>
            </a:r>
            <a:r>
              <a:rPr lang="en-US" b="true" sz="1754">
                <a:solidFill>
                  <a:srgbClr val="009600"/>
                </a:solidFill>
                <a:latin typeface="Lato Bold"/>
                <a:ea typeface="Lato Bold"/>
                <a:cs typeface="Lato Bold"/>
                <a:sym typeface="Lato Bold"/>
              </a:rPr>
              <a:t> Directiv﻿os y Coordinadores</a:t>
            </a:r>
          </a:p>
        </p:txBody>
      </p:sp>
      <p:grpSp>
        <p:nvGrpSpPr>
          <p:cNvPr name="Group 29" id="29"/>
          <p:cNvGrpSpPr/>
          <p:nvPr/>
        </p:nvGrpSpPr>
        <p:grpSpPr>
          <a:xfrm rot="0">
            <a:off x="2016019" y="6352392"/>
            <a:ext cx="4041286" cy="913275"/>
            <a:chOff x="0" y="0"/>
            <a:chExt cx="1975966" cy="446541"/>
          </a:xfrm>
        </p:grpSpPr>
        <p:sp>
          <p:nvSpPr>
            <p:cNvPr name="Freeform 30" id="30"/>
            <p:cNvSpPr/>
            <p:nvPr/>
          </p:nvSpPr>
          <p:spPr>
            <a:xfrm flipH="false" flipV="false" rot="0">
              <a:off x="0" y="0"/>
              <a:ext cx="1975966" cy="446541"/>
            </a:xfrm>
            <a:custGeom>
              <a:avLst/>
              <a:gdLst/>
              <a:ahLst/>
              <a:cxnLst/>
              <a:rect r="r" b="b" t="t" l="l"/>
              <a:pathLst>
                <a:path h="446541" w="1975966">
                  <a:moveTo>
                    <a:pt x="97701" y="0"/>
                  </a:moveTo>
                  <a:lnTo>
                    <a:pt x="1878265" y="0"/>
                  </a:lnTo>
                  <a:cubicBezTo>
                    <a:pt x="1904177" y="0"/>
                    <a:pt x="1929028" y="10293"/>
                    <a:pt x="1947350" y="28616"/>
                  </a:cubicBezTo>
                  <a:cubicBezTo>
                    <a:pt x="1965672" y="46938"/>
                    <a:pt x="1975966" y="71789"/>
                    <a:pt x="1975966" y="97701"/>
                  </a:cubicBezTo>
                  <a:lnTo>
                    <a:pt x="1975966" y="348840"/>
                  </a:lnTo>
                  <a:cubicBezTo>
                    <a:pt x="1975966" y="402799"/>
                    <a:pt x="1932224" y="446541"/>
                    <a:pt x="1878265" y="446541"/>
                  </a:cubicBezTo>
                  <a:lnTo>
                    <a:pt x="97701" y="446541"/>
                  </a:lnTo>
                  <a:cubicBezTo>
                    <a:pt x="71789" y="446541"/>
                    <a:pt x="46938" y="436247"/>
                    <a:pt x="28616" y="417925"/>
                  </a:cubicBezTo>
                  <a:cubicBezTo>
                    <a:pt x="10293" y="399602"/>
                    <a:pt x="0" y="374752"/>
                    <a:pt x="0" y="348840"/>
                  </a:cubicBezTo>
                  <a:lnTo>
                    <a:pt x="0" y="97701"/>
                  </a:lnTo>
                  <a:cubicBezTo>
                    <a:pt x="0" y="43742"/>
                    <a:pt x="43742" y="0"/>
                    <a:pt x="97701" y="0"/>
                  </a:cubicBezTo>
                  <a:close/>
                </a:path>
              </a:pathLst>
            </a:custGeom>
            <a:solidFill>
              <a:srgbClr val="009600"/>
            </a:solidFill>
          </p:spPr>
        </p:sp>
        <p:sp>
          <p:nvSpPr>
            <p:cNvPr name="TextBox 31" id="31"/>
            <p:cNvSpPr txBox="true"/>
            <p:nvPr/>
          </p:nvSpPr>
          <p:spPr>
            <a:xfrm>
              <a:off x="0" y="-9525"/>
              <a:ext cx="1975966" cy="456066"/>
            </a:xfrm>
            <a:prstGeom prst="rect">
              <a:avLst/>
            </a:prstGeom>
          </p:spPr>
          <p:txBody>
            <a:bodyPr anchor="ctr" rtlCol="false" tIns="50800" lIns="50800" bIns="50800" rIns="50800"/>
            <a:lstStyle/>
            <a:p>
              <a:pPr algn="ctr">
                <a:lnSpc>
                  <a:spcPts val="2400"/>
                </a:lnSpc>
              </a:pPr>
            </a:p>
          </p:txBody>
        </p:sp>
      </p:grpSp>
      <p:grpSp>
        <p:nvGrpSpPr>
          <p:cNvPr name="Group 32" id="32"/>
          <p:cNvGrpSpPr/>
          <p:nvPr/>
        </p:nvGrpSpPr>
        <p:grpSpPr>
          <a:xfrm rot="0">
            <a:off x="2197363" y="7427592"/>
            <a:ext cx="3678598" cy="2712467"/>
            <a:chOff x="0" y="0"/>
            <a:chExt cx="1798631" cy="1326247"/>
          </a:xfrm>
        </p:grpSpPr>
        <p:sp>
          <p:nvSpPr>
            <p:cNvPr name="Freeform 33" id="33"/>
            <p:cNvSpPr/>
            <p:nvPr/>
          </p:nvSpPr>
          <p:spPr>
            <a:xfrm flipH="false" flipV="false" rot="0">
              <a:off x="0" y="0"/>
              <a:ext cx="1798631" cy="1326247"/>
            </a:xfrm>
            <a:custGeom>
              <a:avLst/>
              <a:gdLst/>
              <a:ahLst/>
              <a:cxnLst/>
              <a:rect r="r" b="b" t="t" l="l"/>
              <a:pathLst>
                <a:path h="1326247" w="1798631">
                  <a:moveTo>
                    <a:pt x="0" y="0"/>
                  </a:moveTo>
                  <a:lnTo>
                    <a:pt x="1798631" y="0"/>
                  </a:lnTo>
                  <a:lnTo>
                    <a:pt x="1798631" y="1326247"/>
                  </a:lnTo>
                  <a:lnTo>
                    <a:pt x="0" y="1326247"/>
                  </a:lnTo>
                  <a:close/>
                </a:path>
              </a:pathLst>
            </a:custGeom>
            <a:solidFill>
              <a:srgbClr val="E7E6E6"/>
            </a:solidFill>
            <a:ln w="38100" cap="sq">
              <a:solidFill>
                <a:srgbClr val="55B441"/>
              </a:solidFill>
              <a:prstDash val="solid"/>
              <a:miter/>
            </a:ln>
          </p:spPr>
        </p:sp>
        <p:sp>
          <p:nvSpPr>
            <p:cNvPr name="TextBox 34" id="34"/>
            <p:cNvSpPr txBox="true"/>
            <p:nvPr/>
          </p:nvSpPr>
          <p:spPr>
            <a:xfrm>
              <a:off x="0" y="-9525"/>
              <a:ext cx="1798631" cy="1335772"/>
            </a:xfrm>
            <a:prstGeom prst="rect">
              <a:avLst/>
            </a:prstGeom>
          </p:spPr>
          <p:txBody>
            <a:bodyPr anchor="ctr" rtlCol="false" tIns="50800" lIns="50800" bIns="50800" rIns="50800"/>
            <a:lstStyle/>
            <a:p>
              <a:pPr algn="ctr">
                <a:lnSpc>
                  <a:spcPts val="2400"/>
                </a:lnSpc>
              </a:pPr>
            </a:p>
          </p:txBody>
        </p:sp>
      </p:grpSp>
      <p:sp>
        <p:nvSpPr>
          <p:cNvPr name="TextBox 35" id="35"/>
          <p:cNvSpPr txBox="true"/>
          <p:nvPr/>
        </p:nvSpPr>
        <p:spPr>
          <a:xfrm rot="0">
            <a:off x="2438666" y="6446358"/>
            <a:ext cx="3057951" cy="784107"/>
          </a:xfrm>
          <a:prstGeom prst="rect">
            <a:avLst/>
          </a:prstGeom>
        </p:spPr>
        <p:txBody>
          <a:bodyPr anchor="t" rtlCol="false" tIns="0" lIns="0" bIns="0" rIns="0">
            <a:spAutoFit/>
          </a:bodyPr>
          <a:lstStyle/>
          <a:p>
            <a:pPr algn="ctr">
              <a:lnSpc>
                <a:spcPts val="3106"/>
              </a:lnSpc>
            </a:pPr>
            <a:r>
              <a:rPr lang="en-US" b="true" sz="2546">
                <a:solidFill>
                  <a:srgbClr val="FFFFFF"/>
                </a:solidFill>
                <a:latin typeface="Lato Bold"/>
                <a:ea typeface="Lato Bold"/>
                <a:cs typeface="Lato Bold"/>
                <a:sym typeface="Lato Bold"/>
              </a:rPr>
              <a:t>Prevención de riesgos</a:t>
            </a:r>
          </a:p>
        </p:txBody>
      </p:sp>
      <p:sp>
        <p:nvSpPr>
          <p:cNvPr name="TextBox 36" id="36"/>
          <p:cNvSpPr txBox="true"/>
          <p:nvPr/>
        </p:nvSpPr>
        <p:spPr>
          <a:xfrm rot="0">
            <a:off x="2481321" y="7695119"/>
            <a:ext cx="3015295" cy="2066925"/>
          </a:xfrm>
          <a:prstGeom prst="rect">
            <a:avLst/>
          </a:prstGeom>
        </p:spPr>
        <p:txBody>
          <a:bodyPr anchor="t" rtlCol="false" tIns="0" lIns="0" bIns="0" rIns="0">
            <a:spAutoFit/>
          </a:bodyPr>
          <a:lstStyle/>
          <a:p>
            <a:pPr algn="ctr">
              <a:lnSpc>
                <a:spcPts val="2384"/>
              </a:lnSpc>
              <a:spcBef>
                <a:spcPct val="0"/>
              </a:spcBef>
            </a:pPr>
            <a:r>
              <a:rPr lang="en-US" b="true" sz="1987">
                <a:solidFill>
                  <a:srgbClr val="000000"/>
                </a:solidFill>
                <a:latin typeface="Lato Bold"/>
                <a:ea typeface="Lato Bold"/>
                <a:cs typeface="Lato Bold"/>
                <a:sym typeface="Lato Bold"/>
              </a:rPr>
              <a:t>Establecer protocolos para prevenir riesgos y brindar la información necesaria. </a:t>
            </a:r>
            <a:r>
              <a:rPr lang="en-US" b="true" sz="1987">
                <a:solidFill>
                  <a:srgbClr val="009600"/>
                </a:solidFill>
                <a:latin typeface="Lato Bold"/>
                <a:ea typeface="Lato Bold"/>
                <a:cs typeface="Lato Bold"/>
                <a:sym typeface="Lato Bold"/>
              </a:rPr>
              <a:t>No establecido en la entrevista y no mencionado﻿ al preguntarle por sus funciones.</a:t>
            </a:r>
            <a:r>
              <a:rPr lang="en-US" b="true" sz="1987">
                <a:solidFill>
                  <a:srgbClr val="009600"/>
                </a:solidFill>
                <a:latin typeface="Lato Bold"/>
                <a:ea typeface="Lato Bold"/>
                <a:cs typeface="Lato Bold"/>
                <a:sym typeface="Lato Bold"/>
              </a:rPr>
              <a:t>  </a:t>
            </a:r>
          </a:p>
        </p:txBody>
      </p:sp>
      <p:grpSp>
        <p:nvGrpSpPr>
          <p:cNvPr name="Group 37" id="37"/>
          <p:cNvGrpSpPr/>
          <p:nvPr/>
        </p:nvGrpSpPr>
        <p:grpSpPr>
          <a:xfrm rot="0">
            <a:off x="7175081" y="6324482"/>
            <a:ext cx="4041286" cy="913275"/>
            <a:chOff x="0" y="0"/>
            <a:chExt cx="1975966" cy="446541"/>
          </a:xfrm>
        </p:grpSpPr>
        <p:sp>
          <p:nvSpPr>
            <p:cNvPr name="Freeform 38" id="38"/>
            <p:cNvSpPr/>
            <p:nvPr/>
          </p:nvSpPr>
          <p:spPr>
            <a:xfrm flipH="false" flipV="false" rot="0">
              <a:off x="0" y="0"/>
              <a:ext cx="1975966" cy="446541"/>
            </a:xfrm>
            <a:custGeom>
              <a:avLst/>
              <a:gdLst/>
              <a:ahLst/>
              <a:cxnLst/>
              <a:rect r="r" b="b" t="t" l="l"/>
              <a:pathLst>
                <a:path h="446541" w="1975966">
                  <a:moveTo>
                    <a:pt x="97701" y="0"/>
                  </a:moveTo>
                  <a:lnTo>
                    <a:pt x="1878265" y="0"/>
                  </a:lnTo>
                  <a:cubicBezTo>
                    <a:pt x="1904177" y="0"/>
                    <a:pt x="1929028" y="10293"/>
                    <a:pt x="1947350" y="28616"/>
                  </a:cubicBezTo>
                  <a:cubicBezTo>
                    <a:pt x="1965672" y="46938"/>
                    <a:pt x="1975966" y="71789"/>
                    <a:pt x="1975966" y="97701"/>
                  </a:cubicBezTo>
                  <a:lnTo>
                    <a:pt x="1975966" y="348840"/>
                  </a:lnTo>
                  <a:cubicBezTo>
                    <a:pt x="1975966" y="402799"/>
                    <a:pt x="1932224" y="446541"/>
                    <a:pt x="1878265" y="446541"/>
                  </a:cubicBezTo>
                  <a:lnTo>
                    <a:pt x="97701" y="446541"/>
                  </a:lnTo>
                  <a:cubicBezTo>
                    <a:pt x="71789" y="446541"/>
                    <a:pt x="46938" y="436247"/>
                    <a:pt x="28616" y="417925"/>
                  </a:cubicBezTo>
                  <a:cubicBezTo>
                    <a:pt x="10293" y="399602"/>
                    <a:pt x="0" y="374752"/>
                    <a:pt x="0" y="348840"/>
                  </a:cubicBezTo>
                  <a:lnTo>
                    <a:pt x="0" y="97701"/>
                  </a:lnTo>
                  <a:cubicBezTo>
                    <a:pt x="0" y="43742"/>
                    <a:pt x="43742" y="0"/>
                    <a:pt x="97701" y="0"/>
                  </a:cubicBezTo>
                  <a:close/>
                </a:path>
              </a:pathLst>
            </a:custGeom>
            <a:solidFill>
              <a:srgbClr val="009600"/>
            </a:solidFill>
          </p:spPr>
        </p:sp>
        <p:sp>
          <p:nvSpPr>
            <p:cNvPr name="TextBox 39" id="39"/>
            <p:cNvSpPr txBox="true"/>
            <p:nvPr/>
          </p:nvSpPr>
          <p:spPr>
            <a:xfrm>
              <a:off x="0" y="-9525"/>
              <a:ext cx="1975966" cy="456066"/>
            </a:xfrm>
            <a:prstGeom prst="rect">
              <a:avLst/>
            </a:prstGeom>
          </p:spPr>
          <p:txBody>
            <a:bodyPr anchor="ctr" rtlCol="false" tIns="50800" lIns="50800" bIns="50800" rIns="50800"/>
            <a:lstStyle/>
            <a:p>
              <a:pPr algn="ctr">
                <a:lnSpc>
                  <a:spcPts val="2400"/>
                </a:lnSpc>
              </a:pPr>
            </a:p>
          </p:txBody>
        </p:sp>
      </p:grpSp>
      <p:grpSp>
        <p:nvGrpSpPr>
          <p:cNvPr name="Group 40" id="40"/>
          <p:cNvGrpSpPr/>
          <p:nvPr/>
        </p:nvGrpSpPr>
        <p:grpSpPr>
          <a:xfrm rot="0">
            <a:off x="7356426" y="7399682"/>
            <a:ext cx="3678598" cy="2712467"/>
            <a:chOff x="0" y="0"/>
            <a:chExt cx="1798631" cy="1326247"/>
          </a:xfrm>
        </p:grpSpPr>
        <p:sp>
          <p:nvSpPr>
            <p:cNvPr name="Freeform 41" id="41"/>
            <p:cNvSpPr/>
            <p:nvPr/>
          </p:nvSpPr>
          <p:spPr>
            <a:xfrm flipH="false" flipV="false" rot="0">
              <a:off x="0" y="0"/>
              <a:ext cx="1798631" cy="1326247"/>
            </a:xfrm>
            <a:custGeom>
              <a:avLst/>
              <a:gdLst/>
              <a:ahLst/>
              <a:cxnLst/>
              <a:rect r="r" b="b" t="t" l="l"/>
              <a:pathLst>
                <a:path h="1326247" w="1798631">
                  <a:moveTo>
                    <a:pt x="0" y="0"/>
                  </a:moveTo>
                  <a:lnTo>
                    <a:pt x="1798631" y="0"/>
                  </a:lnTo>
                  <a:lnTo>
                    <a:pt x="1798631" y="1326247"/>
                  </a:lnTo>
                  <a:lnTo>
                    <a:pt x="0" y="1326247"/>
                  </a:lnTo>
                  <a:close/>
                </a:path>
              </a:pathLst>
            </a:custGeom>
            <a:solidFill>
              <a:srgbClr val="E7E6E6"/>
            </a:solidFill>
            <a:ln w="38100" cap="sq">
              <a:solidFill>
                <a:srgbClr val="55B441"/>
              </a:solidFill>
              <a:prstDash val="solid"/>
              <a:miter/>
            </a:ln>
          </p:spPr>
        </p:sp>
        <p:sp>
          <p:nvSpPr>
            <p:cNvPr name="TextBox 42" id="42"/>
            <p:cNvSpPr txBox="true"/>
            <p:nvPr/>
          </p:nvSpPr>
          <p:spPr>
            <a:xfrm>
              <a:off x="0" y="-9525"/>
              <a:ext cx="1798631" cy="1335772"/>
            </a:xfrm>
            <a:prstGeom prst="rect">
              <a:avLst/>
            </a:prstGeom>
          </p:spPr>
          <p:txBody>
            <a:bodyPr anchor="ctr" rtlCol="false" tIns="50800" lIns="50800" bIns="50800" rIns="50800"/>
            <a:lstStyle/>
            <a:p>
              <a:pPr algn="ctr">
                <a:lnSpc>
                  <a:spcPts val="2400"/>
                </a:lnSpc>
              </a:pPr>
            </a:p>
          </p:txBody>
        </p:sp>
      </p:grpSp>
      <p:sp>
        <p:nvSpPr>
          <p:cNvPr name="TextBox 43" id="43"/>
          <p:cNvSpPr txBox="true"/>
          <p:nvPr/>
        </p:nvSpPr>
        <p:spPr>
          <a:xfrm rot="0">
            <a:off x="7474558" y="6397529"/>
            <a:ext cx="3346946" cy="736736"/>
          </a:xfrm>
          <a:prstGeom prst="rect">
            <a:avLst/>
          </a:prstGeom>
        </p:spPr>
        <p:txBody>
          <a:bodyPr anchor="t" rtlCol="false" tIns="0" lIns="0" bIns="0" rIns="0">
            <a:spAutoFit/>
          </a:bodyPr>
          <a:lstStyle/>
          <a:p>
            <a:pPr algn="ctr">
              <a:lnSpc>
                <a:spcPts val="2984"/>
              </a:lnSpc>
            </a:pPr>
            <a:r>
              <a:rPr lang="en-US" b="true" sz="2446">
                <a:solidFill>
                  <a:srgbClr val="FFFFFF"/>
                </a:solidFill>
                <a:latin typeface="Lato Bold"/>
                <a:ea typeface="Lato Bold"/>
                <a:cs typeface="Lato Bold"/>
                <a:sym typeface="Lato Bold"/>
              </a:rPr>
              <a:t>Evaluación de desempeño</a:t>
            </a:r>
          </a:p>
        </p:txBody>
      </p:sp>
      <p:sp>
        <p:nvSpPr>
          <p:cNvPr name="TextBox 44" id="44"/>
          <p:cNvSpPr txBox="true"/>
          <p:nvPr/>
        </p:nvSpPr>
        <p:spPr>
          <a:xfrm rot="0">
            <a:off x="7640384" y="7667210"/>
            <a:ext cx="3157878" cy="2094835"/>
          </a:xfrm>
          <a:prstGeom prst="rect">
            <a:avLst/>
          </a:prstGeom>
        </p:spPr>
        <p:txBody>
          <a:bodyPr anchor="t" rtlCol="false" tIns="0" lIns="0" bIns="0" rIns="0">
            <a:spAutoFit/>
          </a:bodyPr>
          <a:lstStyle/>
          <a:p>
            <a:pPr algn="ctr">
              <a:lnSpc>
                <a:spcPts val="2372"/>
              </a:lnSpc>
              <a:spcBef>
                <a:spcPct val="0"/>
              </a:spcBef>
            </a:pPr>
            <a:r>
              <a:rPr lang="en-US" b="true" sz="1976">
                <a:solidFill>
                  <a:srgbClr val="000000"/>
                </a:solidFill>
                <a:latin typeface="Lato Bold"/>
                <a:ea typeface="Lato Bold"/>
                <a:cs typeface="Lato Bold"/>
                <a:sym typeface="Lato Bold"/>
              </a:rPr>
              <a:t>Se encarga de la inducción, capacitaciones continuas y evaluación de desempeño</a:t>
            </a:r>
            <a:r>
              <a:rPr lang="en-US" b="true" sz="1976">
                <a:solidFill>
                  <a:srgbClr val="009600"/>
                </a:solidFill>
                <a:latin typeface="Lato Bold"/>
                <a:ea typeface="Lato Bold"/>
                <a:cs typeface="Lato Bold"/>
                <a:sym typeface="Lato Bold"/>
              </a:rPr>
              <a:t>.</a:t>
            </a:r>
            <a:r>
              <a:rPr lang="en-US" b="true" sz="1976">
                <a:solidFill>
                  <a:srgbClr val="009600"/>
                </a:solidFill>
                <a:latin typeface="Lato Bold"/>
                <a:ea typeface="Lato Bold"/>
                <a:cs typeface="Lato Bold"/>
                <a:sym typeface="Lato Bold"/>
              </a:rPr>
              <a:t> RRH﻿H hace la presentación, Planificación se encarga de la capacitación y de la evaluación, los Directivos</a:t>
            </a:r>
          </a:p>
        </p:txBody>
      </p:sp>
      <p:grpSp>
        <p:nvGrpSpPr>
          <p:cNvPr name="Group 45" id="45"/>
          <p:cNvGrpSpPr/>
          <p:nvPr/>
        </p:nvGrpSpPr>
        <p:grpSpPr>
          <a:xfrm rot="0">
            <a:off x="12461537" y="6324482"/>
            <a:ext cx="4041286" cy="913275"/>
            <a:chOff x="0" y="0"/>
            <a:chExt cx="1975966" cy="446541"/>
          </a:xfrm>
        </p:grpSpPr>
        <p:sp>
          <p:nvSpPr>
            <p:cNvPr name="Freeform 46" id="46"/>
            <p:cNvSpPr/>
            <p:nvPr/>
          </p:nvSpPr>
          <p:spPr>
            <a:xfrm flipH="false" flipV="false" rot="0">
              <a:off x="0" y="0"/>
              <a:ext cx="1975966" cy="446541"/>
            </a:xfrm>
            <a:custGeom>
              <a:avLst/>
              <a:gdLst/>
              <a:ahLst/>
              <a:cxnLst/>
              <a:rect r="r" b="b" t="t" l="l"/>
              <a:pathLst>
                <a:path h="446541" w="1975966">
                  <a:moveTo>
                    <a:pt x="97701" y="0"/>
                  </a:moveTo>
                  <a:lnTo>
                    <a:pt x="1878265" y="0"/>
                  </a:lnTo>
                  <a:cubicBezTo>
                    <a:pt x="1904177" y="0"/>
                    <a:pt x="1929028" y="10293"/>
                    <a:pt x="1947350" y="28616"/>
                  </a:cubicBezTo>
                  <a:cubicBezTo>
                    <a:pt x="1965672" y="46938"/>
                    <a:pt x="1975966" y="71789"/>
                    <a:pt x="1975966" y="97701"/>
                  </a:cubicBezTo>
                  <a:lnTo>
                    <a:pt x="1975966" y="348840"/>
                  </a:lnTo>
                  <a:cubicBezTo>
                    <a:pt x="1975966" y="402799"/>
                    <a:pt x="1932224" y="446541"/>
                    <a:pt x="1878265" y="446541"/>
                  </a:cubicBezTo>
                  <a:lnTo>
                    <a:pt x="97701" y="446541"/>
                  </a:lnTo>
                  <a:cubicBezTo>
                    <a:pt x="71789" y="446541"/>
                    <a:pt x="46938" y="436247"/>
                    <a:pt x="28616" y="417925"/>
                  </a:cubicBezTo>
                  <a:cubicBezTo>
                    <a:pt x="10293" y="399602"/>
                    <a:pt x="0" y="374752"/>
                    <a:pt x="0" y="348840"/>
                  </a:cubicBezTo>
                  <a:lnTo>
                    <a:pt x="0" y="97701"/>
                  </a:lnTo>
                  <a:cubicBezTo>
                    <a:pt x="0" y="43742"/>
                    <a:pt x="43742" y="0"/>
                    <a:pt x="97701" y="0"/>
                  </a:cubicBezTo>
                  <a:close/>
                </a:path>
              </a:pathLst>
            </a:custGeom>
            <a:solidFill>
              <a:srgbClr val="009600"/>
            </a:solidFill>
          </p:spPr>
        </p:sp>
        <p:sp>
          <p:nvSpPr>
            <p:cNvPr name="TextBox 47" id="47"/>
            <p:cNvSpPr txBox="true"/>
            <p:nvPr/>
          </p:nvSpPr>
          <p:spPr>
            <a:xfrm>
              <a:off x="0" y="-9525"/>
              <a:ext cx="1975966" cy="456066"/>
            </a:xfrm>
            <a:prstGeom prst="rect">
              <a:avLst/>
            </a:prstGeom>
          </p:spPr>
          <p:txBody>
            <a:bodyPr anchor="ctr" rtlCol="false" tIns="50800" lIns="50800" bIns="50800" rIns="50800"/>
            <a:lstStyle/>
            <a:p>
              <a:pPr algn="ctr">
                <a:lnSpc>
                  <a:spcPts val="2400"/>
                </a:lnSpc>
              </a:pPr>
            </a:p>
          </p:txBody>
        </p:sp>
      </p:grpSp>
      <p:grpSp>
        <p:nvGrpSpPr>
          <p:cNvPr name="Group 48" id="48"/>
          <p:cNvGrpSpPr/>
          <p:nvPr/>
        </p:nvGrpSpPr>
        <p:grpSpPr>
          <a:xfrm rot="0">
            <a:off x="12642882" y="7399682"/>
            <a:ext cx="3678598" cy="2712467"/>
            <a:chOff x="0" y="0"/>
            <a:chExt cx="1798631" cy="1326247"/>
          </a:xfrm>
        </p:grpSpPr>
        <p:sp>
          <p:nvSpPr>
            <p:cNvPr name="Freeform 49" id="49"/>
            <p:cNvSpPr/>
            <p:nvPr/>
          </p:nvSpPr>
          <p:spPr>
            <a:xfrm flipH="false" flipV="false" rot="0">
              <a:off x="0" y="0"/>
              <a:ext cx="1798631" cy="1326247"/>
            </a:xfrm>
            <a:custGeom>
              <a:avLst/>
              <a:gdLst/>
              <a:ahLst/>
              <a:cxnLst/>
              <a:rect r="r" b="b" t="t" l="l"/>
              <a:pathLst>
                <a:path h="1326247" w="1798631">
                  <a:moveTo>
                    <a:pt x="0" y="0"/>
                  </a:moveTo>
                  <a:lnTo>
                    <a:pt x="1798631" y="0"/>
                  </a:lnTo>
                  <a:lnTo>
                    <a:pt x="1798631" y="1326247"/>
                  </a:lnTo>
                  <a:lnTo>
                    <a:pt x="0" y="1326247"/>
                  </a:lnTo>
                  <a:close/>
                </a:path>
              </a:pathLst>
            </a:custGeom>
            <a:solidFill>
              <a:srgbClr val="E7E6E6"/>
            </a:solidFill>
            <a:ln w="38100" cap="sq">
              <a:solidFill>
                <a:srgbClr val="55B441"/>
              </a:solidFill>
              <a:prstDash val="solid"/>
              <a:miter/>
            </a:ln>
          </p:spPr>
        </p:sp>
        <p:sp>
          <p:nvSpPr>
            <p:cNvPr name="TextBox 50" id="50"/>
            <p:cNvSpPr txBox="true"/>
            <p:nvPr/>
          </p:nvSpPr>
          <p:spPr>
            <a:xfrm>
              <a:off x="0" y="-9525"/>
              <a:ext cx="1798631" cy="1335772"/>
            </a:xfrm>
            <a:prstGeom prst="rect">
              <a:avLst/>
            </a:prstGeom>
          </p:spPr>
          <p:txBody>
            <a:bodyPr anchor="ctr" rtlCol="false" tIns="50800" lIns="50800" bIns="50800" rIns="50800"/>
            <a:lstStyle/>
            <a:p>
              <a:pPr algn="ctr">
                <a:lnSpc>
                  <a:spcPts val="2400"/>
                </a:lnSpc>
              </a:pPr>
            </a:p>
          </p:txBody>
        </p:sp>
      </p:grpSp>
      <p:sp>
        <p:nvSpPr>
          <p:cNvPr name="TextBox 51" id="51"/>
          <p:cNvSpPr txBox="true"/>
          <p:nvPr/>
        </p:nvSpPr>
        <p:spPr>
          <a:xfrm rot="0">
            <a:off x="12595189" y="6418448"/>
            <a:ext cx="3773984" cy="393582"/>
          </a:xfrm>
          <a:prstGeom prst="rect">
            <a:avLst/>
          </a:prstGeom>
        </p:spPr>
        <p:txBody>
          <a:bodyPr anchor="t" rtlCol="false" tIns="0" lIns="0" bIns="0" rIns="0">
            <a:spAutoFit/>
          </a:bodyPr>
          <a:lstStyle/>
          <a:p>
            <a:pPr algn="ctr">
              <a:lnSpc>
                <a:spcPts val="3106"/>
              </a:lnSpc>
            </a:pPr>
            <a:r>
              <a:rPr lang="en-US" b="true" sz="2546">
                <a:solidFill>
                  <a:srgbClr val="FFFFFF"/>
                </a:solidFill>
                <a:latin typeface="Lato Bold"/>
                <a:ea typeface="Lato Bold"/>
                <a:cs typeface="Lato Bold"/>
                <a:sym typeface="Lato Bold"/>
              </a:rPr>
              <a:t>Beneficios sociales</a:t>
            </a:r>
          </a:p>
        </p:txBody>
      </p:sp>
      <p:sp>
        <p:nvSpPr>
          <p:cNvPr name="TextBox 52" id="52"/>
          <p:cNvSpPr txBox="true"/>
          <p:nvPr/>
        </p:nvSpPr>
        <p:spPr>
          <a:xfrm rot="0">
            <a:off x="12926840" y="7657685"/>
            <a:ext cx="3015295" cy="1895475"/>
          </a:xfrm>
          <a:prstGeom prst="rect">
            <a:avLst/>
          </a:prstGeom>
        </p:spPr>
        <p:txBody>
          <a:bodyPr anchor="t" rtlCol="false" tIns="0" lIns="0" bIns="0" rIns="0">
            <a:spAutoFit/>
          </a:bodyPr>
          <a:lstStyle/>
          <a:p>
            <a:pPr algn="ctr">
              <a:lnSpc>
                <a:spcPts val="2504"/>
              </a:lnSpc>
              <a:spcBef>
                <a:spcPct val="0"/>
              </a:spcBef>
            </a:pPr>
            <a:r>
              <a:rPr lang="en-US" b="true" sz="2087">
                <a:solidFill>
                  <a:srgbClr val="000000"/>
                </a:solidFill>
                <a:latin typeface="Lato Bold"/>
                <a:ea typeface="Lato Bold"/>
                <a:cs typeface="Lato Bold"/>
                <a:sym typeface="Lato Bold"/>
              </a:rPr>
              <a:t>Consiste en decidir los bonos, registrar vacaciones, entre otros</a:t>
            </a:r>
            <a:r>
              <a:rPr lang="en-US" b="true" sz="2087">
                <a:solidFill>
                  <a:srgbClr val="009600"/>
                </a:solidFill>
                <a:latin typeface="Lato Bold"/>
                <a:ea typeface="Lato Bold"/>
                <a:cs typeface="Lato Bold"/>
                <a:sym typeface="Lato Bold"/>
              </a:rPr>
              <a:t>. Del registro y el proceso administrativo se encarga Recursos Human﻿os.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82181" y="474482"/>
            <a:ext cx="2777119" cy="1069191"/>
          </a:xfrm>
          <a:custGeom>
            <a:avLst/>
            <a:gdLst/>
            <a:ahLst/>
            <a:cxnLst/>
            <a:rect r="r" b="b" t="t" l="l"/>
            <a:pathLst>
              <a:path h="1069191" w="2777119">
                <a:moveTo>
                  <a:pt x="0" y="0"/>
                </a:moveTo>
                <a:lnTo>
                  <a:pt x="2777119" y="0"/>
                </a:lnTo>
                <a:lnTo>
                  <a:pt x="2777119" y="1069191"/>
                </a:lnTo>
                <a:lnTo>
                  <a:pt x="0" y="10691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4348" y="3408777"/>
            <a:ext cx="3957030" cy="894234"/>
            <a:chOff x="0" y="0"/>
            <a:chExt cx="1975966" cy="446541"/>
          </a:xfrm>
        </p:grpSpPr>
        <p:sp>
          <p:nvSpPr>
            <p:cNvPr name="Freeform 4" id="4"/>
            <p:cNvSpPr/>
            <p:nvPr/>
          </p:nvSpPr>
          <p:spPr>
            <a:xfrm flipH="false" flipV="false" rot="0">
              <a:off x="0" y="0"/>
              <a:ext cx="1975966" cy="446541"/>
            </a:xfrm>
            <a:custGeom>
              <a:avLst/>
              <a:gdLst/>
              <a:ahLst/>
              <a:cxnLst/>
              <a:rect r="r" b="b" t="t" l="l"/>
              <a:pathLst>
                <a:path h="446541" w="1975966">
                  <a:moveTo>
                    <a:pt x="99781" y="0"/>
                  </a:moveTo>
                  <a:lnTo>
                    <a:pt x="1876185" y="0"/>
                  </a:lnTo>
                  <a:cubicBezTo>
                    <a:pt x="1902648" y="0"/>
                    <a:pt x="1928028" y="10513"/>
                    <a:pt x="1946741" y="29225"/>
                  </a:cubicBezTo>
                  <a:cubicBezTo>
                    <a:pt x="1965453" y="47938"/>
                    <a:pt x="1975966" y="73318"/>
                    <a:pt x="1975966" y="99781"/>
                  </a:cubicBezTo>
                  <a:lnTo>
                    <a:pt x="1975966" y="346760"/>
                  </a:lnTo>
                  <a:cubicBezTo>
                    <a:pt x="1975966" y="401867"/>
                    <a:pt x="1931292" y="446541"/>
                    <a:pt x="1876185" y="446541"/>
                  </a:cubicBezTo>
                  <a:lnTo>
                    <a:pt x="99781" y="446541"/>
                  </a:lnTo>
                  <a:cubicBezTo>
                    <a:pt x="44674" y="446541"/>
                    <a:pt x="0" y="401867"/>
                    <a:pt x="0" y="346760"/>
                  </a:cubicBezTo>
                  <a:lnTo>
                    <a:pt x="0" y="99781"/>
                  </a:lnTo>
                  <a:cubicBezTo>
                    <a:pt x="0" y="44674"/>
                    <a:pt x="44674" y="0"/>
                    <a:pt x="99781" y="0"/>
                  </a:cubicBezTo>
                  <a:close/>
                </a:path>
              </a:pathLst>
            </a:custGeom>
            <a:solidFill>
              <a:srgbClr val="009600"/>
            </a:solidFill>
          </p:spPr>
        </p:sp>
        <p:sp>
          <p:nvSpPr>
            <p:cNvPr name="TextBox 5" id="5"/>
            <p:cNvSpPr txBox="true"/>
            <p:nvPr/>
          </p:nvSpPr>
          <p:spPr>
            <a:xfrm>
              <a:off x="0" y="-9525"/>
              <a:ext cx="1975966" cy="456066"/>
            </a:xfrm>
            <a:prstGeom prst="rect">
              <a:avLst/>
            </a:prstGeom>
          </p:spPr>
          <p:txBody>
            <a:bodyPr anchor="ctr" rtlCol="false" tIns="50800" lIns="50800" bIns="50800" rIns="50800"/>
            <a:lstStyle/>
            <a:p>
              <a:pPr algn="ctr">
                <a:lnSpc>
                  <a:spcPts val="2400"/>
                </a:lnSpc>
              </a:pPr>
            </a:p>
          </p:txBody>
        </p:sp>
      </p:grpSp>
      <p:grpSp>
        <p:nvGrpSpPr>
          <p:cNvPr name="Group 6" id="6"/>
          <p:cNvGrpSpPr/>
          <p:nvPr/>
        </p:nvGrpSpPr>
        <p:grpSpPr>
          <a:xfrm rot="0">
            <a:off x="671911" y="4461560"/>
            <a:ext cx="3601904" cy="3766159"/>
            <a:chOff x="0" y="0"/>
            <a:chExt cx="1798631" cy="1880653"/>
          </a:xfrm>
        </p:grpSpPr>
        <p:sp>
          <p:nvSpPr>
            <p:cNvPr name="Freeform 7" id="7"/>
            <p:cNvSpPr/>
            <p:nvPr/>
          </p:nvSpPr>
          <p:spPr>
            <a:xfrm flipH="false" flipV="false" rot="0">
              <a:off x="0" y="0"/>
              <a:ext cx="1798631" cy="1880653"/>
            </a:xfrm>
            <a:custGeom>
              <a:avLst/>
              <a:gdLst/>
              <a:ahLst/>
              <a:cxnLst/>
              <a:rect r="r" b="b" t="t" l="l"/>
              <a:pathLst>
                <a:path h="1880653" w="1798631">
                  <a:moveTo>
                    <a:pt x="0" y="0"/>
                  </a:moveTo>
                  <a:lnTo>
                    <a:pt x="1798631" y="0"/>
                  </a:lnTo>
                  <a:lnTo>
                    <a:pt x="1798631" y="1880653"/>
                  </a:lnTo>
                  <a:lnTo>
                    <a:pt x="0" y="1880653"/>
                  </a:lnTo>
                  <a:close/>
                </a:path>
              </a:pathLst>
            </a:custGeom>
            <a:solidFill>
              <a:srgbClr val="E7E6E6"/>
            </a:solidFill>
            <a:ln w="38100" cap="sq">
              <a:solidFill>
                <a:srgbClr val="55B441"/>
              </a:solidFill>
              <a:prstDash val="solid"/>
              <a:miter/>
            </a:ln>
          </p:spPr>
        </p:sp>
        <p:sp>
          <p:nvSpPr>
            <p:cNvPr name="TextBox 8" id="8"/>
            <p:cNvSpPr txBox="true"/>
            <p:nvPr/>
          </p:nvSpPr>
          <p:spPr>
            <a:xfrm>
              <a:off x="0" y="-9525"/>
              <a:ext cx="1798631" cy="1890178"/>
            </a:xfrm>
            <a:prstGeom prst="rect">
              <a:avLst/>
            </a:prstGeom>
          </p:spPr>
          <p:txBody>
            <a:bodyPr anchor="ctr" rtlCol="false" tIns="50800" lIns="50800" bIns="50800" rIns="50800"/>
            <a:lstStyle/>
            <a:p>
              <a:pPr algn="ctr">
                <a:lnSpc>
                  <a:spcPts val="2400"/>
                </a:lnSpc>
              </a:pPr>
            </a:p>
          </p:txBody>
        </p:sp>
      </p:grpSp>
      <p:sp>
        <p:nvSpPr>
          <p:cNvPr name="TextBox 9" id="9"/>
          <p:cNvSpPr txBox="true"/>
          <p:nvPr/>
        </p:nvSpPr>
        <p:spPr>
          <a:xfrm rot="0">
            <a:off x="1792510" y="639475"/>
            <a:ext cx="12357483" cy="1023143"/>
          </a:xfrm>
          <a:prstGeom prst="rect">
            <a:avLst/>
          </a:prstGeom>
        </p:spPr>
        <p:txBody>
          <a:bodyPr anchor="t" rtlCol="false" tIns="0" lIns="0" bIns="0" rIns="0">
            <a:spAutoFit/>
          </a:bodyPr>
          <a:lstStyle/>
          <a:p>
            <a:pPr algn="l">
              <a:lnSpc>
                <a:spcPts val="4079"/>
              </a:lnSpc>
            </a:pPr>
            <a:r>
              <a:rPr lang="en-US" b="true" sz="3399">
                <a:solidFill>
                  <a:srgbClr val="009600"/>
                </a:solidFill>
                <a:latin typeface="Lato Bold"/>
                <a:ea typeface="Lato Bold"/>
                <a:cs typeface="Lato Bold"/>
                <a:sym typeface="Lato Bold"/>
              </a:rPr>
              <a:t>DISTRIBUCIÓN DE FUNCIONES DE RECURSOS HUMANOS EN DESCOSUR</a:t>
            </a:r>
          </a:p>
        </p:txBody>
      </p:sp>
      <p:sp>
        <p:nvSpPr>
          <p:cNvPr name="TextBox 10" id="10"/>
          <p:cNvSpPr txBox="true"/>
          <p:nvPr/>
        </p:nvSpPr>
        <p:spPr>
          <a:xfrm rot="0">
            <a:off x="853256" y="3534602"/>
            <a:ext cx="3010258" cy="718022"/>
          </a:xfrm>
          <a:prstGeom prst="rect">
            <a:avLst/>
          </a:prstGeom>
        </p:spPr>
        <p:txBody>
          <a:bodyPr anchor="t" rtlCol="false" tIns="0" lIns="0" bIns="0" rIns="0">
            <a:spAutoFit/>
          </a:bodyPr>
          <a:lstStyle/>
          <a:p>
            <a:pPr algn="ctr">
              <a:lnSpc>
                <a:spcPts val="2823"/>
              </a:lnSpc>
            </a:pPr>
            <a:r>
              <a:rPr lang="en-US" b="true" sz="2314">
                <a:solidFill>
                  <a:srgbClr val="FFFFFF"/>
                </a:solidFill>
                <a:latin typeface="Lato Bold"/>
                <a:ea typeface="Lato Bold"/>
                <a:cs typeface="Lato Bold"/>
                <a:sym typeface="Lato Bold"/>
              </a:rPr>
              <a:t>Planificación de la planilla:</a:t>
            </a:r>
          </a:p>
        </p:txBody>
      </p:sp>
      <p:sp>
        <p:nvSpPr>
          <p:cNvPr name="TextBox 11" id="11"/>
          <p:cNvSpPr txBox="true"/>
          <p:nvPr/>
        </p:nvSpPr>
        <p:spPr>
          <a:xfrm rot="0">
            <a:off x="1032778" y="4758727"/>
            <a:ext cx="2913564" cy="3171825"/>
          </a:xfrm>
          <a:prstGeom prst="rect">
            <a:avLst/>
          </a:prstGeom>
        </p:spPr>
        <p:txBody>
          <a:bodyPr anchor="t" rtlCol="false" tIns="0" lIns="0" bIns="0" rIns="0">
            <a:spAutoFit/>
          </a:bodyPr>
          <a:lstStyle/>
          <a:p>
            <a:pPr algn="ctr">
              <a:lnSpc>
                <a:spcPts val="2842"/>
              </a:lnSpc>
              <a:spcBef>
                <a:spcPct val="0"/>
              </a:spcBef>
            </a:pPr>
            <a:r>
              <a:rPr lang="en-US" b="true" sz="2368">
                <a:solidFill>
                  <a:srgbClr val="000000"/>
                </a:solidFill>
                <a:latin typeface="Lato Bold"/>
                <a:ea typeface="Lato Bold"/>
                <a:cs typeface="Lato Bold"/>
                <a:sym typeface="Lato Bold"/>
              </a:rPr>
              <a:t>Se refiera a desarrollar perfiles y flujos de trabajo en unidades. </a:t>
            </a:r>
            <a:r>
              <a:rPr lang="en-US" b="true" sz="2368">
                <a:solidFill>
                  <a:srgbClr val="009600"/>
                </a:solidFill>
                <a:latin typeface="Lato Bold"/>
                <a:ea typeface="Lato Bold"/>
                <a:cs typeface="Lato Bold"/>
                <a:sym typeface="Lato Bold"/>
              </a:rPr>
              <a:t>No establecido en la entrevista y no mencionado al preguntarle por sus funciones.  </a:t>
            </a:r>
          </a:p>
        </p:txBody>
      </p:sp>
      <p:sp>
        <p:nvSpPr>
          <p:cNvPr name="TextBox 12" id="12"/>
          <p:cNvSpPr txBox="true"/>
          <p:nvPr/>
        </p:nvSpPr>
        <p:spPr>
          <a:xfrm rot="0">
            <a:off x="196354" y="66907"/>
            <a:ext cx="1263967" cy="2090505"/>
          </a:xfrm>
          <a:prstGeom prst="rect">
            <a:avLst/>
          </a:prstGeom>
        </p:spPr>
        <p:txBody>
          <a:bodyPr anchor="t" rtlCol="false" tIns="0" lIns="0" bIns="0" rIns="0">
            <a:spAutoFit/>
          </a:bodyPr>
          <a:lstStyle/>
          <a:p>
            <a:pPr algn="ctr">
              <a:lnSpc>
                <a:spcPts val="17075"/>
              </a:lnSpc>
            </a:pPr>
            <a:r>
              <a:rPr lang="en-US" sz="12196">
                <a:solidFill>
                  <a:srgbClr val="009600"/>
                </a:solidFill>
                <a:latin typeface="Lato"/>
                <a:ea typeface="Lato"/>
                <a:cs typeface="Lato"/>
                <a:sym typeface="Lato"/>
              </a:rPr>
              <a:t>3.</a:t>
            </a:r>
          </a:p>
        </p:txBody>
      </p:sp>
      <p:grpSp>
        <p:nvGrpSpPr>
          <p:cNvPr name="Group 13" id="13"/>
          <p:cNvGrpSpPr/>
          <p:nvPr/>
        </p:nvGrpSpPr>
        <p:grpSpPr>
          <a:xfrm rot="0">
            <a:off x="5130854" y="3408777"/>
            <a:ext cx="3957030" cy="894234"/>
            <a:chOff x="0" y="0"/>
            <a:chExt cx="1975966" cy="446541"/>
          </a:xfrm>
        </p:grpSpPr>
        <p:sp>
          <p:nvSpPr>
            <p:cNvPr name="Freeform 14" id="14"/>
            <p:cNvSpPr/>
            <p:nvPr/>
          </p:nvSpPr>
          <p:spPr>
            <a:xfrm flipH="false" flipV="false" rot="0">
              <a:off x="0" y="0"/>
              <a:ext cx="1975966" cy="446541"/>
            </a:xfrm>
            <a:custGeom>
              <a:avLst/>
              <a:gdLst/>
              <a:ahLst/>
              <a:cxnLst/>
              <a:rect r="r" b="b" t="t" l="l"/>
              <a:pathLst>
                <a:path h="446541" w="1975966">
                  <a:moveTo>
                    <a:pt x="99781" y="0"/>
                  </a:moveTo>
                  <a:lnTo>
                    <a:pt x="1876185" y="0"/>
                  </a:lnTo>
                  <a:cubicBezTo>
                    <a:pt x="1902648" y="0"/>
                    <a:pt x="1928028" y="10513"/>
                    <a:pt x="1946741" y="29225"/>
                  </a:cubicBezTo>
                  <a:cubicBezTo>
                    <a:pt x="1965453" y="47938"/>
                    <a:pt x="1975966" y="73318"/>
                    <a:pt x="1975966" y="99781"/>
                  </a:cubicBezTo>
                  <a:lnTo>
                    <a:pt x="1975966" y="346760"/>
                  </a:lnTo>
                  <a:cubicBezTo>
                    <a:pt x="1975966" y="401867"/>
                    <a:pt x="1931292" y="446541"/>
                    <a:pt x="1876185" y="446541"/>
                  </a:cubicBezTo>
                  <a:lnTo>
                    <a:pt x="99781" y="446541"/>
                  </a:lnTo>
                  <a:cubicBezTo>
                    <a:pt x="44674" y="446541"/>
                    <a:pt x="0" y="401867"/>
                    <a:pt x="0" y="346760"/>
                  </a:cubicBezTo>
                  <a:lnTo>
                    <a:pt x="0" y="99781"/>
                  </a:lnTo>
                  <a:cubicBezTo>
                    <a:pt x="0" y="44674"/>
                    <a:pt x="44674" y="0"/>
                    <a:pt x="99781" y="0"/>
                  </a:cubicBezTo>
                  <a:close/>
                </a:path>
              </a:pathLst>
            </a:custGeom>
            <a:solidFill>
              <a:srgbClr val="009600"/>
            </a:solidFill>
          </p:spPr>
        </p:sp>
        <p:sp>
          <p:nvSpPr>
            <p:cNvPr name="TextBox 15" id="15"/>
            <p:cNvSpPr txBox="true"/>
            <p:nvPr/>
          </p:nvSpPr>
          <p:spPr>
            <a:xfrm>
              <a:off x="0" y="-9525"/>
              <a:ext cx="1975966" cy="456066"/>
            </a:xfrm>
            <a:prstGeom prst="rect">
              <a:avLst/>
            </a:prstGeom>
          </p:spPr>
          <p:txBody>
            <a:bodyPr anchor="ctr" rtlCol="false" tIns="50800" lIns="50800" bIns="50800" rIns="50800"/>
            <a:lstStyle/>
            <a:p>
              <a:pPr algn="ctr">
                <a:lnSpc>
                  <a:spcPts val="2400"/>
                </a:lnSpc>
              </a:pPr>
            </a:p>
          </p:txBody>
        </p:sp>
      </p:grpSp>
      <p:grpSp>
        <p:nvGrpSpPr>
          <p:cNvPr name="Group 16" id="16"/>
          <p:cNvGrpSpPr/>
          <p:nvPr/>
        </p:nvGrpSpPr>
        <p:grpSpPr>
          <a:xfrm rot="0">
            <a:off x="5308417" y="4461560"/>
            <a:ext cx="3601904" cy="3766159"/>
            <a:chOff x="0" y="0"/>
            <a:chExt cx="1798631" cy="1880653"/>
          </a:xfrm>
        </p:grpSpPr>
        <p:sp>
          <p:nvSpPr>
            <p:cNvPr name="Freeform 17" id="17"/>
            <p:cNvSpPr/>
            <p:nvPr/>
          </p:nvSpPr>
          <p:spPr>
            <a:xfrm flipH="false" flipV="false" rot="0">
              <a:off x="0" y="0"/>
              <a:ext cx="1798631" cy="1880653"/>
            </a:xfrm>
            <a:custGeom>
              <a:avLst/>
              <a:gdLst/>
              <a:ahLst/>
              <a:cxnLst/>
              <a:rect r="r" b="b" t="t" l="l"/>
              <a:pathLst>
                <a:path h="1880653" w="1798631">
                  <a:moveTo>
                    <a:pt x="0" y="0"/>
                  </a:moveTo>
                  <a:lnTo>
                    <a:pt x="1798631" y="0"/>
                  </a:lnTo>
                  <a:lnTo>
                    <a:pt x="1798631" y="1880653"/>
                  </a:lnTo>
                  <a:lnTo>
                    <a:pt x="0" y="1880653"/>
                  </a:lnTo>
                  <a:close/>
                </a:path>
              </a:pathLst>
            </a:custGeom>
            <a:solidFill>
              <a:srgbClr val="E7E6E6"/>
            </a:solidFill>
            <a:ln w="38100" cap="sq">
              <a:solidFill>
                <a:srgbClr val="55B441"/>
              </a:solidFill>
              <a:prstDash val="solid"/>
              <a:miter/>
            </a:ln>
          </p:spPr>
        </p:sp>
        <p:sp>
          <p:nvSpPr>
            <p:cNvPr name="TextBox 18" id="18"/>
            <p:cNvSpPr txBox="true"/>
            <p:nvPr/>
          </p:nvSpPr>
          <p:spPr>
            <a:xfrm>
              <a:off x="0" y="-9525"/>
              <a:ext cx="1798631" cy="1890178"/>
            </a:xfrm>
            <a:prstGeom prst="rect">
              <a:avLst/>
            </a:prstGeom>
          </p:spPr>
          <p:txBody>
            <a:bodyPr anchor="ctr" rtlCol="false" tIns="50800" lIns="50800" bIns="50800" rIns="50800"/>
            <a:lstStyle/>
            <a:p>
              <a:pPr algn="ctr">
                <a:lnSpc>
                  <a:spcPts val="2400"/>
                </a:lnSpc>
              </a:pPr>
            </a:p>
          </p:txBody>
        </p:sp>
      </p:grpSp>
      <p:sp>
        <p:nvSpPr>
          <p:cNvPr name="TextBox 19" id="19"/>
          <p:cNvSpPr txBox="true"/>
          <p:nvPr/>
        </p:nvSpPr>
        <p:spPr>
          <a:xfrm rot="0">
            <a:off x="5586455" y="3491061"/>
            <a:ext cx="2892147" cy="1070447"/>
          </a:xfrm>
          <a:prstGeom prst="rect">
            <a:avLst/>
          </a:prstGeom>
        </p:spPr>
        <p:txBody>
          <a:bodyPr anchor="t" rtlCol="false" tIns="0" lIns="0" bIns="0" rIns="0">
            <a:spAutoFit/>
          </a:bodyPr>
          <a:lstStyle/>
          <a:p>
            <a:pPr algn="ctr">
              <a:lnSpc>
                <a:spcPts val="2823"/>
              </a:lnSpc>
            </a:pPr>
            <a:r>
              <a:rPr lang="en-US" sz="2314" b="true">
                <a:solidFill>
                  <a:srgbClr val="FFFFFF"/>
                </a:solidFill>
                <a:latin typeface="Lato Bold"/>
                <a:ea typeface="Lato Bold"/>
                <a:cs typeface="Lato Bold"/>
                <a:sym typeface="Lato Bold"/>
              </a:rPr>
              <a:t>Análisis de puestos</a:t>
            </a:r>
            <a:r>
              <a:rPr lang="en-US" sz="2314" b="true">
                <a:solidFill>
                  <a:srgbClr val="FFFFFF"/>
                </a:solidFill>
                <a:latin typeface="Lato Bold"/>
                <a:ea typeface="Lato Bold"/>
                <a:cs typeface="Lato Bold"/>
                <a:sym typeface="Lato Bold"/>
              </a:rPr>
              <a:t> </a:t>
            </a:r>
          </a:p>
          <a:p>
            <a:pPr algn="ctr">
              <a:lnSpc>
                <a:spcPts val="2823"/>
              </a:lnSpc>
            </a:pPr>
            <a:r>
              <a:rPr lang="en-US" sz="2314" b="true">
                <a:solidFill>
                  <a:srgbClr val="FFFFFF"/>
                </a:solidFill>
                <a:latin typeface="Lato Bold"/>
                <a:ea typeface="Lato Bold"/>
                <a:cs typeface="Lato Bold"/>
                <a:sym typeface="Lato Bold"/>
              </a:rPr>
              <a:t>de trabajo</a:t>
            </a:r>
          </a:p>
          <a:p>
            <a:pPr algn="ctr">
              <a:lnSpc>
                <a:spcPts val="2823"/>
              </a:lnSpc>
            </a:pPr>
          </a:p>
        </p:txBody>
      </p:sp>
      <p:sp>
        <p:nvSpPr>
          <p:cNvPr name="TextBox 20" id="20"/>
          <p:cNvSpPr txBox="true"/>
          <p:nvPr/>
        </p:nvSpPr>
        <p:spPr>
          <a:xfrm rot="0">
            <a:off x="5586455" y="4713986"/>
            <a:ext cx="3090523" cy="3181350"/>
          </a:xfrm>
          <a:prstGeom prst="rect">
            <a:avLst/>
          </a:prstGeom>
        </p:spPr>
        <p:txBody>
          <a:bodyPr anchor="t" rtlCol="false" tIns="0" lIns="0" bIns="0" rIns="0">
            <a:spAutoFit/>
          </a:bodyPr>
          <a:lstStyle/>
          <a:p>
            <a:pPr algn="ctr">
              <a:lnSpc>
                <a:spcPts val="2805"/>
              </a:lnSpc>
              <a:spcBef>
                <a:spcPct val="0"/>
              </a:spcBef>
            </a:pPr>
            <a:r>
              <a:rPr lang="en-US" b="true" sz="2337">
                <a:solidFill>
                  <a:srgbClr val="000000"/>
                </a:solidFill>
                <a:latin typeface="Lato Bold"/>
                <a:ea typeface="Lato Bold"/>
                <a:cs typeface="Lato Bold"/>
                <a:sym typeface="Lato Bold"/>
              </a:rPr>
              <a:t>Se encarga del recojo de información técnica de los puestos, estructura, entre otros. </a:t>
            </a:r>
            <a:r>
              <a:rPr lang="en-US" b="true" sz="2337">
                <a:solidFill>
                  <a:srgbClr val="009600"/>
                </a:solidFill>
                <a:latin typeface="Lato Bold"/>
                <a:ea typeface="Lato Bold"/>
                <a:cs typeface="Lato Bold"/>
                <a:sym typeface="Lato Bold"/>
              </a:rPr>
              <a:t>No establecido en la entrevista ﻿y no mencionado al preguntarle por sus funciones.</a:t>
            </a:r>
          </a:p>
        </p:txBody>
      </p:sp>
      <p:grpSp>
        <p:nvGrpSpPr>
          <p:cNvPr name="Group 21" id="21"/>
          <p:cNvGrpSpPr/>
          <p:nvPr/>
        </p:nvGrpSpPr>
        <p:grpSpPr>
          <a:xfrm rot="0">
            <a:off x="9421259" y="3408777"/>
            <a:ext cx="3957030" cy="894234"/>
            <a:chOff x="0" y="0"/>
            <a:chExt cx="1975966" cy="446541"/>
          </a:xfrm>
        </p:grpSpPr>
        <p:sp>
          <p:nvSpPr>
            <p:cNvPr name="Freeform 22" id="22"/>
            <p:cNvSpPr/>
            <p:nvPr/>
          </p:nvSpPr>
          <p:spPr>
            <a:xfrm flipH="false" flipV="false" rot="0">
              <a:off x="0" y="0"/>
              <a:ext cx="1975966" cy="446541"/>
            </a:xfrm>
            <a:custGeom>
              <a:avLst/>
              <a:gdLst/>
              <a:ahLst/>
              <a:cxnLst/>
              <a:rect r="r" b="b" t="t" l="l"/>
              <a:pathLst>
                <a:path h="446541" w="1975966">
                  <a:moveTo>
                    <a:pt x="99781" y="0"/>
                  </a:moveTo>
                  <a:lnTo>
                    <a:pt x="1876185" y="0"/>
                  </a:lnTo>
                  <a:cubicBezTo>
                    <a:pt x="1902648" y="0"/>
                    <a:pt x="1928028" y="10513"/>
                    <a:pt x="1946741" y="29225"/>
                  </a:cubicBezTo>
                  <a:cubicBezTo>
                    <a:pt x="1965453" y="47938"/>
                    <a:pt x="1975966" y="73318"/>
                    <a:pt x="1975966" y="99781"/>
                  </a:cubicBezTo>
                  <a:lnTo>
                    <a:pt x="1975966" y="346760"/>
                  </a:lnTo>
                  <a:cubicBezTo>
                    <a:pt x="1975966" y="401867"/>
                    <a:pt x="1931292" y="446541"/>
                    <a:pt x="1876185" y="446541"/>
                  </a:cubicBezTo>
                  <a:lnTo>
                    <a:pt x="99781" y="446541"/>
                  </a:lnTo>
                  <a:cubicBezTo>
                    <a:pt x="44674" y="446541"/>
                    <a:pt x="0" y="401867"/>
                    <a:pt x="0" y="346760"/>
                  </a:cubicBezTo>
                  <a:lnTo>
                    <a:pt x="0" y="99781"/>
                  </a:lnTo>
                  <a:cubicBezTo>
                    <a:pt x="0" y="44674"/>
                    <a:pt x="44674" y="0"/>
                    <a:pt x="99781" y="0"/>
                  </a:cubicBezTo>
                  <a:close/>
                </a:path>
              </a:pathLst>
            </a:custGeom>
            <a:solidFill>
              <a:srgbClr val="009600"/>
            </a:solidFill>
          </p:spPr>
        </p:sp>
        <p:sp>
          <p:nvSpPr>
            <p:cNvPr name="TextBox 23" id="23"/>
            <p:cNvSpPr txBox="true"/>
            <p:nvPr/>
          </p:nvSpPr>
          <p:spPr>
            <a:xfrm>
              <a:off x="0" y="-9525"/>
              <a:ext cx="1975966" cy="456066"/>
            </a:xfrm>
            <a:prstGeom prst="rect">
              <a:avLst/>
            </a:prstGeom>
          </p:spPr>
          <p:txBody>
            <a:bodyPr anchor="ctr" rtlCol="false" tIns="50800" lIns="50800" bIns="50800" rIns="50800"/>
            <a:lstStyle/>
            <a:p>
              <a:pPr algn="ctr">
                <a:lnSpc>
                  <a:spcPts val="2400"/>
                </a:lnSpc>
              </a:pPr>
            </a:p>
          </p:txBody>
        </p:sp>
      </p:grpSp>
      <p:grpSp>
        <p:nvGrpSpPr>
          <p:cNvPr name="Group 24" id="24"/>
          <p:cNvGrpSpPr/>
          <p:nvPr/>
        </p:nvGrpSpPr>
        <p:grpSpPr>
          <a:xfrm rot="0">
            <a:off x="9598823" y="4461560"/>
            <a:ext cx="3601904" cy="3766159"/>
            <a:chOff x="0" y="0"/>
            <a:chExt cx="1798631" cy="1880653"/>
          </a:xfrm>
        </p:grpSpPr>
        <p:sp>
          <p:nvSpPr>
            <p:cNvPr name="Freeform 25" id="25"/>
            <p:cNvSpPr/>
            <p:nvPr/>
          </p:nvSpPr>
          <p:spPr>
            <a:xfrm flipH="false" flipV="false" rot="0">
              <a:off x="0" y="0"/>
              <a:ext cx="1798631" cy="1880653"/>
            </a:xfrm>
            <a:custGeom>
              <a:avLst/>
              <a:gdLst/>
              <a:ahLst/>
              <a:cxnLst/>
              <a:rect r="r" b="b" t="t" l="l"/>
              <a:pathLst>
                <a:path h="1880653" w="1798631">
                  <a:moveTo>
                    <a:pt x="0" y="0"/>
                  </a:moveTo>
                  <a:lnTo>
                    <a:pt x="1798631" y="0"/>
                  </a:lnTo>
                  <a:lnTo>
                    <a:pt x="1798631" y="1880653"/>
                  </a:lnTo>
                  <a:lnTo>
                    <a:pt x="0" y="1880653"/>
                  </a:lnTo>
                  <a:close/>
                </a:path>
              </a:pathLst>
            </a:custGeom>
            <a:solidFill>
              <a:srgbClr val="E7E6E6"/>
            </a:solidFill>
            <a:ln w="38100" cap="sq">
              <a:solidFill>
                <a:srgbClr val="55B441"/>
              </a:solidFill>
              <a:prstDash val="solid"/>
              <a:miter/>
            </a:ln>
          </p:spPr>
        </p:sp>
        <p:sp>
          <p:nvSpPr>
            <p:cNvPr name="TextBox 26" id="26"/>
            <p:cNvSpPr txBox="true"/>
            <p:nvPr/>
          </p:nvSpPr>
          <p:spPr>
            <a:xfrm>
              <a:off x="0" y="-9525"/>
              <a:ext cx="1798631" cy="1890178"/>
            </a:xfrm>
            <a:prstGeom prst="rect">
              <a:avLst/>
            </a:prstGeom>
          </p:spPr>
          <p:txBody>
            <a:bodyPr anchor="ctr" rtlCol="false" tIns="50800" lIns="50800" bIns="50800" rIns="50800"/>
            <a:lstStyle/>
            <a:p>
              <a:pPr algn="ctr">
                <a:lnSpc>
                  <a:spcPts val="2400"/>
                </a:lnSpc>
              </a:pPr>
            </a:p>
          </p:txBody>
        </p:sp>
      </p:grpSp>
      <p:sp>
        <p:nvSpPr>
          <p:cNvPr name="TextBox 27" id="27"/>
          <p:cNvSpPr txBox="true"/>
          <p:nvPr/>
        </p:nvSpPr>
        <p:spPr>
          <a:xfrm rot="0">
            <a:off x="9552124" y="3491061"/>
            <a:ext cx="3695301" cy="718022"/>
          </a:xfrm>
          <a:prstGeom prst="rect">
            <a:avLst/>
          </a:prstGeom>
        </p:spPr>
        <p:txBody>
          <a:bodyPr anchor="t" rtlCol="false" tIns="0" lIns="0" bIns="0" rIns="0">
            <a:spAutoFit/>
          </a:bodyPr>
          <a:lstStyle/>
          <a:p>
            <a:pPr algn="ctr">
              <a:lnSpc>
                <a:spcPts val="2823"/>
              </a:lnSpc>
            </a:pPr>
            <a:r>
              <a:rPr lang="en-US" b="true" sz="2314">
                <a:solidFill>
                  <a:srgbClr val="FFFFFF"/>
                </a:solidFill>
                <a:latin typeface="Lato Bold"/>
                <a:ea typeface="Lato Bold"/>
                <a:cs typeface="Lato Bold"/>
                <a:sym typeface="Lato Bold"/>
              </a:rPr>
              <a:t>Remuneraciones y contraprestaciones</a:t>
            </a:r>
          </a:p>
        </p:txBody>
      </p:sp>
      <p:sp>
        <p:nvSpPr>
          <p:cNvPr name="TextBox 28" id="28"/>
          <p:cNvSpPr txBox="true"/>
          <p:nvPr/>
        </p:nvSpPr>
        <p:spPr>
          <a:xfrm rot="0">
            <a:off x="9923559" y="5287365"/>
            <a:ext cx="2952430" cy="2114550"/>
          </a:xfrm>
          <a:prstGeom prst="rect">
            <a:avLst/>
          </a:prstGeom>
        </p:spPr>
        <p:txBody>
          <a:bodyPr anchor="t" rtlCol="false" tIns="0" lIns="0" bIns="0" rIns="0">
            <a:spAutoFit/>
          </a:bodyPr>
          <a:lstStyle/>
          <a:p>
            <a:pPr algn="ctr">
              <a:lnSpc>
                <a:spcPts val="2825"/>
              </a:lnSpc>
              <a:spcBef>
                <a:spcPct val="0"/>
              </a:spcBef>
            </a:pPr>
            <a:r>
              <a:rPr lang="en-US" b="true" sz="2354">
                <a:solidFill>
                  <a:srgbClr val="000000"/>
                </a:solidFill>
                <a:latin typeface="Lato Bold"/>
                <a:ea typeface="Lato Bold"/>
                <a:cs typeface="Lato Bold"/>
                <a:sym typeface="Lato Bold"/>
              </a:rPr>
              <a:t>Procesar y otorgar las remuneraciones y contraprestaciones. </a:t>
            </a:r>
            <a:r>
              <a:rPr lang="en-US" b="true" sz="2354">
                <a:solidFill>
                  <a:srgbClr val="009600"/>
                </a:solidFill>
                <a:latin typeface="Lato Bold"/>
                <a:ea typeface="Lato Bold"/>
                <a:cs typeface="Lato Bold"/>
                <a:sym typeface="Lato Bold"/>
              </a:rPr>
              <a:t>Se encarga Recursos Human﻿os en DESCOSUR</a:t>
            </a:r>
          </a:p>
        </p:txBody>
      </p:sp>
      <p:grpSp>
        <p:nvGrpSpPr>
          <p:cNvPr name="Group 29" id="29"/>
          <p:cNvGrpSpPr/>
          <p:nvPr/>
        </p:nvGrpSpPr>
        <p:grpSpPr>
          <a:xfrm rot="0">
            <a:off x="13768815" y="3386959"/>
            <a:ext cx="4041286" cy="913275"/>
            <a:chOff x="0" y="0"/>
            <a:chExt cx="1975966" cy="446541"/>
          </a:xfrm>
        </p:grpSpPr>
        <p:sp>
          <p:nvSpPr>
            <p:cNvPr name="Freeform 30" id="30"/>
            <p:cNvSpPr/>
            <p:nvPr/>
          </p:nvSpPr>
          <p:spPr>
            <a:xfrm flipH="false" flipV="false" rot="0">
              <a:off x="0" y="0"/>
              <a:ext cx="1975966" cy="446541"/>
            </a:xfrm>
            <a:custGeom>
              <a:avLst/>
              <a:gdLst/>
              <a:ahLst/>
              <a:cxnLst/>
              <a:rect r="r" b="b" t="t" l="l"/>
              <a:pathLst>
                <a:path h="446541" w="1975966">
                  <a:moveTo>
                    <a:pt x="97701" y="0"/>
                  </a:moveTo>
                  <a:lnTo>
                    <a:pt x="1878265" y="0"/>
                  </a:lnTo>
                  <a:cubicBezTo>
                    <a:pt x="1904177" y="0"/>
                    <a:pt x="1929028" y="10293"/>
                    <a:pt x="1947350" y="28616"/>
                  </a:cubicBezTo>
                  <a:cubicBezTo>
                    <a:pt x="1965672" y="46938"/>
                    <a:pt x="1975966" y="71789"/>
                    <a:pt x="1975966" y="97701"/>
                  </a:cubicBezTo>
                  <a:lnTo>
                    <a:pt x="1975966" y="348840"/>
                  </a:lnTo>
                  <a:cubicBezTo>
                    <a:pt x="1975966" y="402799"/>
                    <a:pt x="1932224" y="446541"/>
                    <a:pt x="1878265" y="446541"/>
                  </a:cubicBezTo>
                  <a:lnTo>
                    <a:pt x="97701" y="446541"/>
                  </a:lnTo>
                  <a:cubicBezTo>
                    <a:pt x="71789" y="446541"/>
                    <a:pt x="46938" y="436247"/>
                    <a:pt x="28616" y="417925"/>
                  </a:cubicBezTo>
                  <a:cubicBezTo>
                    <a:pt x="10293" y="399602"/>
                    <a:pt x="0" y="374752"/>
                    <a:pt x="0" y="348840"/>
                  </a:cubicBezTo>
                  <a:lnTo>
                    <a:pt x="0" y="97701"/>
                  </a:lnTo>
                  <a:cubicBezTo>
                    <a:pt x="0" y="43742"/>
                    <a:pt x="43742" y="0"/>
                    <a:pt x="97701" y="0"/>
                  </a:cubicBezTo>
                  <a:close/>
                </a:path>
              </a:pathLst>
            </a:custGeom>
            <a:solidFill>
              <a:srgbClr val="009600"/>
            </a:solidFill>
          </p:spPr>
        </p:sp>
        <p:sp>
          <p:nvSpPr>
            <p:cNvPr name="TextBox 31" id="31"/>
            <p:cNvSpPr txBox="true"/>
            <p:nvPr/>
          </p:nvSpPr>
          <p:spPr>
            <a:xfrm>
              <a:off x="0" y="-9525"/>
              <a:ext cx="1975966" cy="456066"/>
            </a:xfrm>
            <a:prstGeom prst="rect">
              <a:avLst/>
            </a:prstGeom>
          </p:spPr>
          <p:txBody>
            <a:bodyPr anchor="ctr" rtlCol="false" tIns="50800" lIns="50800" bIns="50800" rIns="50800"/>
            <a:lstStyle/>
            <a:p>
              <a:pPr algn="ctr">
                <a:lnSpc>
                  <a:spcPts val="2400"/>
                </a:lnSpc>
              </a:pPr>
            </a:p>
          </p:txBody>
        </p:sp>
      </p:grpSp>
      <p:grpSp>
        <p:nvGrpSpPr>
          <p:cNvPr name="Group 32" id="32"/>
          <p:cNvGrpSpPr/>
          <p:nvPr/>
        </p:nvGrpSpPr>
        <p:grpSpPr>
          <a:xfrm rot="0">
            <a:off x="13950159" y="4462159"/>
            <a:ext cx="3678598" cy="3765560"/>
            <a:chOff x="0" y="0"/>
            <a:chExt cx="1798631" cy="1841151"/>
          </a:xfrm>
        </p:grpSpPr>
        <p:sp>
          <p:nvSpPr>
            <p:cNvPr name="Freeform 33" id="33"/>
            <p:cNvSpPr/>
            <p:nvPr/>
          </p:nvSpPr>
          <p:spPr>
            <a:xfrm flipH="false" flipV="false" rot="0">
              <a:off x="0" y="0"/>
              <a:ext cx="1798631" cy="1841151"/>
            </a:xfrm>
            <a:custGeom>
              <a:avLst/>
              <a:gdLst/>
              <a:ahLst/>
              <a:cxnLst/>
              <a:rect r="r" b="b" t="t" l="l"/>
              <a:pathLst>
                <a:path h="1841151" w="1798631">
                  <a:moveTo>
                    <a:pt x="0" y="0"/>
                  </a:moveTo>
                  <a:lnTo>
                    <a:pt x="1798631" y="0"/>
                  </a:lnTo>
                  <a:lnTo>
                    <a:pt x="1798631" y="1841151"/>
                  </a:lnTo>
                  <a:lnTo>
                    <a:pt x="0" y="1841151"/>
                  </a:lnTo>
                  <a:close/>
                </a:path>
              </a:pathLst>
            </a:custGeom>
            <a:solidFill>
              <a:srgbClr val="E7E6E6"/>
            </a:solidFill>
            <a:ln w="38100" cap="sq">
              <a:solidFill>
                <a:srgbClr val="55B441"/>
              </a:solidFill>
              <a:prstDash val="solid"/>
              <a:miter/>
            </a:ln>
          </p:spPr>
        </p:sp>
        <p:sp>
          <p:nvSpPr>
            <p:cNvPr name="TextBox 34" id="34"/>
            <p:cNvSpPr txBox="true"/>
            <p:nvPr/>
          </p:nvSpPr>
          <p:spPr>
            <a:xfrm>
              <a:off x="0" y="-9525"/>
              <a:ext cx="1798631" cy="1850676"/>
            </a:xfrm>
            <a:prstGeom prst="rect">
              <a:avLst/>
            </a:prstGeom>
          </p:spPr>
          <p:txBody>
            <a:bodyPr anchor="ctr" rtlCol="false" tIns="50800" lIns="50800" bIns="50800" rIns="50800"/>
            <a:lstStyle/>
            <a:p>
              <a:pPr algn="ctr">
                <a:lnSpc>
                  <a:spcPts val="2400"/>
                </a:lnSpc>
              </a:pPr>
            </a:p>
          </p:txBody>
        </p:sp>
      </p:grpSp>
      <p:sp>
        <p:nvSpPr>
          <p:cNvPr name="TextBox 35" id="35"/>
          <p:cNvSpPr txBox="true"/>
          <p:nvPr/>
        </p:nvSpPr>
        <p:spPr>
          <a:xfrm rot="0">
            <a:off x="14191461" y="3480926"/>
            <a:ext cx="3057951" cy="784107"/>
          </a:xfrm>
          <a:prstGeom prst="rect">
            <a:avLst/>
          </a:prstGeom>
        </p:spPr>
        <p:txBody>
          <a:bodyPr anchor="t" rtlCol="false" tIns="0" lIns="0" bIns="0" rIns="0">
            <a:spAutoFit/>
          </a:bodyPr>
          <a:lstStyle/>
          <a:p>
            <a:pPr algn="ctr">
              <a:lnSpc>
                <a:spcPts val="3106"/>
              </a:lnSpc>
            </a:pPr>
            <a:r>
              <a:rPr lang="en-US" b="true" sz="2546">
                <a:solidFill>
                  <a:srgbClr val="FFFFFF"/>
                </a:solidFill>
                <a:latin typeface="Lato Bold"/>
                <a:ea typeface="Lato Bold"/>
                <a:cs typeface="Lato Bold"/>
                <a:sym typeface="Lato Bold"/>
              </a:rPr>
              <a:t>Incentivar desarrollo de los trabajadores:</a:t>
            </a:r>
          </a:p>
        </p:txBody>
      </p:sp>
      <p:sp>
        <p:nvSpPr>
          <p:cNvPr name="TextBox 36" id="36"/>
          <p:cNvSpPr txBox="true"/>
          <p:nvPr/>
        </p:nvSpPr>
        <p:spPr>
          <a:xfrm rot="0">
            <a:off x="14358149" y="4758727"/>
            <a:ext cx="3025183" cy="3257550"/>
          </a:xfrm>
          <a:prstGeom prst="rect">
            <a:avLst/>
          </a:prstGeom>
        </p:spPr>
        <p:txBody>
          <a:bodyPr anchor="t" rtlCol="false" tIns="0" lIns="0" bIns="0" rIns="0">
            <a:spAutoFit/>
          </a:bodyPr>
          <a:lstStyle/>
          <a:p>
            <a:pPr algn="ctr">
              <a:lnSpc>
                <a:spcPts val="2861"/>
              </a:lnSpc>
              <a:spcBef>
                <a:spcPct val="0"/>
              </a:spcBef>
            </a:pPr>
            <a:r>
              <a:rPr lang="en-US" b="true" sz="2384">
                <a:solidFill>
                  <a:srgbClr val="000000"/>
                </a:solidFill>
                <a:latin typeface="Lato Bold"/>
                <a:ea typeface="Lato Bold"/>
                <a:cs typeface="Lato Bold"/>
                <a:sym typeface="Lato Bold"/>
              </a:rPr>
              <a:t>Se refiere a desarrollar perfiles y flujos de trabajo en unidades </a:t>
            </a:r>
            <a:r>
              <a:rPr lang="en-US" b="true" sz="2384">
                <a:solidFill>
                  <a:srgbClr val="009600"/>
                </a:solidFill>
                <a:latin typeface="Lato Bold"/>
                <a:ea typeface="Lato Bold"/>
                <a:cs typeface="Lato Bold"/>
                <a:sym typeface="Lato Bold"/>
              </a:rPr>
              <a:t>No establecido en la entrevista y no mencionado al preguntarle por﻿ sus funciones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15851" y="417332"/>
            <a:ext cx="2777119" cy="1069191"/>
          </a:xfrm>
          <a:custGeom>
            <a:avLst/>
            <a:gdLst/>
            <a:ahLst/>
            <a:cxnLst/>
            <a:rect r="r" b="b" t="t" l="l"/>
            <a:pathLst>
              <a:path h="1069191" w="2777119">
                <a:moveTo>
                  <a:pt x="0" y="0"/>
                </a:moveTo>
                <a:lnTo>
                  <a:pt x="2777119" y="0"/>
                </a:lnTo>
                <a:lnTo>
                  <a:pt x="2777119" y="1069191"/>
                </a:lnTo>
                <a:lnTo>
                  <a:pt x="0" y="10691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6122" y="3971741"/>
            <a:ext cx="16055756" cy="3732963"/>
          </a:xfrm>
          <a:custGeom>
            <a:avLst/>
            <a:gdLst/>
            <a:ahLst/>
            <a:cxnLst/>
            <a:rect r="r" b="b" t="t" l="l"/>
            <a:pathLst>
              <a:path h="3732963" w="16055756">
                <a:moveTo>
                  <a:pt x="0" y="0"/>
                </a:moveTo>
                <a:lnTo>
                  <a:pt x="16055756" y="0"/>
                </a:lnTo>
                <a:lnTo>
                  <a:pt x="16055756" y="3732963"/>
                </a:lnTo>
                <a:lnTo>
                  <a:pt x="0" y="37329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51381" y="5017851"/>
            <a:ext cx="1553238" cy="1640745"/>
          </a:xfrm>
          <a:custGeom>
            <a:avLst/>
            <a:gdLst/>
            <a:ahLst/>
            <a:cxnLst/>
            <a:rect r="r" b="b" t="t" l="l"/>
            <a:pathLst>
              <a:path h="1640745" w="1553238">
                <a:moveTo>
                  <a:pt x="0" y="0"/>
                </a:moveTo>
                <a:lnTo>
                  <a:pt x="1553238" y="0"/>
                </a:lnTo>
                <a:lnTo>
                  <a:pt x="1553238" y="1640744"/>
                </a:lnTo>
                <a:lnTo>
                  <a:pt x="0" y="1640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502066" y="4645755"/>
            <a:ext cx="13678024" cy="1516881"/>
          </a:xfrm>
          <a:prstGeom prst="rect">
            <a:avLst/>
          </a:prstGeom>
        </p:spPr>
        <p:txBody>
          <a:bodyPr anchor="t" rtlCol="false" tIns="0" lIns="0" bIns="0" rIns="0">
            <a:spAutoFit/>
          </a:bodyPr>
          <a:lstStyle/>
          <a:p>
            <a:pPr algn="ctr">
              <a:lnSpc>
                <a:spcPts val="3981"/>
              </a:lnSpc>
            </a:pPr>
            <a:r>
              <a:rPr lang="en-US" b="true" sz="3317">
                <a:solidFill>
                  <a:srgbClr val="F3F3F3"/>
                </a:solidFill>
                <a:latin typeface="Lato Bold"/>
                <a:ea typeface="Lato Bold"/>
                <a:cs typeface="Lato Bold"/>
                <a:sym typeface="Lato Bold"/>
              </a:rPr>
              <a:t>”Hay gente que no sabe que hacen las demás personas de otros proyectos, por la distancia y porque los espacios de encuentro de todos los equipos son limitados”</a:t>
            </a:r>
          </a:p>
        </p:txBody>
      </p:sp>
      <p:sp>
        <p:nvSpPr>
          <p:cNvPr name="TextBox 6" id="6"/>
          <p:cNvSpPr txBox="true"/>
          <p:nvPr/>
        </p:nvSpPr>
        <p:spPr>
          <a:xfrm rot="0">
            <a:off x="10986547" y="6668597"/>
            <a:ext cx="5193544" cy="290779"/>
          </a:xfrm>
          <a:prstGeom prst="rect">
            <a:avLst/>
          </a:prstGeom>
        </p:spPr>
        <p:txBody>
          <a:bodyPr anchor="t" rtlCol="false" tIns="0" lIns="0" bIns="0" rIns="0">
            <a:spAutoFit/>
          </a:bodyPr>
          <a:lstStyle/>
          <a:p>
            <a:pPr algn="ctr">
              <a:lnSpc>
                <a:spcPts val="2227"/>
              </a:lnSpc>
            </a:pPr>
            <a:r>
              <a:rPr lang="en-US" b="true" sz="1856">
                <a:solidFill>
                  <a:srgbClr val="B9DFB1"/>
                </a:solidFill>
                <a:latin typeface="Lato Bold"/>
                <a:ea typeface="Lato Bold"/>
                <a:cs typeface="Lato Bold"/>
                <a:sym typeface="Lato Bold"/>
              </a:rPr>
              <a:t>Entrevsta de Recuros Humanos</a:t>
            </a:r>
          </a:p>
        </p:txBody>
      </p:sp>
      <p:sp>
        <p:nvSpPr>
          <p:cNvPr name="TextBox 7" id="7"/>
          <p:cNvSpPr txBox="true"/>
          <p:nvPr/>
        </p:nvSpPr>
        <p:spPr>
          <a:xfrm rot="0">
            <a:off x="1790579" y="652462"/>
            <a:ext cx="10835782" cy="1504950"/>
          </a:xfrm>
          <a:prstGeom prst="rect">
            <a:avLst/>
          </a:prstGeom>
        </p:spPr>
        <p:txBody>
          <a:bodyPr anchor="t" rtlCol="false" tIns="0" lIns="0" bIns="0" rIns="0">
            <a:spAutoFit/>
          </a:bodyPr>
          <a:lstStyle/>
          <a:p>
            <a:pPr algn="l">
              <a:lnSpc>
                <a:spcPts val="5999"/>
              </a:lnSpc>
            </a:pPr>
            <a:r>
              <a:rPr lang="en-US" b="true" sz="4999">
                <a:solidFill>
                  <a:srgbClr val="009600"/>
                </a:solidFill>
                <a:latin typeface="Lato Bold"/>
                <a:ea typeface="Lato Bold"/>
                <a:cs typeface="Lato Bold"/>
                <a:sym typeface="Lato Bold"/>
              </a:rPr>
              <a:t>HALLAZGOS DE ENTREVISTA CON RECURSOS HUMANOS</a:t>
            </a:r>
          </a:p>
        </p:txBody>
      </p:sp>
      <p:sp>
        <p:nvSpPr>
          <p:cNvPr name="TextBox 8" id="8"/>
          <p:cNvSpPr txBox="true"/>
          <p:nvPr/>
        </p:nvSpPr>
        <p:spPr>
          <a:xfrm rot="0">
            <a:off x="280201" y="-134175"/>
            <a:ext cx="1263967" cy="2090505"/>
          </a:xfrm>
          <a:prstGeom prst="rect">
            <a:avLst/>
          </a:prstGeom>
        </p:spPr>
        <p:txBody>
          <a:bodyPr anchor="t" rtlCol="false" tIns="0" lIns="0" bIns="0" rIns="0">
            <a:spAutoFit/>
          </a:bodyPr>
          <a:lstStyle/>
          <a:p>
            <a:pPr algn="ctr">
              <a:lnSpc>
                <a:spcPts val="17075"/>
              </a:lnSpc>
            </a:pPr>
            <a:r>
              <a:rPr lang="en-US" sz="12196">
                <a:solidFill>
                  <a:srgbClr val="009600"/>
                </a:solidFill>
                <a:latin typeface="Lato"/>
                <a:ea typeface="Lato"/>
                <a:cs typeface="Lato"/>
                <a:sym typeface="Lato"/>
              </a:rPr>
              <a:t>3.</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37898" y="2556375"/>
            <a:ext cx="5022300" cy="1624594"/>
            <a:chOff x="0" y="0"/>
            <a:chExt cx="1322746" cy="427876"/>
          </a:xfrm>
        </p:grpSpPr>
        <p:sp>
          <p:nvSpPr>
            <p:cNvPr name="Freeform 3" id="3"/>
            <p:cNvSpPr/>
            <p:nvPr/>
          </p:nvSpPr>
          <p:spPr>
            <a:xfrm flipH="false" flipV="false" rot="0">
              <a:off x="0" y="0"/>
              <a:ext cx="1322746" cy="427876"/>
            </a:xfrm>
            <a:custGeom>
              <a:avLst/>
              <a:gdLst/>
              <a:ahLst/>
              <a:cxnLst/>
              <a:rect r="r" b="b" t="t" l="l"/>
              <a:pathLst>
                <a:path h="427876" w="1322746">
                  <a:moveTo>
                    <a:pt x="78617" y="0"/>
                  </a:moveTo>
                  <a:lnTo>
                    <a:pt x="1244129" y="0"/>
                  </a:lnTo>
                  <a:cubicBezTo>
                    <a:pt x="1264979" y="0"/>
                    <a:pt x="1284976" y="8283"/>
                    <a:pt x="1299719" y="23026"/>
                  </a:cubicBezTo>
                  <a:cubicBezTo>
                    <a:pt x="1314463" y="37770"/>
                    <a:pt x="1322746" y="57766"/>
                    <a:pt x="1322746" y="78617"/>
                  </a:cubicBezTo>
                  <a:lnTo>
                    <a:pt x="1322746" y="349260"/>
                  </a:lnTo>
                  <a:cubicBezTo>
                    <a:pt x="1322746" y="370110"/>
                    <a:pt x="1314463" y="390107"/>
                    <a:pt x="1299719" y="404850"/>
                  </a:cubicBezTo>
                  <a:cubicBezTo>
                    <a:pt x="1284976" y="419594"/>
                    <a:pt x="1264979" y="427876"/>
                    <a:pt x="1244129" y="427876"/>
                  </a:cubicBezTo>
                  <a:lnTo>
                    <a:pt x="78617" y="427876"/>
                  </a:lnTo>
                  <a:cubicBezTo>
                    <a:pt x="35198" y="427876"/>
                    <a:pt x="0" y="392679"/>
                    <a:pt x="0" y="349260"/>
                  </a:cubicBezTo>
                  <a:lnTo>
                    <a:pt x="0" y="78617"/>
                  </a:lnTo>
                  <a:cubicBezTo>
                    <a:pt x="0" y="57766"/>
                    <a:pt x="8283" y="37770"/>
                    <a:pt x="23026" y="23026"/>
                  </a:cubicBezTo>
                  <a:cubicBezTo>
                    <a:pt x="37770" y="8283"/>
                    <a:pt x="57766" y="0"/>
                    <a:pt x="78617" y="0"/>
                  </a:cubicBezTo>
                  <a:close/>
                </a:path>
              </a:pathLst>
            </a:custGeom>
            <a:solidFill>
              <a:srgbClr val="009600"/>
            </a:solidFill>
          </p:spPr>
        </p:sp>
        <p:sp>
          <p:nvSpPr>
            <p:cNvPr name="TextBox 4" id="4"/>
            <p:cNvSpPr txBox="true"/>
            <p:nvPr/>
          </p:nvSpPr>
          <p:spPr>
            <a:xfrm>
              <a:off x="0" y="-9525"/>
              <a:ext cx="1322746" cy="437401"/>
            </a:xfrm>
            <a:prstGeom prst="rect">
              <a:avLst/>
            </a:prstGeom>
          </p:spPr>
          <p:txBody>
            <a:bodyPr anchor="ctr" rtlCol="false" tIns="50800" lIns="50800" bIns="50800" rIns="50800"/>
            <a:lstStyle/>
            <a:p>
              <a:pPr algn="ctr">
                <a:lnSpc>
                  <a:spcPts val="2400"/>
                </a:lnSpc>
              </a:pPr>
            </a:p>
          </p:txBody>
        </p:sp>
      </p:grpSp>
      <p:grpSp>
        <p:nvGrpSpPr>
          <p:cNvPr name="Group 5" id="5"/>
          <p:cNvGrpSpPr/>
          <p:nvPr/>
        </p:nvGrpSpPr>
        <p:grpSpPr>
          <a:xfrm rot="0">
            <a:off x="674180" y="4428618"/>
            <a:ext cx="4914593" cy="5610225"/>
            <a:chOff x="0" y="0"/>
            <a:chExt cx="1294378" cy="1477590"/>
          </a:xfrm>
        </p:grpSpPr>
        <p:sp>
          <p:nvSpPr>
            <p:cNvPr name="Freeform 6" id="6"/>
            <p:cNvSpPr/>
            <p:nvPr/>
          </p:nvSpPr>
          <p:spPr>
            <a:xfrm flipH="false" flipV="false" rot="0">
              <a:off x="0" y="0"/>
              <a:ext cx="1294378" cy="1477590"/>
            </a:xfrm>
            <a:custGeom>
              <a:avLst/>
              <a:gdLst/>
              <a:ahLst/>
              <a:cxnLst/>
              <a:rect r="r" b="b" t="t" l="l"/>
              <a:pathLst>
                <a:path h="1477590" w="1294378">
                  <a:moveTo>
                    <a:pt x="0" y="0"/>
                  </a:moveTo>
                  <a:lnTo>
                    <a:pt x="1294378" y="0"/>
                  </a:lnTo>
                  <a:lnTo>
                    <a:pt x="1294378" y="1477590"/>
                  </a:lnTo>
                  <a:lnTo>
                    <a:pt x="0" y="1477590"/>
                  </a:lnTo>
                  <a:close/>
                </a:path>
              </a:pathLst>
            </a:custGeom>
            <a:solidFill>
              <a:srgbClr val="E7E6E6"/>
            </a:solidFill>
            <a:ln w="38100" cap="sq">
              <a:solidFill>
                <a:srgbClr val="55B441"/>
              </a:solidFill>
              <a:prstDash val="solid"/>
              <a:miter/>
            </a:ln>
          </p:spPr>
        </p:sp>
        <p:sp>
          <p:nvSpPr>
            <p:cNvPr name="TextBox 7" id="7"/>
            <p:cNvSpPr txBox="true"/>
            <p:nvPr/>
          </p:nvSpPr>
          <p:spPr>
            <a:xfrm>
              <a:off x="0" y="-9525"/>
              <a:ext cx="1294378" cy="1487115"/>
            </a:xfrm>
            <a:prstGeom prst="rect">
              <a:avLst/>
            </a:prstGeom>
          </p:spPr>
          <p:txBody>
            <a:bodyPr anchor="ctr" rtlCol="false" tIns="50800" lIns="50800" bIns="50800" rIns="50800"/>
            <a:lstStyle/>
            <a:p>
              <a:pPr algn="ctr">
                <a:lnSpc>
                  <a:spcPts val="2400"/>
                </a:lnSpc>
              </a:pPr>
            </a:p>
          </p:txBody>
        </p:sp>
      </p:grpSp>
      <p:sp>
        <p:nvSpPr>
          <p:cNvPr name="Freeform 8" id="8"/>
          <p:cNvSpPr/>
          <p:nvPr/>
        </p:nvSpPr>
        <p:spPr>
          <a:xfrm flipH="false" flipV="false" rot="0">
            <a:off x="14482181" y="474482"/>
            <a:ext cx="2777119" cy="1069191"/>
          </a:xfrm>
          <a:custGeom>
            <a:avLst/>
            <a:gdLst/>
            <a:ahLst/>
            <a:cxnLst/>
            <a:rect r="r" b="b" t="t" l="l"/>
            <a:pathLst>
              <a:path h="1069191" w="2777119">
                <a:moveTo>
                  <a:pt x="0" y="0"/>
                </a:moveTo>
                <a:lnTo>
                  <a:pt x="2777119" y="0"/>
                </a:lnTo>
                <a:lnTo>
                  <a:pt x="2777119" y="1069191"/>
                </a:lnTo>
                <a:lnTo>
                  <a:pt x="0" y="10691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5799932" y="2518275"/>
            <a:ext cx="6752105" cy="1624594"/>
            <a:chOff x="0" y="0"/>
            <a:chExt cx="1778332" cy="427876"/>
          </a:xfrm>
        </p:grpSpPr>
        <p:sp>
          <p:nvSpPr>
            <p:cNvPr name="Freeform 10" id="10"/>
            <p:cNvSpPr/>
            <p:nvPr/>
          </p:nvSpPr>
          <p:spPr>
            <a:xfrm flipH="false" flipV="false" rot="0">
              <a:off x="0" y="0"/>
              <a:ext cx="1778332" cy="427876"/>
            </a:xfrm>
            <a:custGeom>
              <a:avLst/>
              <a:gdLst/>
              <a:ahLst/>
              <a:cxnLst/>
              <a:rect r="r" b="b" t="t" l="l"/>
              <a:pathLst>
                <a:path h="427876" w="1778332">
                  <a:moveTo>
                    <a:pt x="58476" y="0"/>
                  </a:moveTo>
                  <a:lnTo>
                    <a:pt x="1719856" y="0"/>
                  </a:lnTo>
                  <a:cubicBezTo>
                    <a:pt x="1752151" y="0"/>
                    <a:pt x="1778332" y="26181"/>
                    <a:pt x="1778332" y="58476"/>
                  </a:cubicBezTo>
                  <a:lnTo>
                    <a:pt x="1778332" y="369400"/>
                  </a:lnTo>
                  <a:cubicBezTo>
                    <a:pt x="1778332" y="384909"/>
                    <a:pt x="1772171" y="399783"/>
                    <a:pt x="1761205" y="410749"/>
                  </a:cubicBezTo>
                  <a:cubicBezTo>
                    <a:pt x="1750239" y="421716"/>
                    <a:pt x="1735365" y="427876"/>
                    <a:pt x="1719856" y="427876"/>
                  </a:cubicBezTo>
                  <a:lnTo>
                    <a:pt x="58476" y="427876"/>
                  </a:lnTo>
                  <a:cubicBezTo>
                    <a:pt x="42967" y="427876"/>
                    <a:pt x="28094" y="421716"/>
                    <a:pt x="17127" y="410749"/>
                  </a:cubicBezTo>
                  <a:cubicBezTo>
                    <a:pt x="6161" y="399783"/>
                    <a:pt x="0" y="384909"/>
                    <a:pt x="0" y="369400"/>
                  </a:cubicBezTo>
                  <a:lnTo>
                    <a:pt x="0" y="58476"/>
                  </a:lnTo>
                  <a:cubicBezTo>
                    <a:pt x="0" y="42967"/>
                    <a:pt x="6161" y="28094"/>
                    <a:pt x="17127" y="17127"/>
                  </a:cubicBezTo>
                  <a:cubicBezTo>
                    <a:pt x="28094" y="6161"/>
                    <a:pt x="42967" y="0"/>
                    <a:pt x="58476" y="0"/>
                  </a:cubicBezTo>
                  <a:close/>
                </a:path>
              </a:pathLst>
            </a:custGeom>
            <a:solidFill>
              <a:srgbClr val="009600"/>
            </a:solidFill>
          </p:spPr>
        </p:sp>
        <p:sp>
          <p:nvSpPr>
            <p:cNvPr name="TextBox 11" id="11"/>
            <p:cNvSpPr txBox="true"/>
            <p:nvPr/>
          </p:nvSpPr>
          <p:spPr>
            <a:xfrm>
              <a:off x="0" y="-9525"/>
              <a:ext cx="1778332" cy="437401"/>
            </a:xfrm>
            <a:prstGeom prst="rect">
              <a:avLst/>
            </a:prstGeom>
          </p:spPr>
          <p:txBody>
            <a:bodyPr anchor="ctr" rtlCol="false" tIns="50800" lIns="50800" bIns="50800" rIns="50800"/>
            <a:lstStyle/>
            <a:p>
              <a:pPr algn="ctr">
                <a:lnSpc>
                  <a:spcPts val="2400"/>
                </a:lnSpc>
              </a:pPr>
            </a:p>
          </p:txBody>
        </p:sp>
      </p:grpSp>
      <p:grpSp>
        <p:nvGrpSpPr>
          <p:cNvPr name="Group 12" id="12"/>
          <p:cNvGrpSpPr/>
          <p:nvPr/>
        </p:nvGrpSpPr>
        <p:grpSpPr>
          <a:xfrm rot="0">
            <a:off x="5799932" y="4428618"/>
            <a:ext cx="6752105" cy="5610225"/>
            <a:chOff x="0" y="0"/>
            <a:chExt cx="1778332" cy="1477590"/>
          </a:xfrm>
        </p:grpSpPr>
        <p:sp>
          <p:nvSpPr>
            <p:cNvPr name="Freeform 13" id="13"/>
            <p:cNvSpPr/>
            <p:nvPr/>
          </p:nvSpPr>
          <p:spPr>
            <a:xfrm flipH="false" flipV="false" rot="0">
              <a:off x="0" y="0"/>
              <a:ext cx="1778332" cy="1477590"/>
            </a:xfrm>
            <a:custGeom>
              <a:avLst/>
              <a:gdLst/>
              <a:ahLst/>
              <a:cxnLst/>
              <a:rect r="r" b="b" t="t" l="l"/>
              <a:pathLst>
                <a:path h="1477590" w="1778332">
                  <a:moveTo>
                    <a:pt x="0" y="0"/>
                  </a:moveTo>
                  <a:lnTo>
                    <a:pt x="1778332" y="0"/>
                  </a:lnTo>
                  <a:lnTo>
                    <a:pt x="1778332" y="1477590"/>
                  </a:lnTo>
                  <a:lnTo>
                    <a:pt x="0" y="1477590"/>
                  </a:lnTo>
                  <a:close/>
                </a:path>
              </a:pathLst>
            </a:custGeom>
            <a:solidFill>
              <a:srgbClr val="E7E6E6"/>
            </a:solidFill>
            <a:ln w="38100" cap="sq">
              <a:solidFill>
                <a:srgbClr val="55B441"/>
              </a:solidFill>
              <a:prstDash val="solid"/>
              <a:miter/>
            </a:ln>
          </p:spPr>
        </p:sp>
        <p:sp>
          <p:nvSpPr>
            <p:cNvPr name="TextBox 14" id="14"/>
            <p:cNvSpPr txBox="true"/>
            <p:nvPr/>
          </p:nvSpPr>
          <p:spPr>
            <a:xfrm>
              <a:off x="0" y="-9525"/>
              <a:ext cx="1778332" cy="1487115"/>
            </a:xfrm>
            <a:prstGeom prst="rect">
              <a:avLst/>
            </a:prstGeom>
          </p:spPr>
          <p:txBody>
            <a:bodyPr anchor="ctr" rtlCol="false" tIns="50800" lIns="50800" bIns="50800" rIns="50800"/>
            <a:lstStyle/>
            <a:p>
              <a:pPr algn="ctr">
                <a:lnSpc>
                  <a:spcPts val="2400"/>
                </a:lnSpc>
              </a:pPr>
            </a:p>
          </p:txBody>
        </p:sp>
      </p:grpSp>
      <p:grpSp>
        <p:nvGrpSpPr>
          <p:cNvPr name="Group 15" id="15"/>
          <p:cNvGrpSpPr/>
          <p:nvPr/>
        </p:nvGrpSpPr>
        <p:grpSpPr>
          <a:xfrm rot="0">
            <a:off x="12761587" y="2556375"/>
            <a:ext cx="5022300" cy="1624594"/>
            <a:chOff x="0" y="0"/>
            <a:chExt cx="1322746" cy="427876"/>
          </a:xfrm>
        </p:grpSpPr>
        <p:sp>
          <p:nvSpPr>
            <p:cNvPr name="Freeform 16" id="16"/>
            <p:cNvSpPr/>
            <p:nvPr/>
          </p:nvSpPr>
          <p:spPr>
            <a:xfrm flipH="false" flipV="false" rot="0">
              <a:off x="0" y="0"/>
              <a:ext cx="1322746" cy="427876"/>
            </a:xfrm>
            <a:custGeom>
              <a:avLst/>
              <a:gdLst/>
              <a:ahLst/>
              <a:cxnLst/>
              <a:rect r="r" b="b" t="t" l="l"/>
              <a:pathLst>
                <a:path h="427876" w="1322746">
                  <a:moveTo>
                    <a:pt x="78617" y="0"/>
                  </a:moveTo>
                  <a:lnTo>
                    <a:pt x="1244129" y="0"/>
                  </a:lnTo>
                  <a:cubicBezTo>
                    <a:pt x="1264979" y="0"/>
                    <a:pt x="1284976" y="8283"/>
                    <a:pt x="1299719" y="23026"/>
                  </a:cubicBezTo>
                  <a:cubicBezTo>
                    <a:pt x="1314463" y="37770"/>
                    <a:pt x="1322746" y="57766"/>
                    <a:pt x="1322746" y="78617"/>
                  </a:cubicBezTo>
                  <a:lnTo>
                    <a:pt x="1322746" y="349260"/>
                  </a:lnTo>
                  <a:cubicBezTo>
                    <a:pt x="1322746" y="370110"/>
                    <a:pt x="1314463" y="390107"/>
                    <a:pt x="1299719" y="404850"/>
                  </a:cubicBezTo>
                  <a:cubicBezTo>
                    <a:pt x="1284976" y="419594"/>
                    <a:pt x="1264979" y="427876"/>
                    <a:pt x="1244129" y="427876"/>
                  </a:cubicBezTo>
                  <a:lnTo>
                    <a:pt x="78617" y="427876"/>
                  </a:lnTo>
                  <a:cubicBezTo>
                    <a:pt x="35198" y="427876"/>
                    <a:pt x="0" y="392679"/>
                    <a:pt x="0" y="349260"/>
                  </a:cubicBezTo>
                  <a:lnTo>
                    <a:pt x="0" y="78617"/>
                  </a:lnTo>
                  <a:cubicBezTo>
                    <a:pt x="0" y="57766"/>
                    <a:pt x="8283" y="37770"/>
                    <a:pt x="23026" y="23026"/>
                  </a:cubicBezTo>
                  <a:cubicBezTo>
                    <a:pt x="37770" y="8283"/>
                    <a:pt x="57766" y="0"/>
                    <a:pt x="78617" y="0"/>
                  </a:cubicBezTo>
                  <a:close/>
                </a:path>
              </a:pathLst>
            </a:custGeom>
            <a:solidFill>
              <a:srgbClr val="009600"/>
            </a:solidFill>
          </p:spPr>
        </p:sp>
        <p:sp>
          <p:nvSpPr>
            <p:cNvPr name="TextBox 17" id="17"/>
            <p:cNvSpPr txBox="true"/>
            <p:nvPr/>
          </p:nvSpPr>
          <p:spPr>
            <a:xfrm>
              <a:off x="0" y="-9525"/>
              <a:ext cx="1322746" cy="437401"/>
            </a:xfrm>
            <a:prstGeom prst="rect">
              <a:avLst/>
            </a:prstGeom>
          </p:spPr>
          <p:txBody>
            <a:bodyPr anchor="ctr" rtlCol="false" tIns="50800" lIns="50800" bIns="50800" rIns="50800"/>
            <a:lstStyle/>
            <a:p>
              <a:pPr algn="ctr">
                <a:lnSpc>
                  <a:spcPts val="2400"/>
                </a:lnSpc>
              </a:pPr>
            </a:p>
          </p:txBody>
        </p:sp>
      </p:grpSp>
      <p:grpSp>
        <p:nvGrpSpPr>
          <p:cNvPr name="Group 18" id="18"/>
          <p:cNvGrpSpPr/>
          <p:nvPr/>
        </p:nvGrpSpPr>
        <p:grpSpPr>
          <a:xfrm rot="0">
            <a:off x="12761587" y="4428618"/>
            <a:ext cx="5022300" cy="5610225"/>
            <a:chOff x="0" y="0"/>
            <a:chExt cx="1322746" cy="1477590"/>
          </a:xfrm>
        </p:grpSpPr>
        <p:sp>
          <p:nvSpPr>
            <p:cNvPr name="Freeform 19" id="19"/>
            <p:cNvSpPr/>
            <p:nvPr/>
          </p:nvSpPr>
          <p:spPr>
            <a:xfrm flipH="false" flipV="false" rot="0">
              <a:off x="0" y="0"/>
              <a:ext cx="1322746" cy="1477590"/>
            </a:xfrm>
            <a:custGeom>
              <a:avLst/>
              <a:gdLst/>
              <a:ahLst/>
              <a:cxnLst/>
              <a:rect r="r" b="b" t="t" l="l"/>
              <a:pathLst>
                <a:path h="1477590" w="1322746">
                  <a:moveTo>
                    <a:pt x="0" y="0"/>
                  </a:moveTo>
                  <a:lnTo>
                    <a:pt x="1322746" y="0"/>
                  </a:lnTo>
                  <a:lnTo>
                    <a:pt x="1322746" y="1477590"/>
                  </a:lnTo>
                  <a:lnTo>
                    <a:pt x="0" y="1477590"/>
                  </a:lnTo>
                  <a:close/>
                </a:path>
              </a:pathLst>
            </a:custGeom>
            <a:solidFill>
              <a:srgbClr val="E7E6E6"/>
            </a:solidFill>
            <a:ln w="38100" cap="sq">
              <a:solidFill>
                <a:srgbClr val="55B441"/>
              </a:solidFill>
              <a:prstDash val="solid"/>
              <a:miter/>
            </a:ln>
          </p:spPr>
        </p:sp>
        <p:sp>
          <p:nvSpPr>
            <p:cNvPr name="TextBox 20" id="20"/>
            <p:cNvSpPr txBox="true"/>
            <p:nvPr/>
          </p:nvSpPr>
          <p:spPr>
            <a:xfrm>
              <a:off x="0" y="-9525"/>
              <a:ext cx="1322746" cy="1487115"/>
            </a:xfrm>
            <a:prstGeom prst="rect">
              <a:avLst/>
            </a:prstGeom>
          </p:spPr>
          <p:txBody>
            <a:bodyPr anchor="ctr" rtlCol="false" tIns="50800" lIns="50800" bIns="50800" rIns="50800"/>
            <a:lstStyle/>
            <a:p>
              <a:pPr algn="ctr">
                <a:lnSpc>
                  <a:spcPts val="2400"/>
                </a:lnSpc>
              </a:pPr>
            </a:p>
          </p:txBody>
        </p:sp>
      </p:grpSp>
      <p:sp>
        <p:nvSpPr>
          <p:cNvPr name="TextBox 21" id="21"/>
          <p:cNvSpPr txBox="true"/>
          <p:nvPr/>
        </p:nvSpPr>
        <p:spPr>
          <a:xfrm rot="0">
            <a:off x="625232" y="3138865"/>
            <a:ext cx="4723807" cy="440563"/>
          </a:xfrm>
          <a:prstGeom prst="rect">
            <a:avLst/>
          </a:prstGeom>
        </p:spPr>
        <p:txBody>
          <a:bodyPr anchor="t" rtlCol="false" tIns="0" lIns="0" bIns="0" rIns="0">
            <a:spAutoFit/>
          </a:bodyPr>
          <a:lstStyle/>
          <a:p>
            <a:pPr algn="ctr">
              <a:lnSpc>
                <a:spcPts val="3415"/>
              </a:lnSpc>
            </a:pPr>
            <a:r>
              <a:rPr lang="en-US" b="true" sz="2799">
                <a:solidFill>
                  <a:srgbClr val="FFFFFF"/>
                </a:solidFill>
                <a:latin typeface="Lato Bold"/>
                <a:ea typeface="Lato Bold"/>
                <a:cs typeface="Lato Bold"/>
                <a:sym typeface="Lato Bold"/>
              </a:rPr>
              <a:t>Comunicación estratégica</a:t>
            </a:r>
          </a:p>
        </p:txBody>
      </p:sp>
      <p:sp>
        <p:nvSpPr>
          <p:cNvPr name="TextBox 22" id="22"/>
          <p:cNvSpPr txBox="true"/>
          <p:nvPr/>
        </p:nvSpPr>
        <p:spPr>
          <a:xfrm rot="0">
            <a:off x="939558" y="4714369"/>
            <a:ext cx="4441274" cy="5343525"/>
          </a:xfrm>
          <a:prstGeom prst="rect">
            <a:avLst/>
          </a:prstGeom>
        </p:spPr>
        <p:txBody>
          <a:bodyPr anchor="t" rtlCol="false" tIns="0" lIns="0" bIns="0" rIns="0">
            <a:spAutoFit/>
          </a:bodyPr>
          <a:lstStyle/>
          <a:p>
            <a:pPr algn="ctr">
              <a:lnSpc>
                <a:spcPts val="3000"/>
              </a:lnSpc>
            </a:pPr>
            <a:r>
              <a:rPr lang="en-US" sz="2500" b="true">
                <a:solidFill>
                  <a:srgbClr val="000000"/>
                </a:solidFill>
                <a:latin typeface="Lato Bold"/>
                <a:ea typeface="Lato Bold"/>
                <a:cs typeface="Lato Bold"/>
                <a:sym typeface="Lato Bold"/>
              </a:rPr>
              <a:t>A diferencia de otras organizaciones, Descosur tiene un </a:t>
            </a:r>
            <a:r>
              <a:rPr lang="en-US" sz="2500" b="true">
                <a:solidFill>
                  <a:srgbClr val="009600"/>
                </a:solidFill>
                <a:latin typeface="Lato Bold"/>
                <a:ea typeface="Lato Bold"/>
                <a:cs typeface="Lato Bold"/>
                <a:sym typeface="Lato Bold"/>
              </a:rPr>
              <a:t>enfoque estratégico de las comunicaciones</a:t>
            </a:r>
            <a:r>
              <a:rPr lang="en-US" sz="2500" b="true">
                <a:solidFill>
                  <a:srgbClr val="000000"/>
                </a:solidFill>
                <a:latin typeface="Lato Bold"/>
                <a:ea typeface="Lato Bold"/>
                <a:cs typeface="Lato Bold"/>
                <a:sym typeface="Lato Bold"/>
              </a:rPr>
              <a:t> y </a:t>
            </a:r>
            <a:r>
              <a:rPr lang="en-US" sz="2500" b="true">
                <a:solidFill>
                  <a:srgbClr val="009600"/>
                </a:solidFill>
                <a:latin typeface="Lato Bold"/>
                <a:ea typeface="Lato Bold"/>
                <a:cs typeface="Lato Bold"/>
                <a:sym typeface="Lato Bold"/>
              </a:rPr>
              <a:t>se espera</a:t>
            </a:r>
            <a:r>
              <a:rPr lang="en-US" sz="2500" b="true">
                <a:solidFill>
                  <a:srgbClr val="000000"/>
                </a:solidFill>
                <a:latin typeface="Lato Bold"/>
                <a:ea typeface="Lato Bold"/>
                <a:cs typeface="Lato Bold"/>
                <a:sym typeface="Lato Bold"/>
              </a:rPr>
              <a:t> que la consolidación de esta </a:t>
            </a:r>
            <a:r>
              <a:rPr lang="en-US" sz="2500" b="true">
                <a:solidFill>
                  <a:srgbClr val="009600"/>
                </a:solidFill>
                <a:latin typeface="Lato Bold"/>
                <a:ea typeface="Lato Bold"/>
                <a:cs typeface="Lato Bold"/>
                <a:sym typeface="Lato Bold"/>
              </a:rPr>
              <a:t>permita optimizar sus procesos internos.</a:t>
            </a:r>
            <a:r>
              <a:rPr lang="en-US" sz="2500" b="true">
                <a:solidFill>
                  <a:srgbClr val="000000"/>
                </a:solidFill>
                <a:latin typeface="Lato Bold"/>
                <a:ea typeface="Lato Bold"/>
                <a:cs typeface="Lato Bold"/>
                <a:sym typeface="Lato Bold"/>
              </a:rPr>
              <a:t> Especialmente, teniendo en cuenta el </a:t>
            </a:r>
            <a:r>
              <a:rPr lang="en-US" sz="2500" b="true">
                <a:solidFill>
                  <a:srgbClr val="009600"/>
                </a:solidFill>
                <a:latin typeface="Lato Bold"/>
                <a:ea typeface="Lato Bold"/>
                <a:cs typeface="Lato Bold"/>
                <a:sym typeface="Lato Bold"/>
              </a:rPr>
              <a:t>contexto interno de cambios </a:t>
            </a:r>
            <a:r>
              <a:rPr lang="en-US" sz="2500" b="true">
                <a:solidFill>
                  <a:srgbClr val="000000"/>
                </a:solidFill>
                <a:latin typeface="Lato Bold"/>
                <a:ea typeface="Lato Bold"/>
                <a:cs typeface="Lato Bold"/>
                <a:sym typeface="Lato Bold"/>
              </a:rPr>
              <a:t>que ha empezado en los últimos años y que se evidencia en aspectos como la </a:t>
            </a:r>
            <a:r>
              <a:rPr lang="en-US" sz="2500" b="true">
                <a:solidFill>
                  <a:srgbClr val="009600"/>
                </a:solidFill>
                <a:latin typeface="Lato Bold"/>
                <a:ea typeface="Lato Bold"/>
                <a:cs typeface="Lato Bold"/>
                <a:sym typeface="Lato Bold"/>
              </a:rPr>
              <a:t>brecha intergeneracional.</a:t>
            </a:r>
          </a:p>
          <a:p>
            <a:pPr algn="ctr">
              <a:lnSpc>
                <a:spcPts val="3000"/>
              </a:lnSpc>
              <a:spcBef>
                <a:spcPct val="0"/>
              </a:spcBef>
            </a:pPr>
          </a:p>
        </p:txBody>
      </p:sp>
      <p:sp>
        <p:nvSpPr>
          <p:cNvPr name="TextBox 23" id="23"/>
          <p:cNvSpPr txBox="true"/>
          <p:nvPr/>
        </p:nvSpPr>
        <p:spPr>
          <a:xfrm rot="0">
            <a:off x="1790579" y="642937"/>
            <a:ext cx="12062392" cy="1392843"/>
          </a:xfrm>
          <a:prstGeom prst="rect">
            <a:avLst/>
          </a:prstGeom>
        </p:spPr>
        <p:txBody>
          <a:bodyPr anchor="t" rtlCol="false" tIns="0" lIns="0" bIns="0" rIns="0">
            <a:spAutoFit/>
          </a:bodyPr>
          <a:lstStyle/>
          <a:p>
            <a:pPr algn="l">
              <a:lnSpc>
                <a:spcPts val="5515"/>
              </a:lnSpc>
            </a:pPr>
            <a:r>
              <a:rPr lang="en-US" b="true" sz="4595">
                <a:solidFill>
                  <a:srgbClr val="009600"/>
                </a:solidFill>
                <a:latin typeface="Lato Bold"/>
                <a:ea typeface="Lato Bold"/>
                <a:cs typeface="Lato Bold"/>
                <a:sym typeface="Lato Bold"/>
              </a:rPr>
              <a:t>HALLAZGOS DE LA ENTREVISTA Y FOCUS GROUP CON EL CONSEJO DIRECTIVO</a:t>
            </a:r>
          </a:p>
        </p:txBody>
      </p:sp>
      <p:sp>
        <p:nvSpPr>
          <p:cNvPr name="TextBox 24" id="24"/>
          <p:cNvSpPr txBox="true"/>
          <p:nvPr/>
        </p:nvSpPr>
        <p:spPr>
          <a:xfrm rot="0">
            <a:off x="7080968" y="3100765"/>
            <a:ext cx="4151932" cy="440563"/>
          </a:xfrm>
          <a:prstGeom prst="rect">
            <a:avLst/>
          </a:prstGeom>
        </p:spPr>
        <p:txBody>
          <a:bodyPr anchor="t" rtlCol="false" tIns="0" lIns="0" bIns="0" rIns="0">
            <a:spAutoFit/>
          </a:bodyPr>
          <a:lstStyle/>
          <a:p>
            <a:pPr algn="ctr">
              <a:lnSpc>
                <a:spcPts val="3415"/>
              </a:lnSpc>
            </a:pPr>
            <a:r>
              <a:rPr lang="en-US" b="true" sz="2799">
                <a:solidFill>
                  <a:srgbClr val="FFFFFF"/>
                </a:solidFill>
                <a:latin typeface="Lato Bold"/>
                <a:ea typeface="Lato Bold"/>
                <a:cs typeface="Lato Bold"/>
                <a:sym typeface="Lato Bold"/>
              </a:rPr>
              <a:t>Comunicación Interna</a:t>
            </a:r>
          </a:p>
        </p:txBody>
      </p:sp>
      <p:sp>
        <p:nvSpPr>
          <p:cNvPr name="TextBox 25" id="25"/>
          <p:cNvSpPr txBox="true"/>
          <p:nvPr/>
        </p:nvSpPr>
        <p:spPr>
          <a:xfrm rot="0">
            <a:off x="5947920" y="4695319"/>
            <a:ext cx="6392160" cy="5343525"/>
          </a:xfrm>
          <a:prstGeom prst="rect">
            <a:avLst/>
          </a:prstGeom>
        </p:spPr>
        <p:txBody>
          <a:bodyPr anchor="t" rtlCol="false" tIns="0" lIns="0" bIns="0" rIns="0">
            <a:spAutoFit/>
          </a:bodyPr>
          <a:lstStyle/>
          <a:p>
            <a:pPr algn="ctr">
              <a:lnSpc>
                <a:spcPts val="3000"/>
              </a:lnSpc>
            </a:pPr>
            <a:r>
              <a:rPr lang="en-US" sz="2500" b="true">
                <a:solidFill>
                  <a:srgbClr val="000000"/>
                </a:solidFill>
                <a:latin typeface="Lato Bold"/>
                <a:ea typeface="Lato Bold"/>
                <a:cs typeface="Lato Bold"/>
                <a:sym typeface="Lato Bold"/>
              </a:rPr>
              <a:t>Se perciben </a:t>
            </a:r>
            <a:r>
              <a:rPr lang="en-US" sz="2500" b="true">
                <a:solidFill>
                  <a:srgbClr val="009600"/>
                </a:solidFill>
                <a:latin typeface="Lato Bold"/>
                <a:ea typeface="Lato Bold"/>
                <a:cs typeface="Lato Bold"/>
                <a:sym typeface="Lato Bold"/>
              </a:rPr>
              <a:t>dificultades en mecanismos de circulación de la información asociados a la amplia presencia territorial </a:t>
            </a:r>
            <a:r>
              <a:rPr lang="en-US" sz="2500" b="true">
                <a:solidFill>
                  <a:srgbClr val="000000"/>
                </a:solidFill>
                <a:latin typeface="Lato Bold"/>
                <a:ea typeface="Lato Bold"/>
                <a:cs typeface="Lato Bold"/>
                <a:sym typeface="Lato Bold"/>
              </a:rPr>
              <a:t>(desde Ayacucho a Puno) de la organización. Asimismo, se evidencia un </a:t>
            </a:r>
            <a:r>
              <a:rPr lang="en-US" sz="2500" b="true">
                <a:solidFill>
                  <a:srgbClr val="009600"/>
                </a:solidFill>
                <a:latin typeface="Lato Bold"/>
                <a:ea typeface="Lato Bold"/>
                <a:cs typeface="Lato Bold"/>
                <a:sym typeface="Lato Bold"/>
              </a:rPr>
              <a:t>desconocimiento de las necesidades del público interno. </a:t>
            </a:r>
            <a:r>
              <a:rPr lang="en-US" sz="2500" b="true">
                <a:solidFill>
                  <a:srgbClr val="000000"/>
                </a:solidFill>
                <a:latin typeface="Lato Bold"/>
                <a:ea typeface="Lato Bold"/>
                <a:cs typeface="Lato Bold"/>
                <a:sym typeface="Lato Bold"/>
              </a:rPr>
              <a:t>Es decir, sus colaboradores. Pero se evidencia deseo por revertir esta situación. Finalmente, aunque </a:t>
            </a:r>
            <a:r>
              <a:rPr lang="en-US" sz="2500" b="true">
                <a:solidFill>
                  <a:srgbClr val="009600"/>
                </a:solidFill>
                <a:latin typeface="Lato Bold"/>
                <a:ea typeface="Lato Bold"/>
                <a:cs typeface="Lato Bold"/>
                <a:sym typeface="Lato Bold"/>
              </a:rPr>
              <a:t>desde la dirección se realizan esfuerzos por promover una comunicación horizontal</a:t>
            </a:r>
            <a:r>
              <a:rPr lang="en-US" sz="2500" b="true">
                <a:solidFill>
                  <a:srgbClr val="000000"/>
                </a:solidFill>
                <a:latin typeface="Lato Bold"/>
                <a:ea typeface="Lato Bold"/>
                <a:cs typeface="Lato Bold"/>
                <a:sym typeface="Lato Bold"/>
              </a:rPr>
              <a:t> a todos los niveles (directivos, personal y unidades); se percibe que </a:t>
            </a:r>
            <a:r>
              <a:rPr lang="en-US" sz="2500" b="true">
                <a:solidFill>
                  <a:srgbClr val="009600"/>
                </a:solidFill>
                <a:latin typeface="Lato Bold"/>
                <a:ea typeface="Lato Bold"/>
                <a:cs typeface="Lato Bold"/>
                <a:sym typeface="Lato Bold"/>
              </a:rPr>
              <a:t>esto no termina lograr que los colaboradores se acerquen</a:t>
            </a:r>
            <a:r>
              <a:rPr lang="en-US" sz="2500" b="true">
                <a:solidFill>
                  <a:srgbClr val="000000"/>
                </a:solidFill>
                <a:latin typeface="Lato Bold"/>
                <a:ea typeface="Lato Bold"/>
                <a:cs typeface="Lato Bold"/>
                <a:sym typeface="Lato Bold"/>
              </a:rPr>
              <a:t>.</a:t>
            </a:r>
          </a:p>
          <a:p>
            <a:pPr algn="ctr">
              <a:lnSpc>
                <a:spcPts val="3000"/>
              </a:lnSpc>
              <a:spcBef>
                <a:spcPct val="0"/>
              </a:spcBef>
            </a:pPr>
          </a:p>
        </p:txBody>
      </p:sp>
      <p:sp>
        <p:nvSpPr>
          <p:cNvPr name="TextBox 26" id="26"/>
          <p:cNvSpPr txBox="true"/>
          <p:nvPr/>
        </p:nvSpPr>
        <p:spPr>
          <a:xfrm rot="0">
            <a:off x="12675862" y="3160112"/>
            <a:ext cx="4984200" cy="440563"/>
          </a:xfrm>
          <a:prstGeom prst="rect">
            <a:avLst/>
          </a:prstGeom>
        </p:spPr>
        <p:txBody>
          <a:bodyPr anchor="t" rtlCol="false" tIns="0" lIns="0" bIns="0" rIns="0">
            <a:spAutoFit/>
          </a:bodyPr>
          <a:lstStyle/>
          <a:p>
            <a:pPr algn="ctr">
              <a:lnSpc>
                <a:spcPts val="3415"/>
              </a:lnSpc>
            </a:pPr>
            <a:r>
              <a:rPr lang="en-US" b="true" sz="2799">
                <a:solidFill>
                  <a:srgbClr val="FFFFFF"/>
                </a:solidFill>
                <a:latin typeface="Lato Bold"/>
                <a:ea typeface="Lato Bold"/>
                <a:cs typeface="Lato Bold"/>
                <a:sym typeface="Lato Bold"/>
              </a:rPr>
              <a:t>Coordinación con Campo</a:t>
            </a:r>
          </a:p>
        </p:txBody>
      </p:sp>
      <p:sp>
        <p:nvSpPr>
          <p:cNvPr name="TextBox 27" id="27"/>
          <p:cNvSpPr txBox="true"/>
          <p:nvPr/>
        </p:nvSpPr>
        <p:spPr>
          <a:xfrm rot="0">
            <a:off x="13104853" y="4695319"/>
            <a:ext cx="4335767" cy="4962525"/>
          </a:xfrm>
          <a:prstGeom prst="rect">
            <a:avLst/>
          </a:prstGeom>
        </p:spPr>
        <p:txBody>
          <a:bodyPr anchor="t" rtlCol="false" tIns="0" lIns="0" bIns="0" rIns="0">
            <a:spAutoFit/>
          </a:bodyPr>
          <a:lstStyle/>
          <a:p>
            <a:pPr algn="ctr">
              <a:lnSpc>
                <a:spcPts val="3000"/>
              </a:lnSpc>
              <a:spcBef>
                <a:spcPct val="0"/>
              </a:spcBef>
            </a:pPr>
            <a:r>
              <a:rPr lang="en-US" b="true" sz="2500">
                <a:solidFill>
                  <a:srgbClr val="000000"/>
                </a:solidFill>
                <a:latin typeface="Lato Bold"/>
                <a:ea typeface="Lato Bold"/>
                <a:cs typeface="Lato Bold"/>
                <a:sym typeface="Lato Bold"/>
              </a:rPr>
              <a:t>Se tiene la percepción de que </a:t>
            </a:r>
            <a:r>
              <a:rPr lang="en-US" b="true" sz="2500">
                <a:solidFill>
                  <a:srgbClr val="009600"/>
                </a:solidFill>
                <a:latin typeface="Lato Bold"/>
                <a:ea typeface="Lato Bold"/>
                <a:cs typeface="Lato Bold"/>
                <a:sym typeface="Lato Bold"/>
              </a:rPr>
              <a:t>los coordinadores de campo no tienen suficiente interés en com﻿unicarse</a:t>
            </a:r>
            <a:r>
              <a:rPr lang="en-US" b="true" sz="2500">
                <a:solidFill>
                  <a:srgbClr val="000000"/>
                </a:solidFill>
                <a:latin typeface="Lato Bold"/>
                <a:ea typeface="Lato Bold"/>
                <a:cs typeface="Lato Bold"/>
                <a:sym typeface="Lato Bold"/>
              </a:rPr>
              <a:t> y que ello genera dificultades para llevar la información a los técnicos de campo que están bajo su cargo. Asimismo</a:t>
            </a:r>
            <a:r>
              <a:rPr lang="en-US" b="true" sz="2500">
                <a:solidFill>
                  <a:srgbClr val="009600"/>
                </a:solidFill>
                <a:latin typeface="Lato Bold"/>
                <a:ea typeface="Lato Bold"/>
                <a:cs typeface="Lato Bold"/>
                <a:sym typeface="Lato Bold"/>
              </a:rPr>
              <a:t>, se evidencia el deseo por fortalecer los liderazgos de los coordinadores </a:t>
            </a:r>
            <a:r>
              <a:rPr lang="en-US" b="true" sz="2500">
                <a:solidFill>
                  <a:srgbClr val="000000"/>
                </a:solidFill>
                <a:latin typeface="Lato Bold"/>
                <a:ea typeface="Lato Bold"/>
                <a:cs typeface="Lato Bold"/>
                <a:sym typeface="Lato Bold"/>
              </a:rPr>
              <a:t>y que esto permita mejorar el flujo de la comunicación.</a:t>
            </a:r>
          </a:p>
        </p:txBody>
      </p:sp>
      <p:sp>
        <p:nvSpPr>
          <p:cNvPr name="TextBox 28" id="28"/>
          <p:cNvSpPr txBox="true"/>
          <p:nvPr/>
        </p:nvSpPr>
        <p:spPr>
          <a:xfrm rot="0">
            <a:off x="196339" y="66907"/>
            <a:ext cx="1263997" cy="2090505"/>
          </a:xfrm>
          <a:prstGeom prst="rect">
            <a:avLst/>
          </a:prstGeom>
        </p:spPr>
        <p:txBody>
          <a:bodyPr anchor="t" rtlCol="false" tIns="0" lIns="0" bIns="0" rIns="0">
            <a:spAutoFit/>
          </a:bodyPr>
          <a:lstStyle/>
          <a:p>
            <a:pPr algn="ctr">
              <a:lnSpc>
                <a:spcPts val="17075"/>
              </a:lnSpc>
            </a:pPr>
            <a:r>
              <a:rPr lang="en-US" sz="12196">
                <a:solidFill>
                  <a:srgbClr val="009600"/>
                </a:solidFill>
                <a:latin typeface="Lato"/>
                <a:ea typeface="Lato"/>
                <a:cs typeface="Lato"/>
                <a:sym typeface="Lato"/>
              </a:rPr>
              <a:t>4.</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19375" y="2532168"/>
            <a:ext cx="14390475" cy="3345785"/>
          </a:xfrm>
          <a:custGeom>
            <a:avLst/>
            <a:gdLst/>
            <a:ahLst/>
            <a:cxnLst/>
            <a:rect r="r" b="b" t="t" l="l"/>
            <a:pathLst>
              <a:path h="3345785" w="14390475">
                <a:moveTo>
                  <a:pt x="0" y="0"/>
                </a:moveTo>
                <a:lnTo>
                  <a:pt x="14390475" y="0"/>
                </a:lnTo>
                <a:lnTo>
                  <a:pt x="14390475" y="3345785"/>
                </a:lnTo>
                <a:lnTo>
                  <a:pt x="0" y="33457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4136682" y="3102020"/>
            <a:ext cx="11067894" cy="1838157"/>
          </a:xfrm>
          <a:prstGeom prst="rect">
            <a:avLst/>
          </a:prstGeom>
        </p:spPr>
        <p:txBody>
          <a:bodyPr anchor="t" rtlCol="false" tIns="0" lIns="0" bIns="0" rIns="0">
            <a:spAutoFit/>
          </a:bodyPr>
          <a:lstStyle/>
          <a:p>
            <a:pPr algn="ctr">
              <a:lnSpc>
                <a:spcPts val="3600"/>
              </a:lnSpc>
            </a:pPr>
            <a:r>
              <a:rPr lang="en-US" b="true" sz="3000">
                <a:solidFill>
                  <a:srgbClr val="FFFFFF"/>
                </a:solidFill>
                <a:latin typeface="Lato Bold"/>
                <a:ea typeface="Lato Bold"/>
                <a:cs typeface="Lato Bold"/>
                <a:sym typeface="Lato Bold"/>
              </a:rPr>
              <a:t>“Tenemos una reunión mensual en la que están los coordinadores de proyectos y responsables de Unidades y, a partir de ahí, hay comunicación que debe bajar hacia los equipos. Pero no baja. Lo que se ha hecho es comunicar ciertas cosas en el boletín”</a:t>
            </a:r>
          </a:p>
        </p:txBody>
      </p:sp>
      <p:sp>
        <p:nvSpPr>
          <p:cNvPr name="Freeform 4" id="4"/>
          <p:cNvSpPr/>
          <p:nvPr/>
        </p:nvSpPr>
        <p:spPr>
          <a:xfrm flipH="false" flipV="false" rot="0">
            <a:off x="3119375" y="6217315"/>
            <a:ext cx="14390475" cy="3345785"/>
          </a:xfrm>
          <a:custGeom>
            <a:avLst/>
            <a:gdLst/>
            <a:ahLst/>
            <a:cxnLst/>
            <a:rect r="r" b="b" t="t" l="l"/>
            <a:pathLst>
              <a:path h="3345785" w="14390475">
                <a:moveTo>
                  <a:pt x="0" y="0"/>
                </a:moveTo>
                <a:lnTo>
                  <a:pt x="14390475" y="0"/>
                </a:lnTo>
                <a:lnTo>
                  <a:pt x="14390475" y="3345785"/>
                </a:lnTo>
                <a:lnTo>
                  <a:pt x="0" y="33457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2065756" y="8888576"/>
            <a:ext cx="5193544" cy="295221"/>
          </a:xfrm>
          <a:prstGeom prst="rect">
            <a:avLst/>
          </a:prstGeom>
        </p:spPr>
        <p:txBody>
          <a:bodyPr anchor="t" rtlCol="false" tIns="0" lIns="0" bIns="0" rIns="0">
            <a:spAutoFit/>
          </a:bodyPr>
          <a:lstStyle/>
          <a:p>
            <a:pPr algn="ctr">
              <a:lnSpc>
                <a:spcPts val="2347"/>
              </a:lnSpc>
            </a:pPr>
            <a:r>
              <a:rPr lang="en-US" b="true" sz="1956">
                <a:solidFill>
                  <a:srgbClr val="FFFFFF"/>
                </a:solidFill>
                <a:latin typeface="Lato Bold"/>
                <a:ea typeface="Lato Bold"/>
                <a:cs typeface="Lato Bold"/>
                <a:sym typeface="Lato Bold"/>
              </a:rPr>
              <a:t>Primera entrevista a directivos</a:t>
            </a:r>
          </a:p>
        </p:txBody>
      </p:sp>
      <p:sp>
        <p:nvSpPr>
          <p:cNvPr name="TextBox 6" id="6"/>
          <p:cNvSpPr txBox="true"/>
          <p:nvPr/>
        </p:nvSpPr>
        <p:spPr>
          <a:xfrm rot="0">
            <a:off x="3815444" y="6511339"/>
            <a:ext cx="12647779" cy="2543783"/>
          </a:xfrm>
          <a:prstGeom prst="rect">
            <a:avLst/>
          </a:prstGeom>
        </p:spPr>
        <p:txBody>
          <a:bodyPr anchor="t" rtlCol="false" tIns="0" lIns="0" bIns="0" rIns="0">
            <a:spAutoFit/>
          </a:bodyPr>
          <a:lstStyle/>
          <a:p>
            <a:pPr algn="ctr" marL="0" indent="0" lvl="0">
              <a:lnSpc>
                <a:spcPts val="4029"/>
              </a:lnSpc>
              <a:spcBef>
                <a:spcPct val="0"/>
              </a:spcBef>
            </a:pPr>
            <a:r>
              <a:rPr lang="en-US" b="true" sz="3357">
                <a:solidFill>
                  <a:srgbClr val="FFFFFF"/>
                </a:solidFill>
                <a:latin typeface="Lato Bold"/>
                <a:ea typeface="Lato Bold"/>
                <a:cs typeface="Lato Bold"/>
                <a:sym typeface="Lato Bold"/>
              </a:rPr>
              <a:t>“Siempre se ha tratado de que haya una comunicación horizontal a todos los niveles. Sí existe la práctica institucional desde la dirección. Pero hay poca participación de los coordinadores de proyectos que están en campo. ¿Cómo resolver eso y crear ese interés de comunicarse?”</a:t>
            </a:r>
          </a:p>
        </p:txBody>
      </p:sp>
      <p:sp>
        <p:nvSpPr>
          <p:cNvPr name="Freeform 7" id="7"/>
          <p:cNvSpPr/>
          <p:nvPr/>
        </p:nvSpPr>
        <p:spPr>
          <a:xfrm flipH="false" flipV="false" rot="0">
            <a:off x="2423306" y="7154923"/>
            <a:ext cx="1392138" cy="1470569"/>
          </a:xfrm>
          <a:custGeom>
            <a:avLst/>
            <a:gdLst/>
            <a:ahLst/>
            <a:cxnLst/>
            <a:rect r="r" b="b" t="t" l="l"/>
            <a:pathLst>
              <a:path h="1470569" w="1392138">
                <a:moveTo>
                  <a:pt x="0" y="0"/>
                </a:moveTo>
                <a:lnTo>
                  <a:pt x="1392138" y="0"/>
                </a:lnTo>
                <a:lnTo>
                  <a:pt x="1392138" y="1470569"/>
                </a:lnTo>
                <a:lnTo>
                  <a:pt x="0" y="1470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423306" y="3469776"/>
            <a:ext cx="1392138" cy="1470569"/>
          </a:xfrm>
          <a:custGeom>
            <a:avLst/>
            <a:gdLst/>
            <a:ahLst/>
            <a:cxnLst/>
            <a:rect r="r" b="b" t="t" l="l"/>
            <a:pathLst>
              <a:path h="1470569" w="1392138">
                <a:moveTo>
                  <a:pt x="0" y="0"/>
                </a:moveTo>
                <a:lnTo>
                  <a:pt x="1392138" y="0"/>
                </a:lnTo>
                <a:lnTo>
                  <a:pt x="1392138" y="1470569"/>
                </a:lnTo>
                <a:lnTo>
                  <a:pt x="0" y="1470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1885450" y="5221514"/>
            <a:ext cx="5193544" cy="295221"/>
          </a:xfrm>
          <a:prstGeom prst="rect">
            <a:avLst/>
          </a:prstGeom>
        </p:spPr>
        <p:txBody>
          <a:bodyPr anchor="t" rtlCol="false" tIns="0" lIns="0" bIns="0" rIns="0">
            <a:spAutoFit/>
          </a:bodyPr>
          <a:lstStyle/>
          <a:p>
            <a:pPr algn="ctr">
              <a:lnSpc>
                <a:spcPts val="2347"/>
              </a:lnSpc>
            </a:pPr>
            <a:r>
              <a:rPr lang="en-US" b="true" sz="1956">
                <a:solidFill>
                  <a:srgbClr val="FFFFFF"/>
                </a:solidFill>
                <a:latin typeface="Lato Bold"/>
                <a:ea typeface="Lato Bold"/>
                <a:cs typeface="Lato Bold"/>
                <a:sym typeface="Lato Bold"/>
              </a:rPr>
              <a:t>Primera entrevista a directivos</a:t>
            </a:r>
          </a:p>
        </p:txBody>
      </p:sp>
      <p:sp>
        <p:nvSpPr>
          <p:cNvPr name="Freeform 10" id="10"/>
          <p:cNvSpPr/>
          <p:nvPr/>
        </p:nvSpPr>
        <p:spPr>
          <a:xfrm flipH="false" flipV="false" rot="0">
            <a:off x="14482181" y="474482"/>
            <a:ext cx="2777119" cy="1069191"/>
          </a:xfrm>
          <a:custGeom>
            <a:avLst/>
            <a:gdLst/>
            <a:ahLst/>
            <a:cxnLst/>
            <a:rect r="r" b="b" t="t" l="l"/>
            <a:pathLst>
              <a:path h="1069191" w="2777119">
                <a:moveTo>
                  <a:pt x="0" y="0"/>
                </a:moveTo>
                <a:lnTo>
                  <a:pt x="2777119" y="0"/>
                </a:lnTo>
                <a:lnTo>
                  <a:pt x="2777119" y="1069191"/>
                </a:lnTo>
                <a:lnTo>
                  <a:pt x="0" y="10691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790579" y="642937"/>
            <a:ext cx="12062392" cy="1392843"/>
          </a:xfrm>
          <a:prstGeom prst="rect">
            <a:avLst/>
          </a:prstGeom>
        </p:spPr>
        <p:txBody>
          <a:bodyPr anchor="t" rtlCol="false" tIns="0" lIns="0" bIns="0" rIns="0">
            <a:spAutoFit/>
          </a:bodyPr>
          <a:lstStyle/>
          <a:p>
            <a:pPr algn="l">
              <a:lnSpc>
                <a:spcPts val="5515"/>
              </a:lnSpc>
            </a:pPr>
            <a:r>
              <a:rPr lang="en-US" b="true" sz="4595">
                <a:solidFill>
                  <a:srgbClr val="009600"/>
                </a:solidFill>
                <a:latin typeface="Lato Bold"/>
                <a:ea typeface="Lato Bold"/>
                <a:cs typeface="Lato Bold"/>
                <a:sym typeface="Lato Bold"/>
              </a:rPr>
              <a:t>HALLAZGOS DE LA ENTREVISTA Y FOCUS GROUP CON EL CONSEJO DIRECTIVO</a:t>
            </a:r>
          </a:p>
        </p:txBody>
      </p:sp>
      <p:sp>
        <p:nvSpPr>
          <p:cNvPr name="TextBox 12" id="12"/>
          <p:cNvSpPr txBox="true"/>
          <p:nvPr/>
        </p:nvSpPr>
        <p:spPr>
          <a:xfrm rot="0">
            <a:off x="196339" y="66907"/>
            <a:ext cx="1263997" cy="2090505"/>
          </a:xfrm>
          <a:prstGeom prst="rect">
            <a:avLst/>
          </a:prstGeom>
        </p:spPr>
        <p:txBody>
          <a:bodyPr anchor="t" rtlCol="false" tIns="0" lIns="0" bIns="0" rIns="0">
            <a:spAutoFit/>
          </a:bodyPr>
          <a:lstStyle/>
          <a:p>
            <a:pPr algn="ctr">
              <a:lnSpc>
                <a:spcPts val="17075"/>
              </a:lnSpc>
            </a:pPr>
            <a:r>
              <a:rPr lang="en-US" sz="12196">
                <a:solidFill>
                  <a:srgbClr val="009600"/>
                </a:solidFill>
                <a:latin typeface="Lato"/>
                <a:ea typeface="Lato"/>
                <a:cs typeface="Lato"/>
                <a:sym typeface="Lato"/>
              </a:rPr>
              <a:t>4.</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283996" y="2991203"/>
            <a:ext cx="4975304" cy="1624594"/>
            <a:chOff x="0" y="0"/>
            <a:chExt cx="1310368" cy="427876"/>
          </a:xfrm>
        </p:grpSpPr>
        <p:sp>
          <p:nvSpPr>
            <p:cNvPr name="Freeform 3" id="3"/>
            <p:cNvSpPr/>
            <p:nvPr/>
          </p:nvSpPr>
          <p:spPr>
            <a:xfrm flipH="false" flipV="false" rot="0">
              <a:off x="0" y="0"/>
              <a:ext cx="1310368" cy="427876"/>
            </a:xfrm>
            <a:custGeom>
              <a:avLst/>
              <a:gdLst/>
              <a:ahLst/>
              <a:cxnLst/>
              <a:rect r="r" b="b" t="t" l="l"/>
              <a:pathLst>
                <a:path h="427876" w="1310368">
                  <a:moveTo>
                    <a:pt x="79360" y="0"/>
                  </a:moveTo>
                  <a:lnTo>
                    <a:pt x="1231009" y="0"/>
                  </a:lnTo>
                  <a:cubicBezTo>
                    <a:pt x="1252056" y="0"/>
                    <a:pt x="1272242" y="8361"/>
                    <a:pt x="1287124" y="23244"/>
                  </a:cubicBezTo>
                  <a:cubicBezTo>
                    <a:pt x="1302007" y="38127"/>
                    <a:pt x="1310368" y="58312"/>
                    <a:pt x="1310368" y="79360"/>
                  </a:cubicBezTo>
                  <a:lnTo>
                    <a:pt x="1310368" y="348517"/>
                  </a:lnTo>
                  <a:cubicBezTo>
                    <a:pt x="1310368" y="369564"/>
                    <a:pt x="1302007" y="389750"/>
                    <a:pt x="1287124" y="404633"/>
                  </a:cubicBezTo>
                  <a:cubicBezTo>
                    <a:pt x="1272242" y="419515"/>
                    <a:pt x="1252056" y="427876"/>
                    <a:pt x="1231009" y="427876"/>
                  </a:cubicBezTo>
                  <a:lnTo>
                    <a:pt x="79360" y="427876"/>
                  </a:lnTo>
                  <a:cubicBezTo>
                    <a:pt x="58312" y="427876"/>
                    <a:pt x="38127" y="419515"/>
                    <a:pt x="23244" y="404633"/>
                  </a:cubicBezTo>
                  <a:cubicBezTo>
                    <a:pt x="8361" y="389750"/>
                    <a:pt x="0" y="369564"/>
                    <a:pt x="0" y="348517"/>
                  </a:cubicBezTo>
                  <a:lnTo>
                    <a:pt x="0" y="79360"/>
                  </a:lnTo>
                  <a:cubicBezTo>
                    <a:pt x="0" y="58312"/>
                    <a:pt x="8361" y="38127"/>
                    <a:pt x="23244" y="23244"/>
                  </a:cubicBezTo>
                  <a:cubicBezTo>
                    <a:pt x="38127" y="8361"/>
                    <a:pt x="58312" y="0"/>
                    <a:pt x="79360" y="0"/>
                  </a:cubicBezTo>
                  <a:close/>
                </a:path>
              </a:pathLst>
            </a:custGeom>
            <a:solidFill>
              <a:srgbClr val="009600"/>
            </a:solidFill>
          </p:spPr>
        </p:sp>
        <p:sp>
          <p:nvSpPr>
            <p:cNvPr name="TextBox 4" id="4"/>
            <p:cNvSpPr txBox="true"/>
            <p:nvPr/>
          </p:nvSpPr>
          <p:spPr>
            <a:xfrm>
              <a:off x="0" y="-9525"/>
              <a:ext cx="1310368" cy="437401"/>
            </a:xfrm>
            <a:prstGeom prst="rect">
              <a:avLst/>
            </a:prstGeom>
          </p:spPr>
          <p:txBody>
            <a:bodyPr anchor="ctr" rtlCol="false" tIns="50800" lIns="50800" bIns="50800" rIns="50800"/>
            <a:lstStyle/>
            <a:p>
              <a:pPr algn="ctr">
                <a:lnSpc>
                  <a:spcPts val="2400"/>
                </a:lnSpc>
              </a:pPr>
            </a:p>
          </p:txBody>
        </p:sp>
      </p:grpSp>
      <p:sp>
        <p:nvSpPr>
          <p:cNvPr name="TextBox 5" id="5"/>
          <p:cNvSpPr txBox="true"/>
          <p:nvPr/>
        </p:nvSpPr>
        <p:spPr>
          <a:xfrm rot="0">
            <a:off x="12413070" y="3347740"/>
            <a:ext cx="4613699" cy="869188"/>
          </a:xfrm>
          <a:prstGeom prst="rect">
            <a:avLst/>
          </a:prstGeom>
        </p:spPr>
        <p:txBody>
          <a:bodyPr anchor="t" rtlCol="false" tIns="0" lIns="0" bIns="0" rIns="0">
            <a:spAutoFit/>
          </a:bodyPr>
          <a:lstStyle/>
          <a:p>
            <a:pPr algn="ctr">
              <a:lnSpc>
                <a:spcPts val="3415"/>
              </a:lnSpc>
            </a:pPr>
            <a:r>
              <a:rPr lang="en-US" b="true" sz="2799">
                <a:solidFill>
                  <a:srgbClr val="FFFFFF"/>
                </a:solidFill>
                <a:latin typeface="Lato Bold"/>
                <a:ea typeface="Lato Bold"/>
                <a:cs typeface="Lato Bold"/>
                <a:sym typeface="Lato Bold"/>
              </a:rPr>
              <a:t>Perscepciones sobre el Consejo Directivo</a:t>
            </a:r>
          </a:p>
        </p:txBody>
      </p:sp>
      <p:grpSp>
        <p:nvGrpSpPr>
          <p:cNvPr name="Group 6" id="6"/>
          <p:cNvGrpSpPr/>
          <p:nvPr/>
        </p:nvGrpSpPr>
        <p:grpSpPr>
          <a:xfrm rot="0">
            <a:off x="6925782" y="2991203"/>
            <a:ext cx="4824814" cy="1624594"/>
            <a:chOff x="0" y="0"/>
            <a:chExt cx="1270733" cy="427876"/>
          </a:xfrm>
        </p:grpSpPr>
        <p:sp>
          <p:nvSpPr>
            <p:cNvPr name="Freeform 7" id="7"/>
            <p:cNvSpPr/>
            <p:nvPr/>
          </p:nvSpPr>
          <p:spPr>
            <a:xfrm flipH="false" flipV="false" rot="0">
              <a:off x="0" y="0"/>
              <a:ext cx="1270733" cy="427876"/>
            </a:xfrm>
            <a:custGeom>
              <a:avLst/>
              <a:gdLst/>
              <a:ahLst/>
              <a:cxnLst/>
              <a:rect r="r" b="b" t="t" l="l"/>
              <a:pathLst>
                <a:path h="427876" w="1270733">
                  <a:moveTo>
                    <a:pt x="81835" y="0"/>
                  </a:moveTo>
                  <a:lnTo>
                    <a:pt x="1188898" y="0"/>
                  </a:lnTo>
                  <a:cubicBezTo>
                    <a:pt x="1210602" y="0"/>
                    <a:pt x="1231417" y="8622"/>
                    <a:pt x="1246764" y="23969"/>
                  </a:cubicBezTo>
                  <a:cubicBezTo>
                    <a:pt x="1262111" y="39316"/>
                    <a:pt x="1270733" y="60131"/>
                    <a:pt x="1270733" y="81835"/>
                  </a:cubicBezTo>
                  <a:lnTo>
                    <a:pt x="1270733" y="346042"/>
                  </a:lnTo>
                  <a:cubicBezTo>
                    <a:pt x="1270733" y="367746"/>
                    <a:pt x="1262111" y="388561"/>
                    <a:pt x="1246764" y="403908"/>
                  </a:cubicBezTo>
                  <a:cubicBezTo>
                    <a:pt x="1231417" y="419255"/>
                    <a:pt x="1210602" y="427876"/>
                    <a:pt x="1188898" y="427876"/>
                  </a:cubicBezTo>
                  <a:lnTo>
                    <a:pt x="81835" y="427876"/>
                  </a:lnTo>
                  <a:cubicBezTo>
                    <a:pt x="36639" y="427876"/>
                    <a:pt x="0" y="391238"/>
                    <a:pt x="0" y="346042"/>
                  </a:cubicBezTo>
                  <a:lnTo>
                    <a:pt x="0" y="81835"/>
                  </a:lnTo>
                  <a:cubicBezTo>
                    <a:pt x="0" y="60131"/>
                    <a:pt x="8622" y="39316"/>
                    <a:pt x="23969" y="23969"/>
                  </a:cubicBezTo>
                  <a:cubicBezTo>
                    <a:pt x="39316" y="8622"/>
                    <a:pt x="60131" y="0"/>
                    <a:pt x="81835" y="0"/>
                  </a:cubicBezTo>
                  <a:close/>
                </a:path>
              </a:pathLst>
            </a:custGeom>
            <a:solidFill>
              <a:srgbClr val="009600"/>
            </a:solidFill>
          </p:spPr>
        </p:sp>
        <p:sp>
          <p:nvSpPr>
            <p:cNvPr name="TextBox 8" id="8"/>
            <p:cNvSpPr txBox="true"/>
            <p:nvPr/>
          </p:nvSpPr>
          <p:spPr>
            <a:xfrm>
              <a:off x="0" y="-9525"/>
              <a:ext cx="1270733" cy="437401"/>
            </a:xfrm>
            <a:prstGeom prst="rect">
              <a:avLst/>
            </a:prstGeom>
          </p:spPr>
          <p:txBody>
            <a:bodyPr anchor="ctr" rtlCol="false" tIns="50800" lIns="50800" bIns="50800" rIns="50800"/>
            <a:lstStyle/>
            <a:p>
              <a:pPr algn="ctr">
                <a:lnSpc>
                  <a:spcPts val="2400"/>
                </a:lnSpc>
              </a:pPr>
            </a:p>
          </p:txBody>
        </p:sp>
      </p:grpSp>
      <p:grpSp>
        <p:nvGrpSpPr>
          <p:cNvPr name="Group 9" id="9"/>
          <p:cNvGrpSpPr/>
          <p:nvPr/>
        </p:nvGrpSpPr>
        <p:grpSpPr>
          <a:xfrm rot="0">
            <a:off x="1372988" y="2909590"/>
            <a:ext cx="5022300" cy="1624594"/>
            <a:chOff x="0" y="0"/>
            <a:chExt cx="1322746" cy="427876"/>
          </a:xfrm>
        </p:grpSpPr>
        <p:sp>
          <p:nvSpPr>
            <p:cNvPr name="Freeform 10" id="10"/>
            <p:cNvSpPr/>
            <p:nvPr/>
          </p:nvSpPr>
          <p:spPr>
            <a:xfrm flipH="false" flipV="false" rot="0">
              <a:off x="0" y="0"/>
              <a:ext cx="1322746" cy="427876"/>
            </a:xfrm>
            <a:custGeom>
              <a:avLst/>
              <a:gdLst/>
              <a:ahLst/>
              <a:cxnLst/>
              <a:rect r="r" b="b" t="t" l="l"/>
              <a:pathLst>
                <a:path h="427876" w="1322746">
                  <a:moveTo>
                    <a:pt x="78617" y="0"/>
                  </a:moveTo>
                  <a:lnTo>
                    <a:pt x="1244129" y="0"/>
                  </a:lnTo>
                  <a:cubicBezTo>
                    <a:pt x="1264979" y="0"/>
                    <a:pt x="1284976" y="8283"/>
                    <a:pt x="1299719" y="23026"/>
                  </a:cubicBezTo>
                  <a:cubicBezTo>
                    <a:pt x="1314463" y="37770"/>
                    <a:pt x="1322746" y="57766"/>
                    <a:pt x="1322746" y="78617"/>
                  </a:cubicBezTo>
                  <a:lnTo>
                    <a:pt x="1322746" y="349260"/>
                  </a:lnTo>
                  <a:cubicBezTo>
                    <a:pt x="1322746" y="370110"/>
                    <a:pt x="1314463" y="390107"/>
                    <a:pt x="1299719" y="404850"/>
                  </a:cubicBezTo>
                  <a:cubicBezTo>
                    <a:pt x="1284976" y="419594"/>
                    <a:pt x="1264979" y="427876"/>
                    <a:pt x="1244129" y="427876"/>
                  </a:cubicBezTo>
                  <a:lnTo>
                    <a:pt x="78617" y="427876"/>
                  </a:lnTo>
                  <a:cubicBezTo>
                    <a:pt x="35198" y="427876"/>
                    <a:pt x="0" y="392679"/>
                    <a:pt x="0" y="349260"/>
                  </a:cubicBezTo>
                  <a:lnTo>
                    <a:pt x="0" y="78617"/>
                  </a:lnTo>
                  <a:cubicBezTo>
                    <a:pt x="0" y="57766"/>
                    <a:pt x="8283" y="37770"/>
                    <a:pt x="23026" y="23026"/>
                  </a:cubicBezTo>
                  <a:cubicBezTo>
                    <a:pt x="37770" y="8283"/>
                    <a:pt x="57766" y="0"/>
                    <a:pt x="78617" y="0"/>
                  </a:cubicBezTo>
                  <a:close/>
                </a:path>
              </a:pathLst>
            </a:custGeom>
            <a:solidFill>
              <a:srgbClr val="009600"/>
            </a:solidFill>
          </p:spPr>
        </p:sp>
        <p:sp>
          <p:nvSpPr>
            <p:cNvPr name="TextBox 11" id="11"/>
            <p:cNvSpPr txBox="true"/>
            <p:nvPr/>
          </p:nvSpPr>
          <p:spPr>
            <a:xfrm>
              <a:off x="0" y="-9525"/>
              <a:ext cx="1322746" cy="437401"/>
            </a:xfrm>
            <a:prstGeom prst="rect">
              <a:avLst/>
            </a:prstGeom>
          </p:spPr>
          <p:txBody>
            <a:bodyPr anchor="ctr" rtlCol="false" tIns="50800" lIns="50800" bIns="50800" rIns="50800"/>
            <a:lstStyle/>
            <a:p>
              <a:pPr algn="ctr">
                <a:lnSpc>
                  <a:spcPts val="2400"/>
                </a:lnSpc>
              </a:pPr>
            </a:p>
          </p:txBody>
        </p:sp>
      </p:grpSp>
      <p:sp>
        <p:nvSpPr>
          <p:cNvPr name="TextBox 12" id="12"/>
          <p:cNvSpPr txBox="true"/>
          <p:nvPr/>
        </p:nvSpPr>
        <p:spPr>
          <a:xfrm rot="0">
            <a:off x="7163480" y="3370346"/>
            <a:ext cx="4151932" cy="869188"/>
          </a:xfrm>
          <a:prstGeom prst="rect">
            <a:avLst/>
          </a:prstGeom>
        </p:spPr>
        <p:txBody>
          <a:bodyPr anchor="t" rtlCol="false" tIns="0" lIns="0" bIns="0" rIns="0">
            <a:spAutoFit/>
          </a:bodyPr>
          <a:lstStyle/>
          <a:p>
            <a:pPr algn="ctr">
              <a:lnSpc>
                <a:spcPts val="3415"/>
              </a:lnSpc>
            </a:pPr>
            <a:r>
              <a:rPr lang="en-US" b="true" sz="2799">
                <a:solidFill>
                  <a:srgbClr val="FFFFFF"/>
                </a:solidFill>
                <a:latin typeface="Lato Bold"/>
                <a:ea typeface="Lato Bold"/>
                <a:cs typeface="Lato Bold"/>
                <a:sym typeface="Lato Bold"/>
              </a:rPr>
              <a:t>Medios de comunicación más efectivos y utilizados</a:t>
            </a:r>
          </a:p>
        </p:txBody>
      </p:sp>
      <p:sp>
        <p:nvSpPr>
          <p:cNvPr name="TextBox 13" id="13"/>
          <p:cNvSpPr txBox="true"/>
          <p:nvPr/>
        </p:nvSpPr>
        <p:spPr>
          <a:xfrm rot="0">
            <a:off x="1847171" y="3300115"/>
            <a:ext cx="3983235" cy="869188"/>
          </a:xfrm>
          <a:prstGeom prst="rect">
            <a:avLst/>
          </a:prstGeom>
        </p:spPr>
        <p:txBody>
          <a:bodyPr anchor="t" rtlCol="false" tIns="0" lIns="0" bIns="0" rIns="0">
            <a:spAutoFit/>
          </a:bodyPr>
          <a:lstStyle/>
          <a:p>
            <a:pPr algn="ctr">
              <a:lnSpc>
                <a:spcPts val="3415"/>
              </a:lnSpc>
            </a:pPr>
            <a:r>
              <a:rPr lang="en-US" b="true" sz="2799">
                <a:solidFill>
                  <a:srgbClr val="FFFFFF"/>
                </a:solidFill>
                <a:latin typeface="Lato Bold"/>
                <a:ea typeface="Lato Bold"/>
                <a:cs typeface="Lato Bold"/>
                <a:sym typeface="Lato Bold"/>
              </a:rPr>
              <a:t>Comunicación entre áreas</a:t>
            </a:r>
          </a:p>
        </p:txBody>
      </p:sp>
      <p:grpSp>
        <p:nvGrpSpPr>
          <p:cNvPr name="Group 14" id="14"/>
          <p:cNvGrpSpPr/>
          <p:nvPr/>
        </p:nvGrpSpPr>
        <p:grpSpPr>
          <a:xfrm rot="0">
            <a:off x="1372988" y="4991384"/>
            <a:ext cx="5022300" cy="4873063"/>
            <a:chOff x="0" y="0"/>
            <a:chExt cx="2507915" cy="2433392"/>
          </a:xfrm>
        </p:grpSpPr>
        <p:sp>
          <p:nvSpPr>
            <p:cNvPr name="Freeform 15" id="15"/>
            <p:cNvSpPr/>
            <p:nvPr/>
          </p:nvSpPr>
          <p:spPr>
            <a:xfrm flipH="false" flipV="false" rot="0">
              <a:off x="0" y="0"/>
              <a:ext cx="2507915" cy="2433392"/>
            </a:xfrm>
            <a:custGeom>
              <a:avLst/>
              <a:gdLst/>
              <a:ahLst/>
              <a:cxnLst/>
              <a:rect r="r" b="b" t="t" l="l"/>
              <a:pathLst>
                <a:path h="2433392" w="2507915">
                  <a:moveTo>
                    <a:pt x="0" y="0"/>
                  </a:moveTo>
                  <a:lnTo>
                    <a:pt x="2507915" y="0"/>
                  </a:lnTo>
                  <a:lnTo>
                    <a:pt x="2507915" y="2433392"/>
                  </a:lnTo>
                  <a:lnTo>
                    <a:pt x="0" y="2433392"/>
                  </a:lnTo>
                  <a:close/>
                </a:path>
              </a:pathLst>
            </a:custGeom>
            <a:solidFill>
              <a:srgbClr val="E7E6E6"/>
            </a:solidFill>
            <a:ln w="38100" cap="sq">
              <a:solidFill>
                <a:srgbClr val="55B441"/>
              </a:solidFill>
              <a:prstDash val="solid"/>
              <a:miter/>
            </a:ln>
          </p:spPr>
        </p:sp>
        <p:sp>
          <p:nvSpPr>
            <p:cNvPr name="TextBox 16" id="16"/>
            <p:cNvSpPr txBox="true"/>
            <p:nvPr/>
          </p:nvSpPr>
          <p:spPr>
            <a:xfrm>
              <a:off x="0" y="-9525"/>
              <a:ext cx="2507915" cy="2442917"/>
            </a:xfrm>
            <a:prstGeom prst="rect">
              <a:avLst/>
            </a:prstGeom>
          </p:spPr>
          <p:txBody>
            <a:bodyPr anchor="ctr" rtlCol="false" tIns="50800" lIns="50800" bIns="50800" rIns="50800"/>
            <a:lstStyle/>
            <a:p>
              <a:pPr algn="ctr">
                <a:lnSpc>
                  <a:spcPts val="2400"/>
                </a:lnSpc>
              </a:pPr>
            </a:p>
          </p:txBody>
        </p:sp>
      </p:grpSp>
      <p:grpSp>
        <p:nvGrpSpPr>
          <p:cNvPr name="Group 17" id="17"/>
          <p:cNvGrpSpPr/>
          <p:nvPr/>
        </p:nvGrpSpPr>
        <p:grpSpPr>
          <a:xfrm rot="0">
            <a:off x="6925782" y="4991384"/>
            <a:ext cx="4824814" cy="4873063"/>
            <a:chOff x="0" y="0"/>
            <a:chExt cx="2409299" cy="2433392"/>
          </a:xfrm>
        </p:grpSpPr>
        <p:sp>
          <p:nvSpPr>
            <p:cNvPr name="Freeform 18" id="18"/>
            <p:cNvSpPr/>
            <p:nvPr/>
          </p:nvSpPr>
          <p:spPr>
            <a:xfrm flipH="false" flipV="false" rot="0">
              <a:off x="0" y="0"/>
              <a:ext cx="2409299" cy="2433392"/>
            </a:xfrm>
            <a:custGeom>
              <a:avLst/>
              <a:gdLst/>
              <a:ahLst/>
              <a:cxnLst/>
              <a:rect r="r" b="b" t="t" l="l"/>
              <a:pathLst>
                <a:path h="2433392" w="2409299">
                  <a:moveTo>
                    <a:pt x="0" y="0"/>
                  </a:moveTo>
                  <a:lnTo>
                    <a:pt x="2409299" y="0"/>
                  </a:lnTo>
                  <a:lnTo>
                    <a:pt x="2409299" y="2433392"/>
                  </a:lnTo>
                  <a:lnTo>
                    <a:pt x="0" y="2433392"/>
                  </a:lnTo>
                  <a:close/>
                </a:path>
              </a:pathLst>
            </a:custGeom>
            <a:solidFill>
              <a:srgbClr val="E7E6E6"/>
            </a:solidFill>
            <a:ln w="38100" cap="sq">
              <a:solidFill>
                <a:srgbClr val="55B441"/>
              </a:solidFill>
              <a:prstDash val="solid"/>
              <a:miter/>
            </a:ln>
          </p:spPr>
        </p:sp>
        <p:sp>
          <p:nvSpPr>
            <p:cNvPr name="TextBox 19" id="19"/>
            <p:cNvSpPr txBox="true"/>
            <p:nvPr/>
          </p:nvSpPr>
          <p:spPr>
            <a:xfrm>
              <a:off x="0" y="-9525"/>
              <a:ext cx="2409299" cy="2442917"/>
            </a:xfrm>
            <a:prstGeom prst="rect">
              <a:avLst/>
            </a:prstGeom>
          </p:spPr>
          <p:txBody>
            <a:bodyPr anchor="ctr" rtlCol="false" tIns="50800" lIns="50800" bIns="50800" rIns="50800"/>
            <a:lstStyle/>
            <a:p>
              <a:pPr algn="ctr">
                <a:lnSpc>
                  <a:spcPts val="2400"/>
                </a:lnSpc>
              </a:pPr>
            </a:p>
          </p:txBody>
        </p:sp>
      </p:grpSp>
      <p:grpSp>
        <p:nvGrpSpPr>
          <p:cNvPr name="Group 20" id="20"/>
          <p:cNvGrpSpPr/>
          <p:nvPr/>
        </p:nvGrpSpPr>
        <p:grpSpPr>
          <a:xfrm rot="0">
            <a:off x="12283996" y="4991384"/>
            <a:ext cx="4975304" cy="4873063"/>
            <a:chOff x="0" y="0"/>
            <a:chExt cx="2484447" cy="2433392"/>
          </a:xfrm>
        </p:grpSpPr>
        <p:sp>
          <p:nvSpPr>
            <p:cNvPr name="Freeform 21" id="21"/>
            <p:cNvSpPr/>
            <p:nvPr/>
          </p:nvSpPr>
          <p:spPr>
            <a:xfrm flipH="false" flipV="false" rot="0">
              <a:off x="0" y="0"/>
              <a:ext cx="2484447" cy="2433392"/>
            </a:xfrm>
            <a:custGeom>
              <a:avLst/>
              <a:gdLst/>
              <a:ahLst/>
              <a:cxnLst/>
              <a:rect r="r" b="b" t="t" l="l"/>
              <a:pathLst>
                <a:path h="2433392" w="2484447">
                  <a:moveTo>
                    <a:pt x="0" y="0"/>
                  </a:moveTo>
                  <a:lnTo>
                    <a:pt x="2484447" y="0"/>
                  </a:lnTo>
                  <a:lnTo>
                    <a:pt x="2484447" y="2433392"/>
                  </a:lnTo>
                  <a:lnTo>
                    <a:pt x="0" y="2433392"/>
                  </a:lnTo>
                  <a:close/>
                </a:path>
              </a:pathLst>
            </a:custGeom>
            <a:solidFill>
              <a:srgbClr val="E7E6E6"/>
            </a:solidFill>
            <a:ln w="38100" cap="sq">
              <a:solidFill>
                <a:srgbClr val="55B441"/>
              </a:solidFill>
              <a:prstDash val="solid"/>
              <a:miter/>
            </a:ln>
          </p:spPr>
        </p:sp>
        <p:sp>
          <p:nvSpPr>
            <p:cNvPr name="TextBox 22" id="22"/>
            <p:cNvSpPr txBox="true"/>
            <p:nvPr/>
          </p:nvSpPr>
          <p:spPr>
            <a:xfrm>
              <a:off x="0" y="-9525"/>
              <a:ext cx="2484447" cy="2442917"/>
            </a:xfrm>
            <a:prstGeom prst="rect">
              <a:avLst/>
            </a:prstGeom>
          </p:spPr>
          <p:txBody>
            <a:bodyPr anchor="ctr" rtlCol="false" tIns="50800" lIns="50800" bIns="50800" rIns="50800"/>
            <a:lstStyle/>
            <a:p>
              <a:pPr algn="ctr">
                <a:lnSpc>
                  <a:spcPts val="2400"/>
                </a:lnSpc>
              </a:pPr>
            </a:p>
          </p:txBody>
        </p:sp>
      </p:grpSp>
      <p:sp>
        <p:nvSpPr>
          <p:cNvPr name="TextBox 23" id="23"/>
          <p:cNvSpPr txBox="true"/>
          <p:nvPr/>
        </p:nvSpPr>
        <p:spPr>
          <a:xfrm rot="0">
            <a:off x="1778167" y="6010275"/>
            <a:ext cx="4211942" cy="3057525"/>
          </a:xfrm>
          <a:prstGeom prst="rect">
            <a:avLst/>
          </a:prstGeom>
        </p:spPr>
        <p:txBody>
          <a:bodyPr anchor="t" rtlCol="false" tIns="0" lIns="0" bIns="0" rIns="0">
            <a:spAutoFit/>
          </a:bodyPr>
          <a:lstStyle/>
          <a:p>
            <a:pPr algn="ctr">
              <a:lnSpc>
                <a:spcPts val="3000"/>
              </a:lnSpc>
            </a:pPr>
            <a:r>
              <a:rPr lang="en-US" sz="2500" b="true">
                <a:solidFill>
                  <a:srgbClr val="000000"/>
                </a:solidFill>
                <a:latin typeface="Lato Bold"/>
                <a:ea typeface="Lato Bold"/>
                <a:cs typeface="Lato Bold"/>
                <a:sym typeface="Lato Bold"/>
              </a:rPr>
              <a:t>Los trabajadores de campo mantienen mayor comunicación con la </a:t>
            </a:r>
            <a:r>
              <a:rPr lang="en-US" sz="2500" b="true">
                <a:solidFill>
                  <a:srgbClr val="009600"/>
                </a:solidFill>
                <a:latin typeface="Lato Bold"/>
                <a:ea typeface="Lato Bold"/>
                <a:cs typeface="Lato Bold"/>
                <a:sym typeface="Lato Bold"/>
              </a:rPr>
              <a:t>áreas de Administración y Planificación</a:t>
            </a:r>
            <a:r>
              <a:rPr lang="en-US" sz="2500" b="true">
                <a:solidFill>
                  <a:srgbClr val="000000"/>
                </a:solidFill>
                <a:latin typeface="Lato Bold"/>
                <a:ea typeface="Lato Bold"/>
                <a:cs typeface="Lato Bold"/>
                <a:sym typeface="Lato Bold"/>
              </a:rPr>
              <a:t> para la entrega de sus informes. </a:t>
            </a:r>
          </a:p>
          <a:p>
            <a:pPr algn="ctr">
              <a:lnSpc>
                <a:spcPts val="3000"/>
              </a:lnSpc>
            </a:pPr>
          </a:p>
          <a:p>
            <a:pPr algn="ctr">
              <a:lnSpc>
                <a:spcPts val="3000"/>
              </a:lnSpc>
              <a:spcBef>
                <a:spcPct val="0"/>
              </a:spcBef>
            </a:pPr>
          </a:p>
        </p:txBody>
      </p:sp>
      <p:sp>
        <p:nvSpPr>
          <p:cNvPr name="TextBox 24" id="24"/>
          <p:cNvSpPr txBox="true"/>
          <p:nvPr/>
        </p:nvSpPr>
        <p:spPr>
          <a:xfrm rot="0">
            <a:off x="7134145" y="5438775"/>
            <a:ext cx="4151932" cy="3819525"/>
          </a:xfrm>
          <a:prstGeom prst="rect">
            <a:avLst/>
          </a:prstGeom>
        </p:spPr>
        <p:txBody>
          <a:bodyPr anchor="t" rtlCol="false" tIns="0" lIns="0" bIns="0" rIns="0">
            <a:spAutoFit/>
          </a:bodyPr>
          <a:lstStyle/>
          <a:p>
            <a:pPr algn="ctr">
              <a:lnSpc>
                <a:spcPts val="3000"/>
              </a:lnSpc>
            </a:pPr>
            <a:r>
              <a:rPr lang="en-US" sz="2500" b="true">
                <a:solidFill>
                  <a:srgbClr val="009600"/>
                </a:solidFill>
                <a:latin typeface="Lato Bold"/>
                <a:ea typeface="Lato Bold"/>
                <a:cs typeface="Lato Bold"/>
                <a:sym typeface="Lato Bold"/>
              </a:rPr>
              <a:t>Whatsapp </a:t>
            </a:r>
            <a:r>
              <a:rPr lang="en-US" sz="2500" b="true">
                <a:solidFill>
                  <a:srgbClr val="000000"/>
                </a:solidFill>
                <a:latin typeface="Lato Bold"/>
                <a:ea typeface="Lato Bold"/>
                <a:cs typeface="Lato Bold"/>
                <a:sym typeface="Lato Bold"/>
              </a:rPr>
              <a:t>es el medio de comunicación que se usa con mayor frecuencia</a:t>
            </a:r>
            <a:r>
              <a:rPr lang="en-US" sz="2500" b="true">
                <a:solidFill>
                  <a:srgbClr val="009600"/>
                </a:solidFill>
                <a:latin typeface="Lato Bold"/>
                <a:ea typeface="Lato Bold"/>
                <a:cs typeface="Lato Bold"/>
                <a:sym typeface="Lato Bold"/>
              </a:rPr>
              <a:t>. </a:t>
            </a:r>
          </a:p>
          <a:p>
            <a:pPr algn="ctr">
              <a:lnSpc>
                <a:spcPts val="3000"/>
              </a:lnSpc>
            </a:pPr>
          </a:p>
          <a:p>
            <a:pPr algn="ctr">
              <a:lnSpc>
                <a:spcPts val="3000"/>
              </a:lnSpc>
              <a:spcBef>
                <a:spcPct val="0"/>
              </a:spcBef>
            </a:pPr>
            <a:r>
              <a:rPr lang="en-US" b="true" sz="2500">
                <a:solidFill>
                  <a:srgbClr val="000000"/>
                </a:solidFill>
                <a:latin typeface="Lato Bold"/>
                <a:ea typeface="Lato Bold"/>
                <a:cs typeface="Lato Bold"/>
                <a:sym typeface="Lato Bold"/>
              </a:rPr>
              <a:t>Las</a:t>
            </a:r>
            <a:r>
              <a:rPr lang="en-US" b="true" sz="2500">
                <a:solidFill>
                  <a:srgbClr val="009600"/>
                </a:solidFill>
                <a:latin typeface="Lato Bold"/>
                <a:ea typeface="Lato Bold"/>
                <a:cs typeface="Lato Bold"/>
                <a:sym typeface="Lato Bold"/>
              </a:rPr>
              <a:t> reuniones en persona</a:t>
            </a:r>
            <a:r>
              <a:rPr lang="en-US" b="true" sz="2500">
                <a:solidFill>
                  <a:srgbClr val="000000"/>
                </a:solidFill>
                <a:latin typeface="Lato Bold"/>
                <a:ea typeface="Lato Bold"/>
                <a:cs typeface="Lato Bold"/>
                <a:sym typeface="Lato Bold"/>
              </a:rPr>
              <a:t>, tanto para comunicación del día a día como la entrega de avances y reuniones mensuales, suelen ser más efectiva. </a:t>
            </a:r>
          </a:p>
        </p:txBody>
      </p:sp>
      <p:sp>
        <p:nvSpPr>
          <p:cNvPr name="TextBox 25" id="25"/>
          <p:cNvSpPr txBox="true"/>
          <p:nvPr/>
        </p:nvSpPr>
        <p:spPr>
          <a:xfrm rot="0">
            <a:off x="12552037" y="5532912"/>
            <a:ext cx="4335767" cy="3438525"/>
          </a:xfrm>
          <a:prstGeom prst="rect">
            <a:avLst/>
          </a:prstGeom>
        </p:spPr>
        <p:txBody>
          <a:bodyPr anchor="t" rtlCol="false" tIns="0" lIns="0" bIns="0" rIns="0">
            <a:spAutoFit/>
          </a:bodyPr>
          <a:lstStyle/>
          <a:p>
            <a:pPr algn="ctr">
              <a:lnSpc>
                <a:spcPts val="3000"/>
              </a:lnSpc>
            </a:pPr>
            <a:r>
              <a:rPr lang="en-US" sz="2500" b="true">
                <a:solidFill>
                  <a:srgbClr val="000000"/>
                </a:solidFill>
                <a:latin typeface="Lato Bold"/>
                <a:ea typeface="Lato Bold"/>
                <a:cs typeface="Lato Bold"/>
                <a:sym typeface="Lato Bold"/>
              </a:rPr>
              <a:t>Los coordinadores y técnicos de campo perciben que los directivos están lejanos a sus proyectos. </a:t>
            </a:r>
          </a:p>
          <a:p>
            <a:pPr algn="ctr">
              <a:lnSpc>
                <a:spcPts val="3000"/>
              </a:lnSpc>
            </a:pPr>
          </a:p>
          <a:p>
            <a:pPr algn="ctr">
              <a:lnSpc>
                <a:spcPts val="3000"/>
              </a:lnSpc>
              <a:spcBef>
                <a:spcPct val="0"/>
              </a:spcBef>
            </a:pPr>
            <a:r>
              <a:rPr lang="en-US" b="true" sz="2500">
                <a:solidFill>
                  <a:srgbClr val="000000"/>
                </a:solidFill>
                <a:latin typeface="Lato Bold"/>
                <a:ea typeface="Lato Bold"/>
                <a:cs typeface="Lato Bold"/>
                <a:sym typeface="Lato Bold"/>
              </a:rPr>
              <a:t>Se desea </a:t>
            </a:r>
            <a:r>
              <a:rPr lang="en-US" b="true" sz="2500">
                <a:solidFill>
                  <a:srgbClr val="009600"/>
                </a:solidFill>
                <a:latin typeface="Lato Bold"/>
                <a:ea typeface="Lato Bold"/>
                <a:cs typeface="Lato Bold"/>
                <a:sym typeface="Lato Bold"/>
              </a:rPr>
              <a:t>un mayor acercamiento del consejo</a:t>
            </a:r>
            <a:r>
              <a:rPr lang="en-US" b="true" sz="2500">
                <a:solidFill>
                  <a:srgbClr val="000000"/>
                </a:solidFill>
                <a:latin typeface="Lato Bold"/>
                <a:ea typeface="Lato Bold"/>
                <a:cs typeface="Lato Bold"/>
                <a:sym typeface="Lato Bold"/>
              </a:rPr>
              <a:t> mediante visitas o mayor seguimiento de los proyectos.</a:t>
            </a:r>
          </a:p>
        </p:txBody>
      </p:sp>
      <p:sp>
        <p:nvSpPr>
          <p:cNvPr name="Freeform 26" id="26"/>
          <p:cNvSpPr/>
          <p:nvPr/>
        </p:nvSpPr>
        <p:spPr>
          <a:xfrm flipH="false" flipV="false" rot="0">
            <a:off x="14482181" y="474482"/>
            <a:ext cx="2777119" cy="1069191"/>
          </a:xfrm>
          <a:custGeom>
            <a:avLst/>
            <a:gdLst/>
            <a:ahLst/>
            <a:cxnLst/>
            <a:rect r="r" b="b" t="t" l="l"/>
            <a:pathLst>
              <a:path h="1069191" w="2777119">
                <a:moveTo>
                  <a:pt x="0" y="0"/>
                </a:moveTo>
                <a:lnTo>
                  <a:pt x="2777119" y="0"/>
                </a:lnTo>
                <a:lnTo>
                  <a:pt x="2777119" y="1069191"/>
                </a:lnTo>
                <a:lnTo>
                  <a:pt x="0" y="10691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2017509" y="557212"/>
            <a:ext cx="14879819" cy="2084501"/>
          </a:xfrm>
          <a:prstGeom prst="rect">
            <a:avLst/>
          </a:prstGeom>
        </p:spPr>
        <p:txBody>
          <a:bodyPr anchor="t" rtlCol="false" tIns="0" lIns="0" bIns="0" rIns="0">
            <a:spAutoFit/>
          </a:bodyPr>
          <a:lstStyle/>
          <a:p>
            <a:pPr algn="l">
              <a:lnSpc>
                <a:spcPts val="5515"/>
              </a:lnSpc>
            </a:pPr>
            <a:r>
              <a:rPr lang="en-US" sz="4595" b="true">
                <a:solidFill>
                  <a:srgbClr val="009600"/>
                </a:solidFill>
                <a:latin typeface="Lato Bold"/>
                <a:ea typeface="Lato Bold"/>
                <a:cs typeface="Lato Bold"/>
                <a:sym typeface="Lato Bold"/>
              </a:rPr>
              <a:t>HALLAZGOS DE LAS ENTREVISTAS A COORDINADORES DE PROYECTOS Y </a:t>
            </a:r>
          </a:p>
          <a:p>
            <a:pPr algn="l">
              <a:lnSpc>
                <a:spcPts val="5515"/>
              </a:lnSpc>
            </a:pPr>
            <a:r>
              <a:rPr lang="en-US" b="true" sz="4595">
                <a:solidFill>
                  <a:srgbClr val="009600"/>
                </a:solidFill>
                <a:latin typeface="Lato Bold"/>
                <a:ea typeface="Lato Bold"/>
                <a:cs typeface="Lato Bold"/>
                <a:sym typeface="Lato Bold"/>
              </a:rPr>
              <a:t>FORMULARIO A TÉCNICOS</a:t>
            </a:r>
          </a:p>
        </p:txBody>
      </p:sp>
      <p:sp>
        <p:nvSpPr>
          <p:cNvPr name="TextBox 28" id="28"/>
          <p:cNvSpPr txBox="true"/>
          <p:nvPr/>
        </p:nvSpPr>
        <p:spPr>
          <a:xfrm rot="0">
            <a:off x="423270" y="-18818"/>
            <a:ext cx="1263997" cy="2090505"/>
          </a:xfrm>
          <a:prstGeom prst="rect">
            <a:avLst/>
          </a:prstGeom>
        </p:spPr>
        <p:txBody>
          <a:bodyPr anchor="t" rtlCol="false" tIns="0" lIns="0" bIns="0" rIns="0">
            <a:spAutoFit/>
          </a:bodyPr>
          <a:lstStyle/>
          <a:p>
            <a:pPr algn="ctr">
              <a:lnSpc>
                <a:spcPts val="17075"/>
              </a:lnSpc>
            </a:pPr>
            <a:r>
              <a:rPr lang="en-US" sz="12196">
                <a:solidFill>
                  <a:srgbClr val="009600"/>
                </a:solidFill>
                <a:latin typeface="Lato"/>
                <a:ea typeface="Lato"/>
                <a:cs typeface="Lato"/>
                <a:sym typeface="Lato"/>
              </a:rPr>
              <a:t>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85026" y="2651369"/>
            <a:ext cx="2670775" cy="4006163"/>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1959" t="0" r="-1959" b="0"/>
              </a:stretch>
            </a:blipFill>
          </p:spPr>
        </p:sp>
      </p:grpSp>
      <p:grpSp>
        <p:nvGrpSpPr>
          <p:cNvPr name="Group 4" id="4"/>
          <p:cNvGrpSpPr>
            <a:grpSpLocks noChangeAspect="true"/>
          </p:cNvGrpSpPr>
          <p:nvPr/>
        </p:nvGrpSpPr>
        <p:grpSpPr>
          <a:xfrm rot="0">
            <a:off x="4370378" y="2651369"/>
            <a:ext cx="2670775" cy="4006163"/>
            <a:chOff x="0" y="0"/>
            <a:chExt cx="6350000" cy="9525000"/>
          </a:xfrm>
        </p:grpSpPr>
        <p:sp>
          <p:nvSpPr>
            <p:cNvPr name="Freeform 5" id="5"/>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9319" t="-20834" r="-12278" b="0"/>
              </a:stretch>
            </a:blipFill>
          </p:spPr>
        </p:sp>
      </p:grpSp>
      <p:grpSp>
        <p:nvGrpSpPr>
          <p:cNvPr name="Group 6" id="6"/>
          <p:cNvGrpSpPr>
            <a:grpSpLocks noChangeAspect="true"/>
          </p:cNvGrpSpPr>
          <p:nvPr/>
        </p:nvGrpSpPr>
        <p:grpSpPr>
          <a:xfrm rot="0">
            <a:off x="7751225" y="2651369"/>
            <a:ext cx="2670775" cy="4006163"/>
            <a:chOff x="0" y="0"/>
            <a:chExt cx="6350000" cy="9525000"/>
          </a:xfrm>
        </p:grpSpPr>
        <p:sp>
          <p:nvSpPr>
            <p:cNvPr name="Freeform 7" id="7"/>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5"/>
              <a:stretch>
                <a:fillRect l="-2594" t="0" r="-2594" b="0"/>
              </a:stretch>
            </a:blipFill>
          </p:spPr>
        </p:sp>
      </p:grpSp>
      <p:grpSp>
        <p:nvGrpSpPr>
          <p:cNvPr name="Group 8" id="8"/>
          <p:cNvGrpSpPr>
            <a:grpSpLocks noChangeAspect="true"/>
          </p:cNvGrpSpPr>
          <p:nvPr/>
        </p:nvGrpSpPr>
        <p:grpSpPr>
          <a:xfrm rot="0">
            <a:off x="11136577" y="2651369"/>
            <a:ext cx="2670775" cy="4006163"/>
            <a:chOff x="0" y="0"/>
            <a:chExt cx="6350000" cy="9525000"/>
          </a:xfrm>
        </p:grpSpPr>
        <p:sp>
          <p:nvSpPr>
            <p:cNvPr name="Freeform 9" id="9"/>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6"/>
              <a:stretch>
                <a:fillRect l="-1475" t="0" r="-1475" b="0"/>
              </a:stretch>
            </a:blipFill>
          </p:spPr>
        </p:sp>
      </p:grpSp>
      <p:grpSp>
        <p:nvGrpSpPr>
          <p:cNvPr name="Group 10" id="10"/>
          <p:cNvGrpSpPr>
            <a:grpSpLocks noChangeAspect="true"/>
          </p:cNvGrpSpPr>
          <p:nvPr/>
        </p:nvGrpSpPr>
        <p:grpSpPr>
          <a:xfrm rot="0">
            <a:off x="14698399" y="2651369"/>
            <a:ext cx="2670775" cy="4006163"/>
            <a:chOff x="0" y="0"/>
            <a:chExt cx="6350000" cy="9525000"/>
          </a:xfrm>
        </p:grpSpPr>
        <p:sp>
          <p:nvSpPr>
            <p:cNvPr name="Freeform 11" id="11"/>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7"/>
              <a:stretch>
                <a:fillRect l="0" t="-2450" r="0" b="-2450"/>
              </a:stretch>
            </a:blipFill>
          </p:spPr>
        </p:sp>
      </p:grpSp>
      <p:sp>
        <p:nvSpPr>
          <p:cNvPr name="TextBox 12" id="12"/>
          <p:cNvSpPr txBox="true"/>
          <p:nvPr/>
        </p:nvSpPr>
        <p:spPr>
          <a:xfrm rot="0">
            <a:off x="1187450" y="9436157"/>
            <a:ext cx="3567110" cy="255747"/>
          </a:xfrm>
          <a:prstGeom prst="rect">
            <a:avLst/>
          </a:prstGeom>
        </p:spPr>
        <p:txBody>
          <a:bodyPr anchor="t" rtlCol="false" tIns="0" lIns="0" bIns="0" rIns="0">
            <a:spAutoFit/>
          </a:bodyPr>
          <a:lstStyle/>
          <a:p>
            <a:pPr algn="l">
              <a:lnSpc>
                <a:spcPts val="1920"/>
              </a:lnSpc>
            </a:pPr>
            <a:r>
              <a:rPr lang="en-US" b="true" sz="1600">
                <a:solidFill>
                  <a:srgbClr val="6E7378"/>
                </a:solidFill>
                <a:latin typeface="Lato Bold"/>
                <a:ea typeface="Lato Bold"/>
                <a:cs typeface="Lato Bold"/>
                <a:sym typeface="Lato Bold"/>
              </a:rPr>
              <a:t>180 DEGREES </a:t>
            </a:r>
            <a:r>
              <a:rPr lang="en-US" b="true" sz="1600">
                <a:solidFill>
                  <a:srgbClr val="55B441"/>
                </a:solidFill>
                <a:latin typeface="Lato Bold"/>
                <a:ea typeface="Lato Bold"/>
                <a:cs typeface="Lato Bold"/>
                <a:sym typeface="Lato Bold"/>
              </a:rPr>
              <a:t>CONSULTING</a:t>
            </a:r>
          </a:p>
        </p:txBody>
      </p:sp>
      <p:sp>
        <p:nvSpPr>
          <p:cNvPr name="TextBox 13" id="13"/>
          <p:cNvSpPr txBox="true"/>
          <p:nvPr/>
        </p:nvSpPr>
        <p:spPr>
          <a:xfrm rot="0">
            <a:off x="933450" y="1117844"/>
            <a:ext cx="15906600" cy="666750"/>
          </a:xfrm>
          <a:prstGeom prst="rect">
            <a:avLst/>
          </a:prstGeom>
        </p:spPr>
        <p:txBody>
          <a:bodyPr anchor="t" rtlCol="false" tIns="0" lIns="0" bIns="0" rIns="0">
            <a:spAutoFit/>
          </a:bodyPr>
          <a:lstStyle/>
          <a:p>
            <a:pPr algn="l">
              <a:lnSpc>
                <a:spcPts val="5280"/>
              </a:lnSpc>
            </a:pPr>
            <a:r>
              <a:rPr lang="en-US" b="true" sz="4400">
                <a:solidFill>
                  <a:srgbClr val="4B5050"/>
                </a:solidFill>
                <a:latin typeface="Lato Bold"/>
                <a:ea typeface="Lato Bold"/>
                <a:cs typeface="Lato Bold"/>
                <a:sym typeface="Lato Bold"/>
              </a:rPr>
              <a:t>EQUIPO DE </a:t>
            </a:r>
            <a:r>
              <a:rPr lang="en-US" b="true" sz="4400">
                <a:solidFill>
                  <a:srgbClr val="55B441"/>
                </a:solidFill>
                <a:latin typeface="Lato Bold"/>
                <a:ea typeface="Lato Bold"/>
                <a:cs typeface="Lato Bold"/>
                <a:sym typeface="Lato Bold"/>
              </a:rPr>
              <a:t>CONSULTORES</a:t>
            </a:r>
          </a:p>
        </p:txBody>
      </p:sp>
      <p:sp>
        <p:nvSpPr>
          <p:cNvPr name="TextBox 14" id="14"/>
          <p:cNvSpPr txBox="true"/>
          <p:nvPr/>
        </p:nvSpPr>
        <p:spPr>
          <a:xfrm rot="0">
            <a:off x="933450" y="7883671"/>
            <a:ext cx="2773928" cy="711733"/>
          </a:xfrm>
          <a:prstGeom prst="rect">
            <a:avLst/>
          </a:prstGeom>
        </p:spPr>
        <p:txBody>
          <a:bodyPr anchor="t" rtlCol="false" tIns="0" lIns="0" bIns="0" rIns="0">
            <a:spAutoFit/>
          </a:bodyPr>
          <a:lstStyle/>
          <a:p>
            <a:pPr algn="ctr">
              <a:lnSpc>
                <a:spcPts val="2764"/>
              </a:lnSpc>
            </a:pPr>
            <a:r>
              <a:rPr lang="en-US" sz="2303">
                <a:solidFill>
                  <a:srgbClr val="4B5050"/>
                </a:solidFill>
                <a:latin typeface="Lato"/>
                <a:ea typeface="Lato"/>
                <a:cs typeface="Lato"/>
                <a:sym typeface="Lato"/>
              </a:rPr>
              <a:t>Ciencias Políticas y Gobierno</a:t>
            </a:r>
          </a:p>
        </p:txBody>
      </p:sp>
      <p:sp>
        <p:nvSpPr>
          <p:cNvPr name="TextBox 15" id="15"/>
          <p:cNvSpPr txBox="true"/>
          <p:nvPr/>
        </p:nvSpPr>
        <p:spPr>
          <a:xfrm rot="0">
            <a:off x="4318802" y="7904924"/>
            <a:ext cx="2773928" cy="711733"/>
          </a:xfrm>
          <a:prstGeom prst="rect">
            <a:avLst/>
          </a:prstGeom>
        </p:spPr>
        <p:txBody>
          <a:bodyPr anchor="t" rtlCol="false" tIns="0" lIns="0" bIns="0" rIns="0">
            <a:spAutoFit/>
          </a:bodyPr>
          <a:lstStyle/>
          <a:p>
            <a:pPr algn="ctr">
              <a:lnSpc>
                <a:spcPts val="2764"/>
              </a:lnSpc>
            </a:pPr>
            <a:r>
              <a:rPr lang="en-US" sz="2303">
                <a:solidFill>
                  <a:srgbClr val="4B5050"/>
                </a:solidFill>
                <a:latin typeface="Lato"/>
                <a:ea typeface="Lato"/>
                <a:cs typeface="Lato"/>
                <a:sym typeface="Lato"/>
              </a:rPr>
              <a:t>Ciencias Políticas y Gobierno</a:t>
            </a:r>
          </a:p>
        </p:txBody>
      </p:sp>
      <p:sp>
        <p:nvSpPr>
          <p:cNvPr name="TextBox 16" id="16"/>
          <p:cNvSpPr txBox="true"/>
          <p:nvPr/>
        </p:nvSpPr>
        <p:spPr>
          <a:xfrm rot="0">
            <a:off x="7680670" y="7883671"/>
            <a:ext cx="2863317" cy="711733"/>
          </a:xfrm>
          <a:prstGeom prst="rect">
            <a:avLst/>
          </a:prstGeom>
        </p:spPr>
        <p:txBody>
          <a:bodyPr anchor="t" rtlCol="false" tIns="0" lIns="0" bIns="0" rIns="0">
            <a:spAutoFit/>
          </a:bodyPr>
          <a:lstStyle/>
          <a:p>
            <a:pPr algn="ctr">
              <a:lnSpc>
                <a:spcPts val="2764"/>
              </a:lnSpc>
            </a:pPr>
            <a:r>
              <a:rPr lang="en-US" sz="2303">
                <a:solidFill>
                  <a:srgbClr val="4B5050"/>
                </a:solidFill>
                <a:latin typeface="Lato"/>
                <a:ea typeface="Lato"/>
                <a:cs typeface="Lato"/>
                <a:sym typeface="Lato"/>
              </a:rPr>
              <a:t>Ciencias Políticas y Gobierno</a:t>
            </a:r>
          </a:p>
        </p:txBody>
      </p:sp>
      <p:sp>
        <p:nvSpPr>
          <p:cNvPr name="TextBox 17" id="17"/>
          <p:cNvSpPr txBox="true"/>
          <p:nvPr/>
        </p:nvSpPr>
        <p:spPr>
          <a:xfrm rot="0">
            <a:off x="11131883" y="7863340"/>
            <a:ext cx="2773928" cy="711733"/>
          </a:xfrm>
          <a:prstGeom prst="rect">
            <a:avLst/>
          </a:prstGeom>
        </p:spPr>
        <p:txBody>
          <a:bodyPr anchor="t" rtlCol="false" tIns="0" lIns="0" bIns="0" rIns="0">
            <a:spAutoFit/>
          </a:bodyPr>
          <a:lstStyle/>
          <a:p>
            <a:pPr algn="ctr">
              <a:lnSpc>
                <a:spcPts val="2764"/>
              </a:lnSpc>
            </a:pPr>
            <a:r>
              <a:rPr lang="en-US" sz="2303">
                <a:solidFill>
                  <a:srgbClr val="4B5050"/>
                </a:solidFill>
                <a:latin typeface="Lato"/>
                <a:ea typeface="Lato"/>
                <a:cs typeface="Lato"/>
                <a:sym typeface="Lato"/>
              </a:rPr>
              <a:t>Ingeniería </a:t>
            </a:r>
          </a:p>
          <a:p>
            <a:pPr algn="ctr">
              <a:lnSpc>
                <a:spcPts val="2764"/>
              </a:lnSpc>
            </a:pPr>
            <a:r>
              <a:rPr lang="en-US" sz="2303">
                <a:solidFill>
                  <a:srgbClr val="4B5050"/>
                </a:solidFill>
                <a:latin typeface="Lato"/>
                <a:ea typeface="Lato"/>
                <a:cs typeface="Lato"/>
                <a:sym typeface="Lato"/>
              </a:rPr>
              <a:t>Industrial</a:t>
            </a:r>
          </a:p>
        </p:txBody>
      </p:sp>
      <p:sp>
        <p:nvSpPr>
          <p:cNvPr name="TextBox 18" id="18"/>
          <p:cNvSpPr txBox="true"/>
          <p:nvPr/>
        </p:nvSpPr>
        <p:spPr>
          <a:xfrm rot="0">
            <a:off x="975300" y="6800407"/>
            <a:ext cx="2680502" cy="847725"/>
          </a:xfrm>
          <a:prstGeom prst="rect">
            <a:avLst/>
          </a:prstGeom>
        </p:spPr>
        <p:txBody>
          <a:bodyPr anchor="t" rtlCol="false" tIns="0" lIns="0" bIns="0" rIns="0">
            <a:spAutoFit/>
          </a:bodyPr>
          <a:lstStyle/>
          <a:p>
            <a:pPr algn="ctr">
              <a:lnSpc>
                <a:spcPts val="3428"/>
              </a:lnSpc>
            </a:pPr>
            <a:r>
              <a:rPr lang="en-US" sz="2857">
                <a:solidFill>
                  <a:srgbClr val="55B441"/>
                </a:solidFill>
                <a:latin typeface="Candal"/>
                <a:ea typeface="Candal"/>
                <a:cs typeface="Candal"/>
                <a:sym typeface="Candal"/>
              </a:rPr>
              <a:t>Claudia Torres</a:t>
            </a:r>
          </a:p>
        </p:txBody>
      </p:sp>
      <p:sp>
        <p:nvSpPr>
          <p:cNvPr name="TextBox 19" id="19"/>
          <p:cNvSpPr txBox="true"/>
          <p:nvPr/>
        </p:nvSpPr>
        <p:spPr>
          <a:xfrm rot="0">
            <a:off x="14438737" y="7854701"/>
            <a:ext cx="2773928" cy="1216387"/>
          </a:xfrm>
          <a:prstGeom prst="rect">
            <a:avLst/>
          </a:prstGeom>
        </p:spPr>
        <p:txBody>
          <a:bodyPr anchor="t" rtlCol="false" tIns="0" lIns="0" bIns="0" rIns="0">
            <a:spAutoFit/>
          </a:bodyPr>
          <a:lstStyle/>
          <a:p>
            <a:pPr algn="ctr">
              <a:lnSpc>
                <a:spcPts val="2764"/>
              </a:lnSpc>
            </a:pPr>
            <a:r>
              <a:rPr lang="en-US" sz="2303">
                <a:solidFill>
                  <a:srgbClr val="4B5050"/>
                </a:solidFill>
                <a:latin typeface="Lato"/>
                <a:ea typeface="Lato"/>
                <a:cs typeface="Lato"/>
                <a:sym typeface="Lato"/>
              </a:rPr>
              <a:t>Comunicación para el Desarrollo</a:t>
            </a:r>
          </a:p>
          <a:p>
            <a:pPr algn="ctr">
              <a:lnSpc>
                <a:spcPts val="2580"/>
              </a:lnSpc>
            </a:pPr>
          </a:p>
        </p:txBody>
      </p:sp>
      <p:sp>
        <p:nvSpPr>
          <p:cNvPr name="TextBox 20" id="20"/>
          <p:cNvSpPr txBox="true"/>
          <p:nvPr/>
        </p:nvSpPr>
        <p:spPr>
          <a:xfrm rot="0">
            <a:off x="4186792" y="6851457"/>
            <a:ext cx="3037947" cy="847725"/>
          </a:xfrm>
          <a:prstGeom prst="rect">
            <a:avLst/>
          </a:prstGeom>
        </p:spPr>
        <p:txBody>
          <a:bodyPr anchor="t" rtlCol="false" tIns="0" lIns="0" bIns="0" rIns="0">
            <a:spAutoFit/>
          </a:bodyPr>
          <a:lstStyle/>
          <a:p>
            <a:pPr algn="ctr">
              <a:lnSpc>
                <a:spcPts val="3428"/>
              </a:lnSpc>
            </a:pPr>
            <a:r>
              <a:rPr lang="en-US" sz="2857">
                <a:solidFill>
                  <a:srgbClr val="55B441"/>
                </a:solidFill>
                <a:latin typeface="Candal"/>
                <a:ea typeface="Candal"/>
                <a:cs typeface="Candal"/>
                <a:sym typeface="Candal"/>
              </a:rPr>
              <a:t>Ricardo Bardales</a:t>
            </a:r>
          </a:p>
        </p:txBody>
      </p:sp>
      <p:sp>
        <p:nvSpPr>
          <p:cNvPr name="TextBox 21" id="21"/>
          <p:cNvSpPr txBox="true"/>
          <p:nvPr/>
        </p:nvSpPr>
        <p:spPr>
          <a:xfrm rot="0">
            <a:off x="7680670" y="6851457"/>
            <a:ext cx="3037947" cy="847725"/>
          </a:xfrm>
          <a:prstGeom prst="rect">
            <a:avLst/>
          </a:prstGeom>
        </p:spPr>
        <p:txBody>
          <a:bodyPr anchor="t" rtlCol="false" tIns="0" lIns="0" bIns="0" rIns="0">
            <a:spAutoFit/>
          </a:bodyPr>
          <a:lstStyle/>
          <a:p>
            <a:pPr algn="ctr">
              <a:lnSpc>
                <a:spcPts val="3428"/>
              </a:lnSpc>
            </a:pPr>
            <a:r>
              <a:rPr lang="en-US" sz="2857">
                <a:solidFill>
                  <a:srgbClr val="55B441"/>
                </a:solidFill>
                <a:latin typeface="Candal"/>
                <a:ea typeface="Candal"/>
                <a:cs typeface="Candal"/>
                <a:sym typeface="Candal"/>
              </a:rPr>
              <a:t>Gabriela Narvaez</a:t>
            </a:r>
          </a:p>
        </p:txBody>
      </p:sp>
      <p:sp>
        <p:nvSpPr>
          <p:cNvPr name="TextBox 22" id="22"/>
          <p:cNvSpPr txBox="true"/>
          <p:nvPr/>
        </p:nvSpPr>
        <p:spPr>
          <a:xfrm rot="0">
            <a:off x="11205889" y="6851457"/>
            <a:ext cx="2625917" cy="847725"/>
          </a:xfrm>
          <a:prstGeom prst="rect">
            <a:avLst/>
          </a:prstGeom>
        </p:spPr>
        <p:txBody>
          <a:bodyPr anchor="t" rtlCol="false" tIns="0" lIns="0" bIns="0" rIns="0">
            <a:spAutoFit/>
          </a:bodyPr>
          <a:lstStyle/>
          <a:p>
            <a:pPr algn="ctr">
              <a:lnSpc>
                <a:spcPts val="3428"/>
              </a:lnSpc>
            </a:pPr>
            <a:r>
              <a:rPr lang="en-US" sz="2857">
                <a:solidFill>
                  <a:srgbClr val="55B441"/>
                </a:solidFill>
                <a:latin typeface="Candal"/>
                <a:ea typeface="Candal"/>
                <a:cs typeface="Candal"/>
                <a:sym typeface="Candal"/>
              </a:rPr>
              <a:t>Jordan Zavala</a:t>
            </a:r>
          </a:p>
        </p:txBody>
      </p:sp>
      <p:sp>
        <p:nvSpPr>
          <p:cNvPr name="TextBox 23" id="23"/>
          <p:cNvSpPr txBox="true"/>
          <p:nvPr/>
        </p:nvSpPr>
        <p:spPr>
          <a:xfrm rot="0">
            <a:off x="14571433" y="6841779"/>
            <a:ext cx="3037947" cy="847725"/>
          </a:xfrm>
          <a:prstGeom prst="rect">
            <a:avLst/>
          </a:prstGeom>
        </p:spPr>
        <p:txBody>
          <a:bodyPr anchor="t" rtlCol="false" tIns="0" lIns="0" bIns="0" rIns="0">
            <a:spAutoFit/>
          </a:bodyPr>
          <a:lstStyle/>
          <a:p>
            <a:pPr algn="ctr">
              <a:lnSpc>
                <a:spcPts val="3428"/>
              </a:lnSpc>
            </a:pPr>
            <a:r>
              <a:rPr lang="en-US" sz="2857">
                <a:solidFill>
                  <a:srgbClr val="55B441"/>
                </a:solidFill>
                <a:latin typeface="Candal"/>
                <a:ea typeface="Candal"/>
                <a:cs typeface="Candal"/>
                <a:sym typeface="Candal"/>
              </a:rPr>
              <a:t>Fiorella Chirinos</a:t>
            </a:r>
          </a:p>
        </p:txBody>
      </p:sp>
      <p:sp>
        <p:nvSpPr>
          <p:cNvPr name="Freeform 24" id="24"/>
          <p:cNvSpPr/>
          <p:nvPr/>
        </p:nvSpPr>
        <p:spPr>
          <a:xfrm flipH="false" flipV="false" rot="0">
            <a:off x="8428769" y="916623"/>
            <a:ext cx="2777119" cy="1069191"/>
          </a:xfrm>
          <a:custGeom>
            <a:avLst/>
            <a:gdLst/>
            <a:ahLst/>
            <a:cxnLst/>
            <a:rect r="r" b="b" t="t" l="l"/>
            <a:pathLst>
              <a:path h="1069191" w="2777119">
                <a:moveTo>
                  <a:pt x="0" y="0"/>
                </a:moveTo>
                <a:lnTo>
                  <a:pt x="2777120" y="0"/>
                </a:lnTo>
                <a:lnTo>
                  <a:pt x="2777120" y="1069191"/>
                </a:lnTo>
                <a:lnTo>
                  <a:pt x="0" y="10691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23306" y="2408343"/>
            <a:ext cx="15086544" cy="3507621"/>
          </a:xfrm>
          <a:custGeom>
            <a:avLst/>
            <a:gdLst/>
            <a:ahLst/>
            <a:cxnLst/>
            <a:rect r="r" b="b" t="t" l="l"/>
            <a:pathLst>
              <a:path h="3507621" w="15086544">
                <a:moveTo>
                  <a:pt x="0" y="0"/>
                </a:moveTo>
                <a:lnTo>
                  <a:pt x="15086544" y="0"/>
                </a:lnTo>
                <a:lnTo>
                  <a:pt x="15086544" y="3507621"/>
                </a:lnTo>
                <a:lnTo>
                  <a:pt x="0" y="35076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3314812" y="2733855"/>
            <a:ext cx="13766787" cy="2752725"/>
          </a:xfrm>
          <a:prstGeom prst="rect">
            <a:avLst/>
          </a:prstGeom>
        </p:spPr>
        <p:txBody>
          <a:bodyPr anchor="t" rtlCol="false" tIns="0" lIns="0" bIns="0" rIns="0">
            <a:spAutoFit/>
          </a:bodyPr>
          <a:lstStyle/>
          <a:p>
            <a:pPr algn="ctr">
              <a:lnSpc>
                <a:spcPts val="3600"/>
              </a:lnSpc>
            </a:pPr>
            <a:r>
              <a:rPr lang="en-US" b="true" sz="3000">
                <a:solidFill>
                  <a:srgbClr val="FFFFFF"/>
                </a:solidFill>
                <a:latin typeface="Lato Bold"/>
                <a:ea typeface="Lato Bold"/>
                <a:cs typeface="Lato Bold"/>
                <a:sym typeface="Lato Bold"/>
              </a:rPr>
              <a:t>“No hay nadie que se preocupe por las personas. Solo algunas personas en Planificación me dicen que lo estoy haciendo bien y tengo potencial. Pero no percibo esto de los otros directivos. Los de campo tenemos la percepción de que se olvidan de nosotros. Tenemos mucho que decir, pero nadie nos pregunta. Dicen que hay RRHH, pero nadie se preocupa por nuestra integración o fortalecimiento de habilidades. Yo creo que es falta de voluntad”.</a:t>
            </a:r>
          </a:p>
        </p:txBody>
      </p:sp>
      <p:sp>
        <p:nvSpPr>
          <p:cNvPr name="Freeform 4" id="4"/>
          <p:cNvSpPr/>
          <p:nvPr/>
        </p:nvSpPr>
        <p:spPr>
          <a:xfrm flipH="false" flipV="false" rot="0">
            <a:off x="2030993" y="6217315"/>
            <a:ext cx="15478857" cy="3598834"/>
          </a:xfrm>
          <a:custGeom>
            <a:avLst/>
            <a:gdLst/>
            <a:ahLst/>
            <a:cxnLst/>
            <a:rect r="r" b="b" t="t" l="l"/>
            <a:pathLst>
              <a:path h="3598834" w="15478857">
                <a:moveTo>
                  <a:pt x="0" y="0"/>
                </a:moveTo>
                <a:lnTo>
                  <a:pt x="15478857" y="0"/>
                </a:lnTo>
                <a:lnTo>
                  <a:pt x="15478857" y="3598834"/>
                </a:lnTo>
                <a:lnTo>
                  <a:pt x="0" y="35988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763972" y="6368907"/>
            <a:ext cx="14405212" cy="3209630"/>
          </a:xfrm>
          <a:prstGeom prst="rect">
            <a:avLst/>
          </a:prstGeom>
        </p:spPr>
        <p:txBody>
          <a:bodyPr anchor="t" rtlCol="false" tIns="0" lIns="0" bIns="0" rIns="0">
            <a:spAutoFit/>
          </a:bodyPr>
          <a:lstStyle/>
          <a:p>
            <a:pPr algn="ctr" marL="0" indent="0" lvl="0">
              <a:lnSpc>
                <a:spcPts val="3600"/>
              </a:lnSpc>
              <a:spcBef>
                <a:spcPct val="0"/>
              </a:spcBef>
            </a:pPr>
            <a:r>
              <a:rPr lang="en-US" b="true" sz="3000">
                <a:solidFill>
                  <a:srgbClr val="FFFFFF"/>
                </a:solidFill>
                <a:latin typeface="Lato Bold"/>
                <a:ea typeface="Lato Bold"/>
                <a:cs typeface="Lato Bold"/>
                <a:sym typeface="Lato Bold"/>
              </a:rPr>
              <a:t>“No hay espacios para que nos escuchen, reconozcan o para que valoremos lo que hacemos como organización. Yo no veo el mismo compromiso de todos. En algunos sí y me pregunto si lo reconocerán (...) Creo que debería haber un bono, (...) si no hay plata, aunque sea becas. Pero faltan incentivos. Nos falta recibir más cariño de la organización. Aunque todo siempre debe partir de ambos lados. A veces algunos compañeros dicen que no tienen tiempo para algunos encuentros, pero si es opcional y no vienen, ¿Cómo se puede construir? Así nadie hará nada.</a:t>
            </a:r>
          </a:p>
        </p:txBody>
      </p:sp>
      <p:sp>
        <p:nvSpPr>
          <p:cNvPr name="Freeform 6" id="6"/>
          <p:cNvSpPr/>
          <p:nvPr/>
        </p:nvSpPr>
        <p:spPr>
          <a:xfrm flipH="false" flipV="false" rot="0">
            <a:off x="1179435" y="6821732"/>
            <a:ext cx="1392138" cy="1470569"/>
          </a:xfrm>
          <a:custGeom>
            <a:avLst/>
            <a:gdLst/>
            <a:ahLst/>
            <a:cxnLst/>
            <a:rect r="r" b="b" t="t" l="l"/>
            <a:pathLst>
              <a:path h="1470569" w="1392138">
                <a:moveTo>
                  <a:pt x="0" y="0"/>
                </a:moveTo>
                <a:lnTo>
                  <a:pt x="1392138" y="0"/>
                </a:lnTo>
                <a:lnTo>
                  <a:pt x="1392138" y="1470569"/>
                </a:lnTo>
                <a:lnTo>
                  <a:pt x="0" y="1470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17380" y="3117351"/>
            <a:ext cx="1392138" cy="1470569"/>
          </a:xfrm>
          <a:custGeom>
            <a:avLst/>
            <a:gdLst/>
            <a:ahLst/>
            <a:cxnLst/>
            <a:rect r="r" b="b" t="t" l="l"/>
            <a:pathLst>
              <a:path h="1470569" w="1392138">
                <a:moveTo>
                  <a:pt x="0" y="0"/>
                </a:moveTo>
                <a:lnTo>
                  <a:pt x="1392138" y="0"/>
                </a:lnTo>
                <a:lnTo>
                  <a:pt x="1392138" y="1470569"/>
                </a:lnTo>
                <a:lnTo>
                  <a:pt x="0" y="1470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030993" y="510675"/>
            <a:ext cx="16257007" cy="1392843"/>
          </a:xfrm>
          <a:prstGeom prst="rect">
            <a:avLst/>
          </a:prstGeom>
        </p:spPr>
        <p:txBody>
          <a:bodyPr anchor="t" rtlCol="false" tIns="0" lIns="0" bIns="0" rIns="0">
            <a:spAutoFit/>
          </a:bodyPr>
          <a:lstStyle/>
          <a:p>
            <a:pPr algn="l">
              <a:lnSpc>
                <a:spcPts val="5515"/>
              </a:lnSpc>
            </a:pPr>
            <a:r>
              <a:rPr lang="en-US" sz="4595" b="true">
                <a:solidFill>
                  <a:srgbClr val="009600"/>
                </a:solidFill>
                <a:latin typeface="Lato Bold"/>
                <a:ea typeface="Lato Bold"/>
                <a:cs typeface="Lato Bold"/>
                <a:sym typeface="Lato Bold"/>
              </a:rPr>
              <a:t>HALLAZGOS DE LAS ENTREVISTAS A COORDINADORES</a:t>
            </a:r>
          </a:p>
          <a:p>
            <a:pPr algn="l">
              <a:lnSpc>
                <a:spcPts val="5515"/>
              </a:lnSpc>
            </a:pPr>
            <a:r>
              <a:rPr lang="en-US" b="true" sz="4595">
                <a:solidFill>
                  <a:srgbClr val="009600"/>
                </a:solidFill>
                <a:latin typeface="Lato Bold"/>
                <a:ea typeface="Lato Bold"/>
                <a:cs typeface="Lato Bold"/>
                <a:sym typeface="Lato Bold"/>
              </a:rPr>
              <a:t>DE PROYECTOS Y FORMULARIO A TÉCNICOS</a:t>
            </a:r>
          </a:p>
        </p:txBody>
      </p:sp>
      <p:sp>
        <p:nvSpPr>
          <p:cNvPr name="TextBox 9" id="9"/>
          <p:cNvSpPr txBox="true"/>
          <p:nvPr/>
        </p:nvSpPr>
        <p:spPr>
          <a:xfrm rot="0">
            <a:off x="396701" y="-135615"/>
            <a:ext cx="1263997" cy="2090505"/>
          </a:xfrm>
          <a:prstGeom prst="rect">
            <a:avLst/>
          </a:prstGeom>
        </p:spPr>
        <p:txBody>
          <a:bodyPr anchor="t" rtlCol="false" tIns="0" lIns="0" bIns="0" rIns="0">
            <a:spAutoFit/>
          </a:bodyPr>
          <a:lstStyle/>
          <a:p>
            <a:pPr algn="ctr">
              <a:lnSpc>
                <a:spcPts val="17075"/>
              </a:lnSpc>
            </a:pPr>
            <a:r>
              <a:rPr lang="en-US" sz="12196">
                <a:solidFill>
                  <a:srgbClr val="009600"/>
                </a:solidFill>
                <a:latin typeface="Lato"/>
                <a:ea typeface="Lato"/>
                <a:cs typeface="Lato"/>
                <a:sym typeface="Lato"/>
              </a:rPr>
              <a:t>5.</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74010" y="8968308"/>
            <a:ext cx="8740200" cy="225000"/>
          </a:xfrm>
          <a:prstGeom prst="rect">
            <a:avLst/>
          </a:prstGeom>
        </p:spPr>
        <p:txBody>
          <a:bodyPr anchor="t" rtlCol="false" tIns="0" lIns="0" bIns="0" rIns="0">
            <a:spAutoFit/>
          </a:bodyPr>
          <a:lstStyle/>
          <a:p>
            <a:pPr algn="ctr">
              <a:lnSpc>
                <a:spcPts val="1754"/>
              </a:lnSpc>
            </a:pPr>
            <a:r>
              <a:rPr lang="en-US" sz="1462">
                <a:solidFill>
                  <a:srgbClr val="FFFFFF"/>
                </a:solidFill>
                <a:latin typeface="Lato"/>
                <a:ea typeface="Lato"/>
                <a:cs typeface="Lato"/>
                <a:sym typeface="Lato"/>
              </a:rPr>
              <a:t>September 2016</a:t>
            </a:r>
          </a:p>
        </p:txBody>
      </p:sp>
      <p:grpSp>
        <p:nvGrpSpPr>
          <p:cNvPr name="Group 3" id="3"/>
          <p:cNvGrpSpPr/>
          <p:nvPr/>
        </p:nvGrpSpPr>
        <p:grpSpPr>
          <a:xfrm rot="0">
            <a:off x="0" y="0"/>
            <a:ext cx="18288000" cy="10294622"/>
            <a:chOff x="0" y="0"/>
            <a:chExt cx="24384000" cy="13726163"/>
          </a:xfrm>
        </p:grpSpPr>
        <p:sp>
          <p:nvSpPr>
            <p:cNvPr name="Freeform 4" id="4"/>
            <p:cNvSpPr/>
            <p:nvPr/>
          </p:nvSpPr>
          <p:spPr>
            <a:xfrm flipH="false" flipV="false" rot="0">
              <a:off x="0" y="0"/>
              <a:ext cx="24384000" cy="13726193"/>
            </a:xfrm>
            <a:custGeom>
              <a:avLst/>
              <a:gdLst/>
              <a:ahLst/>
              <a:cxnLst/>
              <a:rect r="r" b="b" t="t" l="l"/>
              <a:pathLst>
                <a:path h="13726193" w="24384000">
                  <a:moveTo>
                    <a:pt x="0" y="0"/>
                  </a:moveTo>
                  <a:lnTo>
                    <a:pt x="24384000" y="0"/>
                  </a:lnTo>
                  <a:lnTo>
                    <a:pt x="24384000" y="13726193"/>
                  </a:lnTo>
                  <a:lnTo>
                    <a:pt x="0" y="13726193"/>
                  </a:lnTo>
                  <a:close/>
                </a:path>
              </a:pathLst>
            </a:custGeom>
            <a:solidFill>
              <a:srgbClr val="73B744"/>
            </a:solidFill>
          </p:spPr>
        </p:sp>
      </p:grpSp>
      <p:grpSp>
        <p:nvGrpSpPr>
          <p:cNvPr name="Group 5" id="5"/>
          <p:cNvGrpSpPr/>
          <p:nvPr/>
        </p:nvGrpSpPr>
        <p:grpSpPr>
          <a:xfrm rot="0">
            <a:off x="14633648" y="-717241"/>
            <a:ext cx="4182504" cy="41825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2400"/>
                </a:lnSpc>
              </a:pPr>
            </a:p>
          </p:txBody>
        </p:sp>
      </p:grpSp>
      <p:sp>
        <p:nvSpPr>
          <p:cNvPr name="Freeform 8" id="8"/>
          <p:cNvSpPr/>
          <p:nvPr/>
        </p:nvSpPr>
        <p:spPr>
          <a:xfrm flipH="false" flipV="false" rot="0">
            <a:off x="15403750" y="253914"/>
            <a:ext cx="2642300" cy="2642300"/>
          </a:xfrm>
          <a:custGeom>
            <a:avLst/>
            <a:gdLst/>
            <a:ahLst/>
            <a:cxnLst/>
            <a:rect r="r" b="b" t="t" l="l"/>
            <a:pathLst>
              <a:path h="2642300" w="2642300">
                <a:moveTo>
                  <a:pt x="0" y="0"/>
                </a:moveTo>
                <a:lnTo>
                  <a:pt x="2642300" y="0"/>
                </a:lnTo>
                <a:lnTo>
                  <a:pt x="2642300" y="2642300"/>
                </a:lnTo>
                <a:lnTo>
                  <a:pt x="0" y="2642300"/>
                </a:lnTo>
                <a:lnTo>
                  <a:pt x="0" y="0"/>
                </a:lnTo>
                <a:close/>
              </a:path>
            </a:pathLst>
          </a:custGeom>
          <a:blipFill>
            <a:blip r:embed="rId3"/>
            <a:stretch>
              <a:fillRect l="0" t="0" r="0" b="0"/>
            </a:stretch>
          </a:blipFill>
        </p:spPr>
      </p:sp>
      <p:sp>
        <p:nvSpPr>
          <p:cNvPr name="Freeform 9" id="9"/>
          <p:cNvSpPr/>
          <p:nvPr/>
        </p:nvSpPr>
        <p:spPr>
          <a:xfrm flipH="false" flipV="false" rot="0">
            <a:off x="773225" y="8832854"/>
            <a:ext cx="2189007" cy="1400965"/>
          </a:xfrm>
          <a:custGeom>
            <a:avLst/>
            <a:gdLst/>
            <a:ahLst/>
            <a:cxnLst/>
            <a:rect r="r" b="b" t="t" l="l"/>
            <a:pathLst>
              <a:path h="1400965" w="2189007">
                <a:moveTo>
                  <a:pt x="0" y="0"/>
                </a:moveTo>
                <a:lnTo>
                  <a:pt x="2189007" y="0"/>
                </a:lnTo>
                <a:lnTo>
                  <a:pt x="2189007" y="1400965"/>
                </a:lnTo>
                <a:lnTo>
                  <a:pt x="0" y="1400965"/>
                </a:lnTo>
                <a:lnTo>
                  <a:pt x="0" y="0"/>
                </a:lnTo>
                <a:close/>
              </a:path>
            </a:pathLst>
          </a:custGeom>
          <a:blipFill>
            <a:blip r:embed="rId4"/>
            <a:stretch>
              <a:fillRect l="0" t="0" r="0" b="0"/>
            </a:stretch>
          </a:blipFill>
        </p:spPr>
      </p:sp>
      <p:sp>
        <p:nvSpPr>
          <p:cNvPr name="TextBox 10" id="10"/>
          <p:cNvSpPr txBox="true"/>
          <p:nvPr/>
        </p:nvSpPr>
        <p:spPr>
          <a:xfrm rot="0">
            <a:off x="13540150" y="9193276"/>
            <a:ext cx="3727200" cy="371394"/>
          </a:xfrm>
          <a:prstGeom prst="rect">
            <a:avLst/>
          </a:prstGeom>
        </p:spPr>
        <p:txBody>
          <a:bodyPr anchor="t" rtlCol="false" tIns="0" lIns="0" bIns="0" rIns="0">
            <a:spAutoFit/>
          </a:bodyPr>
          <a:lstStyle/>
          <a:p>
            <a:pPr algn="r">
              <a:lnSpc>
                <a:spcPts val="2954"/>
              </a:lnSpc>
            </a:pPr>
            <a:r>
              <a:rPr lang="en-US" b="true" sz="2462">
                <a:solidFill>
                  <a:srgbClr val="FFFFFF"/>
                </a:solidFill>
                <a:latin typeface="Lato Bold"/>
                <a:ea typeface="Lato Bold"/>
                <a:cs typeface="Lato Bold"/>
                <a:sym typeface="Lato Bold"/>
              </a:rPr>
              <a:t>Diciembre </a:t>
            </a:r>
            <a:r>
              <a:rPr lang="en-US" b="true" sz="2462">
                <a:solidFill>
                  <a:srgbClr val="FFFFFF"/>
                </a:solidFill>
                <a:latin typeface="Lato Bold"/>
                <a:ea typeface="Lato Bold"/>
                <a:cs typeface="Lato Bold"/>
                <a:sym typeface="Lato Bold"/>
              </a:rPr>
              <a:t>2023</a:t>
            </a:r>
          </a:p>
        </p:txBody>
      </p:sp>
      <p:sp>
        <p:nvSpPr>
          <p:cNvPr name="Freeform 11" id="11"/>
          <p:cNvSpPr/>
          <p:nvPr/>
        </p:nvSpPr>
        <p:spPr>
          <a:xfrm flipH="false" flipV="false" rot="0">
            <a:off x="11842726" y="8920285"/>
            <a:ext cx="2777119" cy="1069191"/>
          </a:xfrm>
          <a:custGeom>
            <a:avLst/>
            <a:gdLst/>
            <a:ahLst/>
            <a:cxnLst/>
            <a:rect r="r" b="b" t="t" l="l"/>
            <a:pathLst>
              <a:path h="1069191" w="2777119">
                <a:moveTo>
                  <a:pt x="0" y="0"/>
                </a:moveTo>
                <a:lnTo>
                  <a:pt x="2777120" y="0"/>
                </a:lnTo>
                <a:lnTo>
                  <a:pt x="2777120" y="1069191"/>
                </a:lnTo>
                <a:lnTo>
                  <a:pt x="0" y="10691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028700" y="3465545"/>
            <a:ext cx="16238650" cy="3958857"/>
          </a:xfrm>
          <a:prstGeom prst="rect">
            <a:avLst/>
          </a:prstGeom>
        </p:spPr>
        <p:txBody>
          <a:bodyPr anchor="t" rtlCol="false" tIns="0" lIns="0" bIns="0" rIns="0">
            <a:spAutoFit/>
          </a:bodyPr>
          <a:lstStyle/>
          <a:p>
            <a:pPr algn="l">
              <a:lnSpc>
                <a:spcPts val="15917"/>
              </a:lnSpc>
            </a:pPr>
            <a:r>
              <a:rPr lang="en-US" b="true" sz="11053">
                <a:solidFill>
                  <a:srgbClr val="FFFFFF"/>
                </a:solidFill>
                <a:latin typeface="Lato Bold"/>
                <a:ea typeface="Lato Bold"/>
                <a:cs typeface="Lato Bold"/>
                <a:sym typeface="Lato Bold"/>
              </a:rPr>
              <a:t>HERRAMIENTAS DE ORGANIZACIÓN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520729" y="2268762"/>
            <a:ext cx="4999308" cy="2055715"/>
          </a:xfrm>
          <a:prstGeom prst="line">
            <a:avLst/>
          </a:prstGeom>
          <a:ln cap="flat" w="19050">
            <a:solidFill>
              <a:srgbClr val="009600"/>
            </a:solidFill>
            <a:prstDash val="solid"/>
            <a:headEnd type="none" len="sm" w="sm"/>
            <a:tailEnd type="none" len="sm" w="sm"/>
          </a:ln>
        </p:spPr>
      </p:sp>
      <p:sp>
        <p:nvSpPr>
          <p:cNvPr name="AutoShape 3" id="3"/>
          <p:cNvSpPr/>
          <p:nvPr/>
        </p:nvSpPr>
        <p:spPr>
          <a:xfrm flipH="true">
            <a:off x="10544185" y="2260590"/>
            <a:ext cx="5628392" cy="2074267"/>
          </a:xfrm>
          <a:prstGeom prst="line">
            <a:avLst/>
          </a:prstGeom>
          <a:ln cap="flat" w="19050">
            <a:solidFill>
              <a:srgbClr val="009600"/>
            </a:solidFill>
            <a:prstDash val="solid"/>
            <a:headEnd type="none" len="sm" w="sm"/>
            <a:tailEnd type="none" len="sm" w="sm"/>
          </a:ln>
        </p:spPr>
      </p:sp>
      <p:sp>
        <p:nvSpPr>
          <p:cNvPr name="AutoShape 4" id="4"/>
          <p:cNvSpPr/>
          <p:nvPr/>
        </p:nvSpPr>
        <p:spPr>
          <a:xfrm flipH="true" flipV="true">
            <a:off x="10536004" y="4931533"/>
            <a:ext cx="5636573" cy="2193248"/>
          </a:xfrm>
          <a:prstGeom prst="line">
            <a:avLst/>
          </a:prstGeom>
          <a:ln cap="flat" w="19050">
            <a:solidFill>
              <a:srgbClr val="009600"/>
            </a:solidFill>
            <a:prstDash val="solid"/>
            <a:headEnd type="none" len="sm" w="sm"/>
            <a:tailEnd type="none" len="sm" w="sm"/>
          </a:ln>
        </p:spPr>
      </p:sp>
      <p:sp>
        <p:nvSpPr>
          <p:cNvPr name="AutoShape 5" id="5"/>
          <p:cNvSpPr/>
          <p:nvPr/>
        </p:nvSpPr>
        <p:spPr>
          <a:xfrm flipV="true">
            <a:off x="3753077" y="4891410"/>
            <a:ext cx="4774610" cy="2233371"/>
          </a:xfrm>
          <a:prstGeom prst="line">
            <a:avLst/>
          </a:prstGeom>
          <a:ln cap="flat" w="19050">
            <a:solidFill>
              <a:srgbClr val="009600"/>
            </a:solidFill>
            <a:prstDash val="solid"/>
            <a:headEnd type="none" len="sm" w="sm"/>
            <a:tailEnd type="none" len="sm" w="sm"/>
          </a:ln>
        </p:spPr>
      </p:sp>
      <p:sp>
        <p:nvSpPr>
          <p:cNvPr name="AutoShape 6" id="6"/>
          <p:cNvSpPr/>
          <p:nvPr/>
        </p:nvSpPr>
        <p:spPr>
          <a:xfrm>
            <a:off x="4029519" y="8248662"/>
            <a:ext cx="11223485" cy="0"/>
          </a:xfrm>
          <a:prstGeom prst="line">
            <a:avLst/>
          </a:prstGeom>
          <a:ln cap="flat" w="19050">
            <a:solidFill>
              <a:srgbClr val="009600"/>
            </a:solidFill>
            <a:prstDash val="solid"/>
            <a:headEnd type="none" len="sm" w="sm"/>
            <a:tailEnd type="none" len="sm" w="sm"/>
          </a:ln>
        </p:spPr>
      </p:sp>
      <p:sp>
        <p:nvSpPr>
          <p:cNvPr name="AutoShape 7" id="7"/>
          <p:cNvSpPr/>
          <p:nvPr/>
        </p:nvSpPr>
        <p:spPr>
          <a:xfrm flipV="true">
            <a:off x="9641261" y="8817923"/>
            <a:ext cx="0" cy="1116000"/>
          </a:xfrm>
          <a:prstGeom prst="line">
            <a:avLst/>
          </a:prstGeom>
          <a:ln cap="flat" w="19050">
            <a:solidFill>
              <a:srgbClr val="009600"/>
            </a:solidFill>
            <a:prstDash val="solid"/>
            <a:headEnd type="none" len="sm" w="sm"/>
            <a:tailEnd type="none" len="sm" w="sm"/>
          </a:ln>
        </p:spPr>
      </p:sp>
      <p:grpSp>
        <p:nvGrpSpPr>
          <p:cNvPr name="Group 8" id="8"/>
          <p:cNvGrpSpPr/>
          <p:nvPr/>
        </p:nvGrpSpPr>
        <p:grpSpPr>
          <a:xfrm rot="0">
            <a:off x="7777638" y="1623741"/>
            <a:ext cx="3467177" cy="515352"/>
            <a:chOff x="0" y="0"/>
            <a:chExt cx="554845" cy="82471"/>
          </a:xfrm>
        </p:grpSpPr>
        <p:sp>
          <p:nvSpPr>
            <p:cNvPr name="Freeform 9" id="9"/>
            <p:cNvSpPr/>
            <p:nvPr/>
          </p:nvSpPr>
          <p:spPr>
            <a:xfrm flipH="false" flipV="false" rot="0">
              <a:off x="0" y="0"/>
              <a:ext cx="554845" cy="82471"/>
            </a:xfrm>
            <a:custGeom>
              <a:avLst/>
              <a:gdLst/>
              <a:ahLst/>
              <a:cxnLst/>
              <a:rect r="r" b="b" t="t" l="l"/>
              <a:pathLst>
                <a:path h="82471" w="554845">
                  <a:moveTo>
                    <a:pt x="0" y="0"/>
                  </a:moveTo>
                  <a:lnTo>
                    <a:pt x="554845" y="0"/>
                  </a:lnTo>
                  <a:lnTo>
                    <a:pt x="554845" y="82471"/>
                  </a:lnTo>
                  <a:lnTo>
                    <a:pt x="0" y="82471"/>
                  </a:lnTo>
                  <a:close/>
                </a:path>
              </a:pathLst>
            </a:custGeom>
            <a:solidFill>
              <a:srgbClr val="B6D7A8"/>
            </a:solidFill>
          </p:spPr>
        </p:sp>
        <p:sp>
          <p:nvSpPr>
            <p:cNvPr name="TextBox 10" id="10"/>
            <p:cNvSpPr txBox="true"/>
            <p:nvPr/>
          </p:nvSpPr>
          <p:spPr>
            <a:xfrm>
              <a:off x="0" y="-28575"/>
              <a:ext cx="554845" cy="111046"/>
            </a:xfrm>
            <a:prstGeom prst="rect">
              <a:avLst/>
            </a:prstGeom>
          </p:spPr>
          <p:txBody>
            <a:bodyPr anchor="ctr" rtlCol="false" tIns="50800" lIns="50800" bIns="50800" rIns="50800"/>
            <a:lstStyle/>
            <a:p>
              <a:pPr algn="ctr">
                <a:lnSpc>
                  <a:spcPts val="1960"/>
                </a:lnSpc>
                <a:spcBef>
                  <a:spcPct val="0"/>
                </a:spcBef>
              </a:pPr>
            </a:p>
          </p:txBody>
        </p:sp>
      </p:grpSp>
      <p:grpSp>
        <p:nvGrpSpPr>
          <p:cNvPr name="Group 11" id="11"/>
          <p:cNvGrpSpPr/>
          <p:nvPr/>
        </p:nvGrpSpPr>
        <p:grpSpPr>
          <a:xfrm rot="0">
            <a:off x="2303015" y="3640940"/>
            <a:ext cx="2428708" cy="515352"/>
            <a:chOff x="0" y="0"/>
            <a:chExt cx="388661" cy="82471"/>
          </a:xfrm>
        </p:grpSpPr>
        <p:sp>
          <p:nvSpPr>
            <p:cNvPr name="Freeform 12" id="12"/>
            <p:cNvSpPr/>
            <p:nvPr/>
          </p:nvSpPr>
          <p:spPr>
            <a:xfrm flipH="false" flipV="false" rot="0">
              <a:off x="0" y="0"/>
              <a:ext cx="388661" cy="82471"/>
            </a:xfrm>
            <a:custGeom>
              <a:avLst/>
              <a:gdLst/>
              <a:ahLst/>
              <a:cxnLst/>
              <a:rect r="r" b="b" t="t" l="l"/>
              <a:pathLst>
                <a:path h="82471" w="388661">
                  <a:moveTo>
                    <a:pt x="0" y="0"/>
                  </a:moveTo>
                  <a:lnTo>
                    <a:pt x="388661" y="0"/>
                  </a:lnTo>
                  <a:lnTo>
                    <a:pt x="388661" y="82471"/>
                  </a:lnTo>
                  <a:lnTo>
                    <a:pt x="0" y="82471"/>
                  </a:lnTo>
                  <a:close/>
                </a:path>
              </a:pathLst>
            </a:custGeom>
            <a:solidFill>
              <a:srgbClr val="73B744"/>
            </a:solidFill>
          </p:spPr>
        </p:sp>
        <p:sp>
          <p:nvSpPr>
            <p:cNvPr name="TextBox 13" id="13"/>
            <p:cNvSpPr txBox="true"/>
            <p:nvPr/>
          </p:nvSpPr>
          <p:spPr>
            <a:xfrm>
              <a:off x="0" y="-28575"/>
              <a:ext cx="388661" cy="111046"/>
            </a:xfrm>
            <a:prstGeom prst="rect">
              <a:avLst/>
            </a:prstGeom>
          </p:spPr>
          <p:txBody>
            <a:bodyPr anchor="ctr" rtlCol="false" tIns="50800" lIns="50800" bIns="50800" rIns="50800"/>
            <a:lstStyle/>
            <a:p>
              <a:pPr algn="ctr">
                <a:lnSpc>
                  <a:spcPts val="1960"/>
                </a:lnSpc>
                <a:spcBef>
                  <a:spcPct val="0"/>
                </a:spcBef>
              </a:pPr>
            </a:p>
          </p:txBody>
        </p:sp>
      </p:grpSp>
      <p:grpSp>
        <p:nvGrpSpPr>
          <p:cNvPr name="Group 14" id="14"/>
          <p:cNvGrpSpPr/>
          <p:nvPr/>
        </p:nvGrpSpPr>
        <p:grpSpPr>
          <a:xfrm rot="0">
            <a:off x="7777638" y="6068907"/>
            <a:ext cx="3467177" cy="515352"/>
            <a:chOff x="0" y="0"/>
            <a:chExt cx="554845" cy="82471"/>
          </a:xfrm>
        </p:grpSpPr>
        <p:sp>
          <p:nvSpPr>
            <p:cNvPr name="Freeform 15" id="15"/>
            <p:cNvSpPr/>
            <p:nvPr/>
          </p:nvSpPr>
          <p:spPr>
            <a:xfrm flipH="false" flipV="false" rot="0">
              <a:off x="0" y="0"/>
              <a:ext cx="554845" cy="82471"/>
            </a:xfrm>
            <a:custGeom>
              <a:avLst/>
              <a:gdLst/>
              <a:ahLst/>
              <a:cxnLst/>
              <a:rect r="r" b="b" t="t" l="l"/>
              <a:pathLst>
                <a:path h="82471" w="554845">
                  <a:moveTo>
                    <a:pt x="0" y="0"/>
                  </a:moveTo>
                  <a:lnTo>
                    <a:pt x="554845" y="0"/>
                  </a:lnTo>
                  <a:lnTo>
                    <a:pt x="554845" y="82471"/>
                  </a:lnTo>
                  <a:lnTo>
                    <a:pt x="0" y="82471"/>
                  </a:lnTo>
                  <a:close/>
                </a:path>
              </a:pathLst>
            </a:custGeom>
            <a:solidFill>
              <a:srgbClr val="B6D7A8"/>
            </a:solidFill>
          </p:spPr>
        </p:sp>
        <p:sp>
          <p:nvSpPr>
            <p:cNvPr name="TextBox 16" id="16"/>
            <p:cNvSpPr txBox="true"/>
            <p:nvPr/>
          </p:nvSpPr>
          <p:spPr>
            <a:xfrm>
              <a:off x="0" y="-28575"/>
              <a:ext cx="554845" cy="111046"/>
            </a:xfrm>
            <a:prstGeom prst="rect">
              <a:avLst/>
            </a:prstGeom>
          </p:spPr>
          <p:txBody>
            <a:bodyPr anchor="ctr" rtlCol="false" tIns="50800" lIns="50800" bIns="50800" rIns="50800"/>
            <a:lstStyle/>
            <a:p>
              <a:pPr algn="ctr">
                <a:lnSpc>
                  <a:spcPts val="1960"/>
                </a:lnSpc>
                <a:spcBef>
                  <a:spcPct val="0"/>
                </a:spcBef>
              </a:pPr>
            </a:p>
          </p:txBody>
        </p:sp>
      </p:grpSp>
      <p:grpSp>
        <p:nvGrpSpPr>
          <p:cNvPr name="Group 17" id="17"/>
          <p:cNvGrpSpPr/>
          <p:nvPr/>
        </p:nvGrpSpPr>
        <p:grpSpPr>
          <a:xfrm rot="0">
            <a:off x="3743665" y="8534412"/>
            <a:ext cx="2428708" cy="515352"/>
            <a:chOff x="0" y="0"/>
            <a:chExt cx="388661" cy="82471"/>
          </a:xfrm>
        </p:grpSpPr>
        <p:sp>
          <p:nvSpPr>
            <p:cNvPr name="Freeform 18" id="18"/>
            <p:cNvSpPr/>
            <p:nvPr/>
          </p:nvSpPr>
          <p:spPr>
            <a:xfrm flipH="false" flipV="false" rot="0">
              <a:off x="0" y="0"/>
              <a:ext cx="388661" cy="82471"/>
            </a:xfrm>
            <a:custGeom>
              <a:avLst/>
              <a:gdLst/>
              <a:ahLst/>
              <a:cxnLst/>
              <a:rect r="r" b="b" t="t" l="l"/>
              <a:pathLst>
                <a:path h="82471" w="388661">
                  <a:moveTo>
                    <a:pt x="0" y="0"/>
                  </a:moveTo>
                  <a:lnTo>
                    <a:pt x="388661" y="0"/>
                  </a:lnTo>
                  <a:lnTo>
                    <a:pt x="388661" y="82471"/>
                  </a:lnTo>
                  <a:lnTo>
                    <a:pt x="0" y="82471"/>
                  </a:lnTo>
                  <a:close/>
                </a:path>
              </a:pathLst>
            </a:custGeom>
            <a:solidFill>
              <a:srgbClr val="B6D7A8"/>
            </a:solidFill>
          </p:spPr>
        </p:sp>
        <p:sp>
          <p:nvSpPr>
            <p:cNvPr name="TextBox 19" id="19"/>
            <p:cNvSpPr txBox="true"/>
            <p:nvPr/>
          </p:nvSpPr>
          <p:spPr>
            <a:xfrm>
              <a:off x="0" y="-28575"/>
              <a:ext cx="388661" cy="111046"/>
            </a:xfrm>
            <a:prstGeom prst="rect">
              <a:avLst/>
            </a:prstGeom>
          </p:spPr>
          <p:txBody>
            <a:bodyPr anchor="ctr" rtlCol="false" tIns="50800" lIns="50800" bIns="50800" rIns="50800"/>
            <a:lstStyle/>
            <a:p>
              <a:pPr algn="ctr">
                <a:lnSpc>
                  <a:spcPts val="1960"/>
                </a:lnSpc>
                <a:spcBef>
                  <a:spcPct val="0"/>
                </a:spcBef>
              </a:pPr>
            </a:p>
          </p:txBody>
        </p:sp>
      </p:grpSp>
      <p:grpSp>
        <p:nvGrpSpPr>
          <p:cNvPr name="Group 20" id="20"/>
          <p:cNvGrpSpPr/>
          <p:nvPr/>
        </p:nvGrpSpPr>
        <p:grpSpPr>
          <a:xfrm rot="0">
            <a:off x="12604199" y="8474550"/>
            <a:ext cx="2698227" cy="515352"/>
            <a:chOff x="0" y="0"/>
            <a:chExt cx="431791" cy="82471"/>
          </a:xfrm>
        </p:grpSpPr>
        <p:sp>
          <p:nvSpPr>
            <p:cNvPr name="Freeform 21" id="21"/>
            <p:cNvSpPr/>
            <p:nvPr/>
          </p:nvSpPr>
          <p:spPr>
            <a:xfrm flipH="false" flipV="false" rot="0">
              <a:off x="0" y="0"/>
              <a:ext cx="431791" cy="82471"/>
            </a:xfrm>
            <a:custGeom>
              <a:avLst/>
              <a:gdLst/>
              <a:ahLst/>
              <a:cxnLst/>
              <a:rect r="r" b="b" t="t" l="l"/>
              <a:pathLst>
                <a:path h="82471" w="431791">
                  <a:moveTo>
                    <a:pt x="0" y="0"/>
                  </a:moveTo>
                  <a:lnTo>
                    <a:pt x="431791" y="0"/>
                  </a:lnTo>
                  <a:lnTo>
                    <a:pt x="431791" y="82471"/>
                  </a:lnTo>
                  <a:lnTo>
                    <a:pt x="0" y="82471"/>
                  </a:lnTo>
                  <a:close/>
                </a:path>
              </a:pathLst>
            </a:custGeom>
            <a:solidFill>
              <a:srgbClr val="B6D7A8"/>
            </a:solidFill>
          </p:spPr>
        </p:sp>
        <p:sp>
          <p:nvSpPr>
            <p:cNvPr name="TextBox 22" id="22"/>
            <p:cNvSpPr txBox="true"/>
            <p:nvPr/>
          </p:nvSpPr>
          <p:spPr>
            <a:xfrm>
              <a:off x="0" y="-28575"/>
              <a:ext cx="431791" cy="111046"/>
            </a:xfrm>
            <a:prstGeom prst="rect">
              <a:avLst/>
            </a:prstGeom>
          </p:spPr>
          <p:txBody>
            <a:bodyPr anchor="ctr" rtlCol="false" tIns="50800" lIns="50800" bIns="50800" rIns="50800"/>
            <a:lstStyle/>
            <a:p>
              <a:pPr algn="ctr">
                <a:lnSpc>
                  <a:spcPts val="1960"/>
                </a:lnSpc>
                <a:spcBef>
                  <a:spcPct val="0"/>
                </a:spcBef>
              </a:pPr>
            </a:p>
          </p:txBody>
        </p:sp>
      </p:grpSp>
      <p:grpSp>
        <p:nvGrpSpPr>
          <p:cNvPr name="Group 23" id="23"/>
          <p:cNvGrpSpPr/>
          <p:nvPr/>
        </p:nvGrpSpPr>
        <p:grpSpPr>
          <a:xfrm rot="0">
            <a:off x="13542371" y="3640827"/>
            <a:ext cx="2428708" cy="515352"/>
            <a:chOff x="0" y="0"/>
            <a:chExt cx="388661" cy="82471"/>
          </a:xfrm>
        </p:grpSpPr>
        <p:sp>
          <p:nvSpPr>
            <p:cNvPr name="Freeform 24" id="24"/>
            <p:cNvSpPr/>
            <p:nvPr/>
          </p:nvSpPr>
          <p:spPr>
            <a:xfrm flipH="false" flipV="false" rot="0">
              <a:off x="0" y="0"/>
              <a:ext cx="388661" cy="82471"/>
            </a:xfrm>
            <a:custGeom>
              <a:avLst/>
              <a:gdLst/>
              <a:ahLst/>
              <a:cxnLst/>
              <a:rect r="r" b="b" t="t" l="l"/>
              <a:pathLst>
                <a:path h="82471" w="388661">
                  <a:moveTo>
                    <a:pt x="0" y="0"/>
                  </a:moveTo>
                  <a:lnTo>
                    <a:pt x="388661" y="0"/>
                  </a:lnTo>
                  <a:lnTo>
                    <a:pt x="388661" y="82471"/>
                  </a:lnTo>
                  <a:lnTo>
                    <a:pt x="0" y="82471"/>
                  </a:lnTo>
                  <a:close/>
                </a:path>
              </a:pathLst>
            </a:custGeom>
            <a:solidFill>
              <a:srgbClr val="73B744"/>
            </a:solidFill>
          </p:spPr>
        </p:sp>
        <p:sp>
          <p:nvSpPr>
            <p:cNvPr name="TextBox 25" id="25"/>
            <p:cNvSpPr txBox="true"/>
            <p:nvPr/>
          </p:nvSpPr>
          <p:spPr>
            <a:xfrm>
              <a:off x="0" y="-28575"/>
              <a:ext cx="388661" cy="111046"/>
            </a:xfrm>
            <a:prstGeom prst="rect">
              <a:avLst/>
            </a:prstGeom>
          </p:spPr>
          <p:txBody>
            <a:bodyPr anchor="ctr" rtlCol="false" tIns="50800" lIns="50800" bIns="50800" rIns="50800"/>
            <a:lstStyle/>
            <a:p>
              <a:pPr algn="ctr">
                <a:lnSpc>
                  <a:spcPts val="1960"/>
                </a:lnSpc>
                <a:spcBef>
                  <a:spcPct val="0"/>
                </a:spcBef>
              </a:pPr>
            </a:p>
          </p:txBody>
        </p:sp>
      </p:grpSp>
      <p:grpSp>
        <p:nvGrpSpPr>
          <p:cNvPr name="Group 26" id="26"/>
          <p:cNvGrpSpPr/>
          <p:nvPr/>
        </p:nvGrpSpPr>
        <p:grpSpPr>
          <a:xfrm rot="0">
            <a:off x="0" y="0"/>
            <a:ext cx="18288000" cy="1511182"/>
            <a:chOff x="0" y="0"/>
            <a:chExt cx="4816593" cy="398007"/>
          </a:xfrm>
        </p:grpSpPr>
        <p:sp>
          <p:nvSpPr>
            <p:cNvPr name="Freeform 27" id="27"/>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73B744"/>
            </a:solidFill>
          </p:spPr>
        </p:sp>
        <p:sp>
          <p:nvSpPr>
            <p:cNvPr name="TextBox 28" id="28"/>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sp>
        <p:nvSpPr>
          <p:cNvPr name="Freeform 29" id="29"/>
          <p:cNvSpPr/>
          <p:nvPr/>
        </p:nvSpPr>
        <p:spPr>
          <a:xfrm flipH="false" flipV="false" rot="0">
            <a:off x="8223978" y="3296619"/>
            <a:ext cx="2616317" cy="2616317"/>
          </a:xfrm>
          <a:custGeom>
            <a:avLst/>
            <a:gdLst/>
            <a:ahLst/>
            <a:cxnLst/>
            <a:rect r="r" b="b" t="t" l="l"/>
            <a:pathLst>
              <a:path h="2616317" w="2616317">
                <a:moveTo>
                  <a:pt x="0" y="0"/>
                </a:moveTo>
                <a:lnTo>
                  <a:pt x="2616317" y="0"/>
                </a:lnTo>
                <a:lnTo>
                  <a:pt x="2616317" y="2616318"/>
                </a:lnTo>
                <a:lnTo>
                  <a:pt x="0" y="26163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8568672" y="3898616"/>
            <a:ext cx="1885110" cy="1383200"/>
          </a:xfrm>
          <a:custGeom>
            <a:avLst/>
            <a:gdLst/>
            <a:ahLst/>
            <a:cxnLst/>
            <a:rect r="r" b="b" t="t" l="l"/>
            <a:pathLst>
              <a:path h="1383200" w="1885110">
                <a:moveTo>
                  <a:pt x="0" y="0"/>
                </a:moveTo>
                <a:lnTo>
                  <a:pt x="1885110" y="0"/>
                </a:lnTo>
                <a:lnTo>
                  <a:pt x="1885110" y="1383200"/>
                </a:lnTo>
                <a:lnTo>
                  <a:pt x="0" y="1383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1" id="31"/>
          <p:cNvSpPr txBox="true"/>
          <p:nvPr/>
        </p:nvSpPr>
        <p:spPr>
          <a:xfrm rot="0">
            <a:off x="6916157" y="1650630"/>
            <a:ext cx="5190138" cy="404424"/>
          </a:xfrm>
          <a:prstGeom prst="rect">
            <a:avLst/>
          </a:prstGeom>
        </p:spPr>
        <p:txBody>
          <a:bodyPr anchor="t" rtlCol="false" tIns="0" lIns="0" bIns="0" rIns="0">
            <a:spAutoFit/>
          </a:bodyPr>
          <a:lstStyle/>
          <a:p>
            <a:pPr algn="ctr">
              <a:lnSpc>
                <a:spcPts val="3255"/>
              </a:lnSpc>
            </a:pPr>
            <a:r>
              <a:rPr lang="en-US" b="true" sz="2325">
                <a:solidFill>
                  <a:srgbClr val="F3F3F3"/>
                </a:solidFill>
                <a:latin typeface="Arimo Bold"/>
                <a:ea typeface="Arimo Bold"/>
                <a:cs typeface="Arimo Bold"/>
                <a:sym typeface="Arimo Bold"/>
              </a:rPr>
              <a:t>¿Qué piensa y siente?</a:t>
            </a:r>
          </a:p>
        </p:txBody>
      </p:sp>
      <p:sp>
        <p:nvSpPr>
          <p:cNvPr name="TextBox 32" id="32"/>
          <p:cNvSpPr txBox="true"/>
          <p:nvPr/>
        </p:nvSpPr>
        <p:spPr>
          <a:xfrm rot="0">
            <a:off x="2111969" y="3667716"/>
            <a:ext cx="2817521" cy="404424"/>
          </a:xfrm>
          <a:prstGeom prst="rect">
            <a:avLst/>
          </a:prstGeom>
        </p:spPr>
        <p:txBody>
          <a:bodyPr anchor="t" rtlCol="false" tIns="0" lIns="0" bIns="0" rIns="0">
            <a:spAutoFit/>
          </a:bodyPr>
          <a:lstStyle/>
          <a:p>
            <a:pPr algn="ctr">
              <a:lnSpc>
                <a:spcPts val="3255"/>
              </a:lnSpc>
            </a:pPr>
            <a:r>
              <a:rPr lang="en-US" b="true" sz="2325">
                <a:solidFill>
                  <a:srgbClr val="F3F3F3"/>
                </a:solidFill>
                <a:latin typeface="Arimo Bold"/>
                <a:ea typeface="Arimo Bold"/>
                <a:cs typeface="Arimo Bold"/>
                <a:sym typeface="Arimo Bold"/>
              </a:rPr>
              <a:t>¿Qué oye?</a:t>
            </a:r>
          </a:p>
        </p:txBody>
      </p:sp>
      <p:sp>
        <p:nvSpPr>
          <p:cNvPr name="TextBox 33" id="33"/>
          <p:cNvSpPr txBox="true"/>
          <p:nvPr/>
        </p:nvSpPr>
        <p:spPr>
          <a:xfrm rot="0">
            <a:off x="6916157" y="6125338"/>
            <a:ext cx="5190138" cy="404424"/>
          </a:xfrm>
          <a:prstGeom prst="rect">
            <a:avLst/>
          </a:prstGeom>
        </p:spPr>
        <p:txBody>
          <a:bodyPr anchor="t" rtlCol="false" tIns="0" lIns="0" bIns="0" rIns="0">
            <a:spAutoFit/>
          </a:bodyPr>
          <a:lstStyle/>
          <a:p>
            <a:pPr algn="ctr">
              <a:lnSpc>
                <a:spcPts val="3255"/>
              </a:lnSpc>
            </a:pPr>
            <a:r>
              <a:rPr lang="en-US" b="true" sz="2325">
                <a:solidFill>
                  <a:srgbClr val="F3F3F3"/>
                </a:solidFill>
                <a:latin typeface="Arimo Bold"/>
                <a:ea typeface="Arimo Bold"/>
                <a:cs typeface="Arimo Bold"/>
                <a:sym typeface="Arimo Bold"/>
              </a:rPr>
              <a:t>¿Qué dice y hace?</a:t>
            </a:r>
          </a:p>
        </p:txBody>
      </p:sp>
      <p:sp>
        <p:nvSpPr>
          <p:cNvPr name="TextBox 34" id="34"/>
          <p:cNvSpPr txBox="true"/>
          <p:nvPr/>
        </p:nvSpPr>
        <p:spPr>
          <a:xfrm rot="0">
            <a:off x="3580376" y="8578972"/>
            <a:ext cx="2698227" cy="404424"/>
          </a:xfrm>
          <a:prstGeom prst="rect">
            <a:avLst/>
          </a:prstGeom>
        </p:spPr>
        <p:txBody>
          <a:bodyPr anchor="t" rtlCol="false" tIns="0" lIns="0" bIns="0" rIns="0">
            <a:spAutoFit/>
          </a:bodyPr>
          <a:lstStyle/>
          <a:p>
            <a:pPr algn="ctr">
              <a:lnSpc>
                <a:spcPts val="3255"/>
              </a:lnSpc>
            </a:pPr>
            <a:r>
              <a:rPr lang="en-US" b="true" sz="2325">
                <a:solidFill>
                  <a:srgbClr val="F3F3F3"/>
                </a:solidFill>
                <a:latin typeface="Arimo Bold"/>
                <a:ea typeface="Arimo Bold"/>
                <a:cs typeface="Arimo Bold"/>
                <a:sym typeface="Arimo Bold"/>
              </a:rPr>
              <a:t>¿Qué le duele?</a:t>
            </a:r>
          </a:p>
        </p:txBody>
      </p:sp>
      <p:sp>
        <p:nvSpPr>
          <p:cNvPr name="TextBox 35" id="35"/>
          <p:cNvSpPr txBox="true"/>
          <p:nvPr/>
        </p:nvSpPr>
        <p:spPr>
          <a:xfrm rot="0">
            <a:off x="12604199" y="8501439"/>
            <a:ext cx="2698227" cy="404424"/>
          </a:xfrm>
          <a:prstGeom prst="rect">
            <a:avLst/>
          </a:prstGeom>
        </p:spPr>
        <p:txBody>
          <a:bodyPr anchor="t" rtlCol="false" tIns="0" lIns="0" bIns="0" rIns="0">
            <a:spAutoFit/>
          </a:bodyPr>
          <a:lstStyle/>
          <a:p>
            <a:pPr algn="ctr">
              <a:lnSpc>
                <a:spcPts val="3255"/>
              </a:lnSpc>
            </a:pPr>
            <a:r>
              <a:rPr lang="en-US" b="true" sz="2325">
                <a:solidFill>
                  <a:srgbClr val="F3F3F3"/>
                </a:solidFill>
                <a:latin typeface="Arimo Bold"/>
                <a:ea typeface="Arimo Bold"/>
                <a:cs typeface="Arimo Bold"/>
                <a:sym typeface="Arimo Bold"/>
              </a:rPr>
              <a:t>¿A qué aspira?</a:t>
            </a:r>
          </a:p>
        </p:txBody>
      </p:sp>
      <p:sp>
        <p:nvSpPr>
          <p:cNvPr name="TextBox 36" id="36"/>
          <p:cNvSpPr txBox="true"/>
          <p:nvPr/>
        </p:nvSpPr>
        <p:spPr>
          <a:xfrm rot="0">
            <a:off x="6324828" y="2283736"/>
            <a:ext cx="6651917" cy="931488"/>
          </a:xfrm>
          <a:prstGeom prst="rect">
            <a:avLst/>
          </a:prstGeom>
        </p:spPr>
        <p:txBody>
          <a:bodyPr anchor="t" rtlCol="false" tIns="0" lIns="0" bIns="0" rIns="0">
            <a:spAutoFit/>
          </a:bodyPr>
          <a:lstStyle/>
          <a:p>
            <a:pPr algn="ctr">
              <a:lnSpc>
                <a:spcPts val="1869"/>
              </a:lnSpc>
            </a:pPr>
            <a:r>
              <a:rPr lang="en-US" sz="1545">
                <a:solidFill>
                  <a:srgbClr val="000000"/>
                </a:solidFill>
                <a:latin typeface="Arimo"/>
                <a:ea typeface="Arimo"/>
                <a:cs typeface="Arimo"/>
                <a:sym typeface="Arimo"/>
              </a:rPr>
              <a:t>Esperan un</a:t>
            </a:r>
            <a:r>
              <a:rPr lang="en-US" sz="1545">
                <a:solidFill>
                  <a:srgbClr val="009600"/>
                </a:solidFill>
                <a:latin typeface="Arimo"/>
                <a:ea typeface="Arimo"/>
                <a:cs typeface="Arimo"/>
                <a:sym typeface="Arimo"/>
              </a:rPr>
              <a:t> acercamiento más activo de los líderes</a:t>
            </a:r>
            <a:r>
              <a:rPr lang="en-US" sz="1545">
                <a:solidFill>
                  <a:srgbClr val="000000"/>
                </a:solidFill>
                <a:latin typeface="Arimo"/>
                <a:ea typeface="Arimo"/>
                <a:cs typeface="Arimo"/>
                <a:sym typeface="Arimo"/>
              </a:rPr>
              <a:t> de Descosur a sus zonas, anhelando comprensión y valoración.</a:t>
            </a:r>
            <a:r>
              <a:rPr lang="en-US" sz="1545">
                <a:solidFill>
                  <a:srgbClr val="009600"/>
                </a:solidFill>
                <a:latin typeface="Arimo"/>
                <a:ea typeface="Arimo"/>
                <a:cs typeface="Arimo"/>
                <a:sym typeface="Arimo"/>
              </a:rPr>
              <a:t>Sienten la limitación en la interacción</a:t>
            </a:r>
            <a:r>
              <a:rPr lang="en-US" sz="1545">
                <a:solidFill>
                  <a:srgbClr val="000000"/>
                </a:solidFill>
                <a:latin typeface="Arimo"/>
                <a:ea typeface="Arimo"/>
                <a:cs typeface="Arimo"/>
                <a:sym typeface="Arimo"/>
              </a:rPr>
              <a:t> personal con directivos. Piensan que deberían publicar </a:t>
            </a:r>
            <a:r>
              <a:rPr lang="en-US" sz="1545">
                <a:solidFill>
                  <a:srgbClr val="009600"/>
                </a:solidFill>
                <a:latin typeface="Arimo"/>
                <a:ea typeface="Arimo"/>
                <a:cs typeface="Arimo"/>
                <a:sym typeface="Arimo"/>
              </a:rPr>
              <a:t>con mejor detalle</a:t>
            </a:r>
            <a:r>
              <a:rPr lang="en-US" sz="1545">
                <a:solidFill>
                  <a:srgbClr val="000000"/>
                </a:solidFill>
                <a:latin typeface="Arimo"/>
                <a:ea typeface="Arimo"/>
                <a:cs typeface="Arimo"/>
                <a:sym typeface="Arimo"/>
              </a:rPr>
              <a:t> los proyectos en los que vienen trabajando. </a:t>
            </a:r>
          </a:p>
        </p:txBody>
      </p:sp>
      <p:sp>
        <p:nvSpPr>
          <p:cNvPr name="TextBox 37" id="37"/>
          <p:cNvSpPr txBox="true"/>
          <p:nvPr/>
        </p:nvSpPr>
        <p:spPr>
          <a:xfrm rot="0">
            <a:off x="1687974" y="4324745"/>
            <a:ext cx="3665511" cy="1177604"/>
          </a:xfrm>
          <a:prstGeom prst="rect">
            <a:avLst/>
          </a:prstGeom>
        </p:spPr>
        <p:txBody>
          <a:bodyPr anchor="t" rtlCol="false" tIns="0" lIns="0" bIns="0" rIns="0">
            <a:spAutoFit/>
          </a:bodyPr>
          <a:lstStyle/>
          <a:p>
            <a:pPr algn="ctr">
              <a:lnSpc>
                <a:spcPts val="1869"/>
              </a:lnSpc>
            </a:pPr>
            <a:r>
              <a:rPr lang="en-US" sz="1545">
                <a:solidFill>
                  <a:srgbClr val="000000"/>
                </a:solidFill>
                <a:latin typeface="Arimo"/>
                <a:ea typeface="Arimo"/>
                <a:cs typeface="Arimo"/>
                <a:sym typeface="Arimo"/>
              </a:rPr>
              <a:t>Reciben mensajes sobre el interés de los directivos en los resultados de proyectos. Escuchan reconocimiento de algunos directivos pero les gustaría sentir que todos se preocupan por ellos. </a:t>
            </a:r>
          </a:p>
        </p:txBody>
      </p:sp>
      <p:sp>
        <p:nvSpPr>
          <p:cNvPr name="TextBox 38" id="38"/>
          <p:cNvSpPr txBox="true"/>
          <p:nvPr/>
        </p:nvSpPr>
        <p:spPr>
          <a:xfrm rot="0">
            <a:off x="12654452" y="4430213"/>
            <a:ext cx="3954375" cy="1177604"/>
          </a:xfrm>
          <a:prstGeom prst="rect">
            <a:avLst/>
          </a:prstGeom>
        </p:spPr>
        <p:txBody>
          <a:bodyPr anchor="t" rtlCol="false" tIns="0" lIns="0" bIns="0" rIns="0">
            <a:spAutoFit/>
          </a:bodyPr>
          <a:lstStyle/>
          <a:p>
            <a:pPr algn="ctr">
              <a:lnSpc>
                <a:spcPts val="1869"/>
              </a:lnSpc>
            </a:pPr>
            <a:r>
              <a:rPr lang="en-US" sz="1545">
                <a:solidFill>
                  <a:srgbClr val="000000"/>
                </a:solidFill>
                <a:latin typeface="Arimo"/>
                <a:ea typeface="Arimo"/>
                <a:cs typeface="Arimo"/>
                <a:sym typeface="Arimo"/>
              </a:rPr>
              <a:t>Observan limitaciones en las publicaciones existentes y la falta de encuentros físicos entre proyectos. Observan la falta de acciones concretas de recursos humanos para su integración y desarrollo personal.</a:t>
            </a:r>
          </a:p>
        </p:txBody>
      </p:sp>
      <p:sp>
        <p:nvSpPr>
          <p:cNvPr name="TextBox 39" id="39"/>
          <p:cNvSpPr txBox="true"/>
          <p:nvPr/>
        </p:nvSpPr>
        <p:spPr>
          <a:xfrm rot="0">
            <a:off x="6916157" y="6717610"/>
            <a:ext cx="5010845" cy="1160088"/>
          </a:xfrm>
          <a:prstGeom prst="rect">
            <a:avLst/>
          </a:prstGeom>
        </p:spPr>
        <p:txBody>
          <a:bodyPr anchor="t" rtlCol="false" tIns="0" lIns="0" bIns="0" rIns="0">
            <a:spAutoFit/>
          </a:bodyPr>
          <a:lstStyle/>
          <a:p>
            <a:pPr algn="ctr">
              <a:lnSpc>
                <a:spcPts val="1869"/>
              </a:lnSpc>
            </a:pPr>
            <a:r>
              <a:rPr lang="en-US" sz="1545">
                <a:solidFill>
                  <a:srgbClr val="000000"/>
                </a:solidFill>
                <a:latin typeface="Arimo"/>
                <a:ea typeface="Arimo"/>
                <a:cs typeface="Arimo"/>
                <a:sym typeface="Arimo"/>
              </a:rPr>
              <a:t>Expresan el deseo de </a:t>
            </a:r>
            <a:r>
              <a:rPr lang="en-US" sz="1545">
                <a:solidFill>
                  <a:srgbClr val="009600"/>
                </a:solidFill>
                <a:latin typeface="Arimo"/>
                <a:ea typeface="Arimo"/>
                <a:cs typeface="Arimo"/>
                <a:sym typeface="Arimo"/>
              </a:rPr>
              <a:t>mayor cercanía de los líderes</a:t>
            </a:r>
            <a:r>
              <a:rPr lang="en-US" sz="1545">
                <a:solidFill>
                  <a:srgbClr val="000000"/>
                </a:solidFill>
                <a:latin typeface="Arimo"/>
                <a:ea typeface="Arimo"/>
                <a:cs typeface="Arimo"/>
                <a:sym typeface="Arimo"/>
              </a:rPr>
              <a:t> y publicaciones más detalladas. Piden la presencia directiva en campo y buscan una </a:t>
            </a:r>
            <a:r>
              <a:rPr lang="en-US" sz="1545">
                <a:solidFill>
                  <a:srgbClr val="009600"/>
                </a:solidFill>
                <a:latin typeface="Arimo"/>
                <a:ea typeface="Arimo"/>
                <a:cs typeface="Arimo"/>
                <a:sym typeface="Arimo"/>
              </a:rPr>
              <a:t>estructura más formal en la bienvenida</a:t>
            </a:r>
            <a:r>
              <a:rPr lang="en-US" sz="1545">
                <a:solidFill>
                  <a:srgbClr val="000000"/>
                </a:solidFill>
                <a:latin typeface="Arimo"/>
                <a:ea typeface="Arimo"/>
                <a:cs typeface="Arimo"/>
                <a:sym typeface="Arimo"/>
              </a:rPr>
              <a:t> a nuevos miembros. Explican las funciones detalladas a un nuevo técnico de campo.</a:t>
            </a:r>
          </a:p>
        </p:txBody>
      </p:sp>
      <p:sp>
        <p:nvSpPr>
          <p:cNvPr name="TextBox 40" id="40"/>
          <p:cNvSpPr txBox="true"/>
          <p:nvPr/>
        </p:nvSpPr>
        <p:spPr>
          <a:xfrm rot="0">
            <a:off x="805827" y="9189620"/>
            <a:ext cx="8247325" cy="945501"/>
          </a:xfrm>
          <a:prstGeom prst="rect">
            <a:avLst/>
          </a:prstGeom>
        </p:spPr>
        <p:txBody>
          <a:bodyPr anchor="t" rtlCol="false" tIns="0" lIns="0" bIns="0" rIns="0">
            <a:spAutoFit/>
          </a:bodyPr>
          <a:lstStyle/>
          <a:p>
            <a:pPr algn="ctr">
              <a:lnSpc>
                <a:spcPts val="1869"/>
              </a:lnSpc>
            </a:pPr>
            <a:r>
              <a:rPr lang="en-US" sz="1545">
                <a:solidFill>
                  <a:srgbClr val="000000"/>
                </a:solidFill>
                <a:latin typeface="Arimo"/>
                <a:ea typeface="Arimo"/>
                <a:cs typeface="Arimo"/>
                <a:sym typeface="Arimo"/>
              </a:rPr>
              <a:t>Sienten la falta de interacción directa con los líderes y la distancia geográfica como obstáculos para una comunicación efectiva. La carencia de detalles en las publicaciones sobre los proyectos y la tardanza en promover la comunicación de estos proyectos. Les duele la falta de atención a la persona ya que solo perciben que se aborda las planillas en RRHH. </a:t>
            </a:r>
          </a:p>
        </p:txBody>
      </p:sp>
      <p:sp>
        <p:nvSpPr>
          <p:cNvPr name="TextBox 41" id="41"/>
          <p:cNvSpPr txBox="true"/>
          <p:nvPr/>
        </p:nvSpPr>
        <p:spPr>
          <a:xfrm rot="0">
            <a:off x="9977598" y="9123252"/>
            <a:ext cx="7638891" cy="945501"/>
          </a:xfrm>
          <a:prstGeom prst="rect">
            <a:avLst/>
          </a:prstGeom>
        </p:spPr>
        <p:txBody>
          <a:bodyPr anchor="t" rtlCol="false" tIns="0" lIns="0" bIns="0" rIns="0">
            <a:spAutoFit/>
          </a:bodyPr>
          <a:lstStyle/>
          <a:p>
            <a:pPr algn="ctr">
              <a:lnSpc>
                <a:spcPts val="1869"/>
              </a:lnSpc>
            </a:pPr>
            <a:r>
              <a:rPr lang="en-US" sz="1545">
                <a:solidFill>
                  <a:srgbClr val="000000"/>
                </a:solidFill>
                <a:latin typeface="Arimo"/>
                <a:ea typeface="Arimo"/>
                <a:cs typeface="Arimo"/>
                <a:sym typeface="Arimo"/>
              </a:rPr>
              <a:t>Buscan una comunicación más efectiva y cercana, con información detallada y participación directiva en campo. Anhelan una integración más estructurada y formal de nuevos miembros. Aspiran a sentirse reconocidos y valorados, buscando una mayor atención y acciones concretas de recursos humanos para su desarrollo personal</a:t>
            </a:r>
          </a:p>
        </p:txBody>
      </p:sp>
      <p:sp>
        <p:nvSpPr>
          <p:cNvPr name="TextBox 42" id="42"/>
          <p:cNvSpPr txBox="true"/>
          <p:nvPr/>
        </p:nvSpPr>
        <p:spPr>
          <a:xfrm rot="0">
            <a:off x="13222879" y="3667716"/>
            <a:ext cx="2817521" cy="404424"/>
          </a:xfrm>
          <a:prstGeom prst="rect">
            <a:avLst/>
          </a:prstGeom>
        </p:spPr>
        <p:txBody>
          <a:bodyPr anchor="t" rtlCol="false" tIns="0" lIns="0" bIns="0" rIns="0">
            <a:spAutoFit/>
          </a:bodyPr>
          <a:lstStyle/>
          <a:p>
            <a:pPr algn="ctr">
              <a:lnSpc>
                <a:spcPts val="3255"/>
              </a:lnSpc>
            </a:pPr>
            <a:r>
              <a:rPr lang="en-US" b="true" sz="2325">
                <a:solidFill>
                  <a:srgbClr val="F3F3F3"/>
                </a:solidFill>
                <a:latin typeface="Arimo Bold"/>
                <a:ea typeface="Arimo Bold"/>
                <a:cs typeface="Arimo Bold"/>
                <a:sym typeface="Arimo Bold"/>
              </a:rPr>
              <a:t>¿Qué ve?</a:t>
            </a:r>
          </a:p>
        </p:txBody>
      </p:sp>
      <p:sp>
        <p:nvSpPr>
          <p:cNvPr name="TextBox 43" id="43"/>
          <p:cNvSpPr txBox="true"/>
          <p:nvPr/>
        </p:nvSpPr>
        <p:spPr>
          <a:xfrm rot="0">
            <a:off x="569146" y="422216"/>
            <a:ext cx="13868553" cy="666750"/>
          </a:xfrm>
          <a:prstGeom prst="rect">
            <a:avLst/>
          </a:prstGeom>
        </p:spPr>
        <p:txBody>
          <a:bodyPr anchor="t" rtlCol="false" tIns="0" lIns="0" bIns="0" rIns="0">
            <a:spAutoFit/>
          </a:bodyPr>
          <a:lstStyle/>
          <a:p>
            <a:pPr algn="l">
              <a:lnSpc>
                <a:spcPts val="5280"/>
              </a:lnSpc>
            </a:pPr>
            <a:r>
              <a:rPr lang="en-US" sz="4400" b="true">
                <a:solidFill>
                  <a:srgbClr val="FFFFFF"/>
                </a:solidFill>
                <a:latin typeface="Lato Bold"/>
                <a:ea typeface="Lato Bold"/>
                <a:cs typeface="Lato Bold"/>
                <a:sym typeface="Lato Bold"/>
              </a:rPr>
              <a:t>MAPA DE EMPATÍA - </a:t>
            </a:r>
            <a:r>
              <a:rPr lang="en-US" sz="4400" b="true">
                <a:solidFill>
                  <a:srgbClr val="000000"/>
                </a:solidFill>
                <a:latin typeface="Lato Bold"/>
                <a:ea typeface="Lato Bold"/>
                <a:cs typeface="Lato Bold"/>
                <a:sym typeface="Lato Bold"/>
              </a:rPr>
              <a:t>CORDINADORES DE CAMPO</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520729" y="2268762"/>
            <a:ext cx="4999308" cy="2055715"/>
          </a:xfrm>
          <a:prstGeom prst="line">
            <a:avLst/>
          </a:prstGeom>
          <a:ln cap="flat" w="19050">
            <a:solidFill>
              <a:srgbClr val="009600"/>
            </a:solidFill>
            <a:prstDash val="solid"/>
            <a:headEnd type="none" len="sm" w="sm"/>
            <a:tailEnd type="none" len="sm" w="sm"/>
          </a:ln>
        </p:spPr>
      </p:sp>
      <p:sp>
        <p:nvSpPr>
          <p:cNvPr name="AutoShape 3" id="3"/>
          <p:cNvSpPr/>
          <p:nvPr/>
        </p:nvSpPr>
        <p:spPr>
          <a:xfrm flipH="true">
            <a:off x="10544185" y="2260590"/>
            <a:ext cx="5628392" cy="2074267"/>
          </a:xfrm>
          <a:prstGeom prst="line">
            <a:avLst/>
          </a:prstGeom>
          <a:ln cap="flat" w="19050">
            <a:solidFill>
              <a:srgbClr val="009600"/>
            </a:solidFill>
            <a:prstDash val="solid"/>
            <a:headEnd type="none" len="sm" w="sm"/>
            <a:tailEnd type="none" len="sm" w="sm"/>
          </a:ln>
        </p:spPr>
      </p:sp>
      <p:sp>
        <p:nvSpPr>
          <p:cNvPr name="AutoShape 4" id="4"/>
          <p:cNvSpPr/>
          <p:nvPr/>
        </p:nvSpPr>
        <p:spPr>
          <a:xfrm flipH="true" flipV="true">
            <a:off x="10536004" y="4931533"/>
            <a:ext cx="5636573" cy="2193248"/>
          </a:xfrm>
          <a:prstGeom prst="line">
            <a:avLst/>
          </a:prstGeom>
          <a:ln cap="flat" w="19050">
            <a:solidFill>
              <a:srgbClr val="009600"/>
            </a:solidFill>
            <a:prstDash val="solid"/>
            <a:headEnd type="none" len="sm" w="sm"/>
            <a:tailEnd type="none" len="sm" w="sm"/>
          </a:ln>
        </p:spPr>
      </p:sp>
      <p:sp>
        <p:nvSpPr>
          <p:cNvPr name="AutoShape 5" id="5"/>
          <p:cNvSpPr/>
          <p:nvPr/>
        </p:nvSpPr>
        <p:spPr>
          <a:xfrm flipV="true">
            <a:off x="3753077" y="4891410"/>
            <a:ext cx="4774610" cy="2233371"/>
          </a:xfrm>
          <a:prstGeom prst="line">
            <a:avLst/>
          </a:prstGeom>
          <a:ln cap="flat" w="19050">
            <a:solidFill>
              <a:srgbClr val="009600"/>
            </a:solidFill>
            <a:prstDash val="solid"/>
            <a:headEnd type="none" len="sm" w="sm"/>
            <a:tailEnd type="none" len="sm" w="sm"/>
          </a:ln>
        </p:spPr>
      </p:sp>
      <p:sp>
        <p:nvSpPr>
          <p:cNvPr name="AutoShape 6" id="6"/>
          <p:cNvSpPr/>
          <p:nvPr/>
        </p:nvSpPr>
        <p:spPr>
          <a:xfrm>
            <a:off x="4029519" y="8248662"/>
            <a:ext cx="11223485" cy="0"/>
          </a:xfrm>
          <a:prstGeom prst="line">
            <a:avLst/>
          </a:prstGeom>
          <a:ln cap="flat" w="19050">
            <a:solidFill>
              <a:srgbClr val="009600"/>
            </a:solidFill>
            <a:prstDash val="solid"/>
            <a:headEnd type="none" len="sm" w="sm"/>
            <a:tailEnd type="none" len="sm" w="sm"/>
          </a:ln>
        </p:spPr>
      </p:sp>
      <p:sp>
        <p:nvSpPr>
          <p:cNvPr name="AutoShape 7" id="7"/>
          <p:cNvSpPr/>
          <p:nvPr/>
        </p:nvSpPr>
        <p:spPr>
          <a:xfrm flipV="true">
            <a:off x="9641261" y="8817923"/>
            <a:ext cx="0" cy="1116000"/>
          </a:xfrm>
          <a:prstGeom prst="line">
            <a:avLst/>
          </a:prstGeom>
          <a:ln cap="flat" w="19050">
            <a:solidFill>
              <a:srgbClr val="009600"/>
            </a:solidFill>
            <a:prstDash val="solid"/>
            <a:headEnd type="none" len="sm" w="sm"/>
            <a:tailEnd type="none" len="sm" w="sm"/>
          </a:ln>
        </p:spPr>
      </p:sp>
      <p:grpSp>
        <p:nvGrpSpPr>
          <p:cNvPr name="Group 8" id="8"/>
          <p:cNvGrpSpPr/>
          <p:nvPr/>
        </p:nvGrpSpPr>
        <p:grpSpPr>
          <a:xfrm rot="0">
            <a:off x="7777638" y="1720051"/>
            <a:ext cx="3467177" cy="515352"/>
            <a:chOff x="0" y="0"/>
            <a:chExt cx="554845" cy="82471"/>
          </a:xfrm>
        </p:grpSpPr>
        <p:sp>
          <p:nvSpPr>
            <p:cNvPr name="Freeform 9" id="9"/>
            <p:cNvSpPr/>
            <p:nvPr/>
          </p:nvSpPr>
          <p:spPr>
            <a:xfrm flipH="false" flipV="false" rot="0">
              <a:off x="0" y="0"/>
              <a:ext cx="554845" cy="82471"/>
            </a:xfrm>
            <a:custGeom>
              <a:avLst/>
              <a:gdLst/>
              <a:ahLst/>
              <a:cxnLst/>
              <a:rect r="r" b="b" t="t" l="l"/>
              <a:pathLst>
                <a:path h="82471" w="554845">
                  <a:moveTo>
                    <a:pt x="0" y="0"/>
                  </a:moveTo>
                  <a:lnTo>
                    <a:pt x="554845" y="0"/>
                  </a:lnTo>
                  <a:lnTo>
                    <a:pt x="554845" y="82471"/>
                  </a:lnTo>
                  <a:lnTo>
                    <a:pt x="0" y="82471"/>
                  </a:lnTo>
                  <a:close/>
                </a:path>
              </a:pathLst>
            </a:custGeom>
            <a:solidFill>
              <a:srgbClr val="B6D7A8"/>
            </a:solidFill>
          </p:spPr>
        </p:sp>
        <p:sp>
          <p:nvSpPr>
            <p:cNvPr name="TextBox 10" id="10"/>
            <p:cNvSpPr txBox="true"/>
            <p:nvPr/>
          </p:nvSpPr>
          <p:spPr>
            <a:xfrm>
              <a:off x="0" y="-28575"/>
              <a:ext cx="554845" cy="111046"/>
            </a:xfrm>
            <a:prstGeom prst="rect">
              <a:avLst/>
            </a:prstGeom>
          </p:spPr>
          <p:txBody>
            <a:bodyPr anchor="ctr" rtlCol="false" tIns="50800" lIns="50800" bIns="50800" rIns="50800"/>
            <a:lstStyle/>
            <a:p>
              <a:pPr algn="ctr">
                <a:lnSpc>
                  <a:spcPts val="1960"/>
                </a:lnSpc>
                <a:spcBef>
                  <a:spcPct val="0"/>
                </a:spcBef>
              </a:pPr>
            </a:p>
          </p:txBody>
        </p:sp>
      </p:grpSp>
      <p:grpSp>
        <p:nvGrpSpPr>
          <p:cNvPr name="Group 11" id="11"/>
          <p:cNvGrpSpPr/>
          <p:nvPr/>
        </p:nvGrpSpPr>
        <p:grpSpPr>
          <a:xfrm rot="0">
            <a:off x="2303015" y="3640940"/>
            <a:ext cx="2428708" cy="515352"/>
            <a:chOff x="0" y="0"/>
            <a:chExt cx="388661" cy="82471"/>
          </a:xfrm>
        </p:grpSpPr>
        <p:sp>
          <p:nvSpPr>
            <p:cNvPr name="Freeform 12" id="12"/>
            <p:cNvSpPr/>
            <p:nvPr/>
          </p:nvSpPr>
          <p:spPr>
            <a:xfrm flipH="false" flipV="false" rot="0">
              <a:off x="0" y="0"/>
              <a:ext cx="388661" cy="82471"/>
            </a:xfrm>
            <a:custGeom>
              <a:avLst/>
              <a:gdLst/>
              <a:ahLst/>
              <a:cxnLst/>
              <a:rect r="r" b="b" t="t" l="l"/>
              <a:pathLst>
                <a:path h="82471" w="388661">
                  <a:moveTo>
                    <a:pt x="0" y="0"/>
                  </a:moveTo>
                  <a:lnTo>
                    <a:pt x="388661" y="0"/>
                  </a:lnTo>
                  <a:lnTo>
                    <a:pt x="388661" y="82471"/>
                  </a:lnTo>
                  <a:lnTo>
                    <a:pt x="0" y="82471"/>
                  </a:lnTo>
                  <a:close/>
                </a:path>
              </a:pathLst>
            </a:custGeom>
            <a:solidFill>
              <a:srgbClr val="73B744"/>
            </a:solidFill>
          </p:spPr>
        </p:sp>
        <p:sp>
          <p:nvSpPr>
            <p:cNvPr name="TextBox 13" id="13"/>
            <p:cNvSpPr txBox="true"/>
            <p:nvPr/>
          </p:nvSpPr>
          <p:spPr>
            <a:xfrm>
              <a:off x="0" y="-28575"/>
              <a:ext cx="388661" cy="111046"/>
            </a:xfrm>
            <a:prstGeom prst="rect">
              <a:avLst/>
            </a:prstGeom>
          </p:spPr>
          <p:txBody>
            <a:bodyPr anchor="ctr" rtlCol="false" tIns="50800" lIns="50800" bIns="50800" rIns="50800"/>
            <a:lstStyle/>
            <a:p>
              <a:pPr algn="ctr">
                <a:lnSpc>
                  <a:spcPts val="1960"/>
                </a:lnSpc>
                <a:spcBef>
                  <a:spcPct val="0"/>
                </a:spcBef>
              </a:pPr>
            </a:p>
          </p:txBody>
        </p:sp>
      </p:grpSp>
      <p:grpSp>
        <p:nvGrpSpPr>
          <p:cNvPr name="Group 14" id="14"/>
          <p:cNvGrpSpPr/>
          <p:nvPr/>
        </p:nvGrpSpPr>
        <p:grpSpPr>
          <a:xfrm rot="0">
            <a:off x="7777638" y="6068907"/>
            <a:ext cx="3467177" cy="515352"/>
            <a:chOff x="0" y="0"/>
            <a:chExt cx="554845" cy="82471"/>
          </a:xfrm>
        </p:grpSpPr>
        <p:sp>
          <p:nvSpPr>
            <p:cNvPr name="Freeform 15" id="15"/>
            <p:cNvSpPr/>
            <p:nvPr/>
          </p:nvSpPr>
          <p:spPr>
            <a:xfrm flipH="false" flipV="false" rot="0">
              <a:off x="0" y="0"/>
              <a:ext cx="554845" cy="82471"/>
            </a:xfrm>
            <a:custGeom>
              <a:avLst/>
              <a:gdLst/>
              <a:ahLst/>
              <a:cxnLst/>
              <a:rect r="r" b="b" t="t" l="l"/>
              <a:pathLst>
                <a:path h="82471" w="554845">
                  <a:moveTo>
                    <a:pt x="0" y="0"/>
                  </a:moveTo>
                  <a:lnTo>
                    <a:pt x="554845" y="0"/>
                  </a:lnTo>
                  <a:lnTo>
                    <a:pt x="554845" y="82471"/>
                  </a:lnTo>
                  <a:lnTo>
                    <a:pt x="0" y="82471"/>
                  </a:lnTo>
                  <a:close/>
                </a:path>
              </a:pathLst>
            </a:custGeom>
            <a:solidFill>
              <a:srgbClr val="B6D7A8"/>
            </a:solidFill>
          </p:spPr>
        </p:sp>
        <p:sp>
          <p:nvSpPr>
            <p:cNvPr name="TextBox 16" id="16"/>
            <p:cNvSpPr txBox="true"/>
            <p:nvPr/>
          </p:nvSpPr>
          <p:spPr>
            <a:xfrm>
              <a:off x="0" y="-28575"/>
              <a:ext cx="554845" cy="111046"/>
            </a:xfrm>
            <a:prstGeom prst="rect">
              <a:avLst/>
            </a:prstGeom>
          </p:spPr>
          <p:txBody>
            <a:bodyPr anchor="ctr" rtlCol="false" tIns="50800" lIns="50800" bIns="50800" rIns="50800"/>
            <a:lstStyle/>
            <a:p>
              <a:pPr algn="ctr">
                <a:lnSpc>
                  <a:spcPts val="1960"/>
                </a:lnSpc>
                <a:spcBef>
                  <a:spcPct val="0"/>
                </a:spcBef>
              </a:pPr>
            </a:p>
          </p:txBody>
        </p:sp>
      </p:grpSp>
      <p:grpSp>
        <p:nvGrpSpPr>
          <p:cNvPr name="Group 17" id="17"/>
          <p:cNvGrpSpPr/>
          <p:nvPr/>
        </p:nvGrpSpPr>
        <p:grpSpPr>
          <a:xfrm rot="0">
            <a:off x="5092779" y="8523247"/>
            <a:ext cx="2428708" cy="515352"/>
            <a:chOff x="0" y="0"/>
            <a:chExt cx="388661" cy="82471"/>
          </a:xfrm>
        </p:grpSpPr>
        <p:sp>
          <p:nvSpPr>
            <p:cNvPr name="Freeform 18" id="18"/>
            <p:cNvSpPr/>
            <p:nvPr/>
          </p:nvSpPr>
          <p:spPr>
            <a:xfrm flipH="false" flipV="false" rot="0">
              <a:off x="0" y="0"/>
              <a:ext cx="388661" cy="82471"/>
            </a:xfrm>
            <a:custGeom>
              <a:avLst/>
              <a:gdLst/>
              <a:ahLst/>
              <a:cxnLst/>
              <a:rect r="r" b="b" t="t" l="l"/>
              <a:pathLst>
                <a:path h="82471" w="388661">
                  <a:moveTo>
                    <a:pt x="0" y="0"/>
                  </a:moveTo>
                  <a:lnTo>
                    <a:pt x="388661" y="0"/>
                  </a:lnTo>
                  <a:lnTo>
                    <a:pt x="388661" y="82471"/>
                  </a:lnTo>
                  <a:lnTo>
                    <a:pt x="0" y="82471"/>
                  </a:lnTo>
                  <a:close/>
                </a:path>
              </a:pathLst>
            </a:custGeom>
            <a:solidFill>
              <a:srgbClr val="B6D7A8"/>
            </a:solidFill>
          </p:spPr>
        </p:sp>
        <p:sp>
          <p:nvSpPr>
            <p:cNvPr name="TextBox 19" id="19"/>
            <p:cNvSpPr txBox="true"/>
            <p:nvPr/>
          </p:nvSpPr>
          <p:spPr>
            <a:xfrm>
              <a:off x="0" y="-28575"/>
              <a:ext cx="388661" cy="111046"/>
            </a:xfrm>
            <a:prstGeom prst="rect">
              <a:avLst/>
            </a:prstGeom>
          </p:spPr>
          <p:txBody>
            <a:bodyPr anchor="ctr" rtlCol="false" tIns="50800" lIns="50800" bIns="50800" rIns="50800"/>
            <a:lstStyle/>
            <a:p>
              <a:pPr algn="ctr">
                <a:lnSpc>
                  <a:spcPts val="1960"/>
                </a:lnSpc>
                <a:spcBef>
                  <a:spcPct val="0"/>
                </a:spcBef>
              </a:pPr>
            </a:p>
          </p:txBody>
        </p:sp>
      </p:grpSp>
      <p:grpSp>
        <p:nvGrpSpPr>
          <p:cNvPr name="Group 20" id="20"/>
          <p:cNvGrpSpPr/>
          <p:nvPr/>
        </p:nvGrpSpPr>
        <p:grpSpPr>
          <a:xfrm rot="0">
            <a:off x="11537497" y="8540918"/>
            <a:ext cx="2698227" cy="515352"/>
            <a:chOff x="0" y="0"/>
            <a:chExt cx="431791" cy="82471"/>
          </a:xfrm>
        </p:grpSpPr>
        <p:sp>
          <p:nvSpPr>
            <p:cNvPr name="Freeform 21" id="21"/>
            <p:cNvSpPr/>
            <p:nvPr/>
          </p:nvSpPr>
          <p:spPr>
            <a:xfrm flipH="false" flipV="false" rot="0">
              <a:off x="0" y="0"/>
              <a:ext cx="431791" cy="82471"/>
            </a:xfrm>
            <a:custGeom>
              <a:avLst/>
              <a:gdLst/>
              <a:ahLst/>
              <a:cxnLst/>
              <a:rect r="r" b="b" t="t" l="l"/>
              <a:pathLst>
                <a:path h="82471" w="431791">
                  <a:moveTo>
                    <a:pt x="0" y="0"/>
                  </a:moveTo>
                  <a:lnTo>
                    <a:pt x="431791" y="0"/>
                  </a:lnTo>
                  <a:lnTo>
                    <a:pt x="431791" y="82471"/>
                  </a:lnTo>
                  <a:lnTo>
                    <a:pt x="0" y="82471"/>
                  </a:lnTo>
                  <a:close/>
                </a:path>
              </a:pathLst>
            </a:custGeom>
            <a:solidFill>
              <a:srgbClr val="B6D7A8"/>
            </a:solidFill>
          </p:spPr>
        </p:sp>
        <p:sp>
          <p:nvSpPr>
            <p:cNvPr name="TextBox 22" id="22"/>
            <p:cNvSpPr txBox="true"/>
            <p:nvPr/>
          </p:nvSpPr>
          <p:spPr>
            <a:xfrm>
              <a:off x="0" y="-28575"/>
              <a:ext cx="431791" cy="111046"/>
            </a:xfrm>
            <a:prstGeom prst="rect">
              <a:avLst/>
            </a:prstGeom>
          </p:spPr>
          <p:txBody>
            <a:bodyPr anchor="ctr" rtlCol="false" tIns="50800" lIns="50800" bIns="50800" rIns="50800"/>
            <a:lstStyle/>
            <a:p>
              <a:pPr algn="ctr">
                <a:lnSpc>
                  <a:spcPts val="1960"/>
                </a:lnSpc>
                <a:spcBef>
                  <a:spcPct val="0"/>
                </a:spcBef>
              </a:pPr>
            </a:p>
          </p:txBody>
        </p:sp>
      </p:grpSp>
      <p:grpSp>
        <p:nvGrpSpPr>
          <p:cNvPr name="Group 23" id="23"/>
          <p:cNvGrpSpPr/>
          <p:nvPr/>
        </p:nvGrpSpPr>
        <p:grpSpPr>
          <a:xfrm rot="0">
            <a:off x="14079362" y="3648160"/>
            <a:ext cx="2428708" cy="515352"/>
            <a:chOff x="0" y="0"/>
            <a:chExt cx="388661" cy="82471"/>
          </a:xfrm>
        </p:grpSpPr>
        <p:sp>
          <p:nvSpPr>
            <p:cNvPr name="Freeform 24" id="24"/>
            <p:cNvSpPr/>
            <p:nvPr/>
          </p:nvSpPr>
          <p:spPr>
            <a:xfrm flipH="false" flipV="false" rot="0">
              <a:off x="0" y="0"/>
              <a:ext cx="388661" cy="82471"/>
            </a:xfrm>
            <a:custGeom>
              <a:avLst/>
              <a:gdLst/>
              <a:ahLst/>
              <a:cxnLst/>
              <a:rect r="r" b="b" t="t" l="l"/>
              <a:pathLst>
                <a:path h="82471" w="388661">
                  <a:moveTo>
                    <a:pt x="0" y="0"/>
                  </a:moveTo>
                  <a:lnTo>
                    <a:pt x="388661" y="0"/>
                  </a:lnTo>
                  <a:lnTo>
                    <a:pt x="388661" y="82471"/>
                  </a:lnTo>
                  <a:lnTo>
                    <a:pt x="0" y="82471"/>
                  </a:lnTo>
                  <a:close/>
                </a:path>
              </a:pathLst>
            </a:custGeom>
            <a:solidFill>
              <a:srgbClr val="73B744"/>
            </a:solidFill>
          </p:spPr>
        </p:sp>
        <p:sp>
          <p:nvSpPr>
            <p:cNvPr name="TextBox 25" id="25"/>
            <p:cNvSpPr txBox="true"/>
            <p:nvPr/>
          </p:nvSpPr>
          <p:spPr>
            <a:xfrm>
              <a:off x="0" y="-28575"/>
              <a:ext cx="388661" cy="111046"/>
            </a:xfrm>
            <a:prstGeom prst="rect">
              <a:avLst/>
            </a:prstGeom>
          </p:spPr>
          <p:txBody>
            <a:bodyPr anchor="ctr" rtlCol="false" tIns="50800" lIns="50800" bIns="50800" rIns="50800"/>
            <a:lstStyle/>
            <a:p>
              <a:pPr algn="ctr">
                <a:lnSpc>
                  <a:spcPts val="1960"/>
                </a:lnSpc>
                <a:spcBef>
                  <a:spcPct val="0"/>
                </a:spcBef>
              </a:pPr>
            </a:p>
          </p:txBody>
        </p:sp>
      </p:grpSp>
      <p:grpSp>
        <p:nvGrpSpPr>
          <p:cNvPr name="Group 26" id="26"/>
          <p:cNvGrpSpPr/>
          <p:nvPr/>
        </p:nvGrpSpPr>
        <p:grpSpPr>
          <a:xfrm rot="0">
            <a:off x="0" y="0"/>
            <a:ext cx="18288000" cy="1511182"/>
            <a:chOff x="0" y="0"/>
            <a:chExt cx="4816593" cy="398007"/>
          </a:xfrm>
        </p:grpSpPr>
        <p:sp>
          <p:nvSpPr>
            <p:cNvPr name="Freeform 27" id="27"/>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73B744"/>
            </a:solidFill>
          </p:spPr>
        </p:sp>
        <p:sp>
          <p:nvSpPr>
            <p:cNvPr name="TextBox 28" id="28"/>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sp>
        <p:nvSpPr>
          <p:cNvPr name="Freeform 29" id="29"/>
          <p:cNvSpPr/>
          <p:nvPr/>
        </p:nvSpPr>
        <p:spPr>
          <a:xfrm flipH="false" flipV="false" rot="0">
            <a:off x="8223978" y="3296619"/>
            <a:ext cx="2616317" cy="2616317"/>
          </a:xfrm>
          <a:custGeom>
            <a:avLst/>
            <a:gdLst/>
            <a:ahLst/>
            <a:cxnLst/>
            <a:rect r="r" b="b" t="t" l="l"/>
            <a:pathLst>
              <a:path h="2616317" w="2616317">
                <a:moveTo>
                  <a:pt x="0" y="0"/>
                </a:moveTo>
                <a:lnTo>
                  <a:pt x="2616317" y="0"/>
                </a:lnTo>
                <a:lnTo>
                  <a:pt x="2616317" y="2616318"/>
                </a:lnTo>
                <a:lnTo>
                  <a:pt x="0" y="26163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8486330" y="4153172"/>
            <a:ext cx="2054561" cy="1091486"/>
          </a:xfrm>
          <a:custGeom>
            <a:avLst/>
            <a:gdLst/>
            <a:ahLst/>
            <a:cxnLst/>
            <a:rect r="r" b="b" t="t" l="l"/>
            <a:pathLst>
              <a:path h="1091486" w="2054561">
                <a:moveTo>
                  <a:pt x="0" y="0"/>
                </a:moveTo>
                <a:lnTo>
                  <a:pt x="2054561" y="0"/>
                </a:lnTo>
                <a:lnTo>
                  <a:pt x="2054561" y="1091485"/>
                </a:lnTo>
                <a:lnTo>
                  <a:pt x="0" y="1091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1" id="31"/>
          <p:cNvSpPr txBox="true"/>
          <p:nvPr/>
        </p:nvSpPr>
        <p:spPr>
          <a:xfrm rot="0">
            <a:off x="6916157" y="1737415"/>
            <a:ext cx="5190138" cy="450095"/>
          </a:xfrm>
          <a:prstGeom prst="rect">
            <a:avLst/>
          </a:prstGeom>
        </p:spPr>
        <p:txBody>
          <a:bodyPr anchor="t" rtlCol="false" tIns="0" lIns="0" bIns="0" rIns="0">
            <a:spAutoFit/>
          </a:bodyPr>
          <a:lstStyle/>
          <a:p>
            <a:pPr algn="ctr">
              <a:lnSpc>
                <a:spcPts val="3535"/>
              </a:lnSpc>
            </a:pPr>
            <a:r>
              <a:rPr lang="en-US" b="true" sz="2525">
                <a:solidFill>
                  <a:srgbClr val="F3F3F3"/>
                </a:solidFill>
                <a:latin typeface="Arimo Bold"/>
                <a:ea typeface="Arimo Bold"/>
                <a:cs typeface="Arimo Bold"/>
                <a:sym typeface="Arimo Bold"/>
              </a:rPr>
              <a:t>¿Qué piensa y siente?</a:t>
            </a:r>
          </a:p>
        </p:txBody>
      </p:sp>
      <p:sp>
        <p:nvSpPr>
          <p:cNvPr name="TextBox 32" id="32"/>
          <p:cNvSpPr txBox="true"/>
          <p:nvPr/>
        </p:nvSpPr>
        <p:spPr>
          <a:xfrm rot="0">
            <a:off x="2111969" y="3658191"/>
            <a:ext cx="2817521" cy="450095"/>
          </a:xfrm>
          <a:prstGeom prst="rect">
            <a:avLst/>
          </a:prstGeom>
        </p:spPr>
        <p:txBody>
          <a:bodyPr anchor="t" rtlCol="false" tIns="0" lIns="0" bIns="0" rIns="0">
            <a:spAutoFit/>
          </a:bodyPr>
          <a:lstStyle/>
          <a:p>
            <a:pPr algn="ctr">
              <a:lnSpc>
                <a:spcPts val="3535"/>
              </a:lnSpc>
            </a:pPr>
            <a:r>
              <a:rPr lang="en-US" b="true" sz="2525">
                <a:solidFill>
                  <a:srgbClr val="F3F3F3"/>
                </a:solidFill>
                <a:latin typeface="Arimo Bold"/>
                <a:ea typeface="Arimo Bold"/>
                <a:cs typeface="Arimo Bold"/>
                <a:sym typeface="Arimo Bold"/>
              </a:rPr>
              <a:t>¿Qué oye?</a:t>
            </a:r>
          </a:p>
        </p:txBody>
      </p:sp>
      <p:sp>
        <p:nvSpPr>
          <p:cNvPr name="TextBox 33" id="33"/>
          <p:cNvSpPr txBox="true"/>
          <p:nvPr/>
        </p:nvSpPr>
        <p:spPr>
          <a:xfrm rot="0">
            <a:off x="6996709" y="6069440"/>
            <a:ext cx="5190138" cy="450095"/>
          </a:xfrm>
          <a:prstGeom prst="rect">
            <a:avLst/>
          </a:prstGeom>
        </p:spPr>
        <p:txBody>
          <a:bodyPr anchor="t" rtlCol="false" tIns="0" lIns="0" bIns="0" rIns="0">
            <a:spAutoFit/>
          </a:bodyPr>
          <a:lstStyle/>
          <a:p>
            <a:pPr algn="ctr">
              <a:lnSpc>
                <a:spcPts val="3535"/>
              </a:lnSpc>
            </a:pPr>
            <a:r>
              <a:rPr lang="en-US" b="true" sz="2525">
                <a:solidFill>
                  <a:srgbClr val="F3F3F3"/>
                </a:solidFill>
                <a:latin typeface="Arimo Bold"/>
                <a:ea typeface="Arimo Bold"/>
                <a:cs typeface="Arimo Bold"/>
                <a:sym typeface="Arimo Bold"/>
              </a:rPr>
              <a:t>¿Qué dice y hace?</a:t>
            </a:r>
          </a:p>
        </p:txBody>
      </p:sp>
      <p:sp>
        <p:nvSpPr>
          <p:cNvPr name="TextBox 34" id="34"/>
          <p:cNvSpPr txBox="true"/>
          <p:nvPr/>
        </p:nvSpPr>
        <p:spPr>
          <a:xfrm rot="0">
            <a:off x="4929490" y="8558282"/>
            <a:ext cx="2698227" cy="450095"/>
          </a:xfrm>
          <a:prstGeom prst="rect">
            <a:avLst/>
          </a:prstGeom>
        </p:spPr>
        <p:txBody>
          <a:bodyPr anchor="t" rtlCol="false" tIns="0" lIns="0" bIns="0" rIns="0">
            <a:spAutoFit/>
          </a:bodyPr>
          <a:lstStyle/>
          <a:p>
            <a:pPr algn="ctr">
              <a:lnSpc>
                <a:spcPts val="3535"/>
              </a:lnSpc>
            </a:pPr>
            <a:r>
              <a:rPr lang="en-US" b="true" sz="2525">
                <a:solidFill>
                  <a:srgbClr val="F3F3F3"/>
                </a:solidFill>
                <a:latin typeface="Arimo Bold"/>
                <a:ea typeface="Arimo Bold"/>
                <a:cs typeface="Arimo Bold"/>
                <a:sym typeface="Arimo Bold"/>
              </a:rPr>
              <a:t>¿Qué le duele?</a:t>
            </a:r>
          </a:p>
        </p:txBody>
      </p:sp>
      <p:sp>
        <p:nvSpPr>
          <p:cNvPr name="TextBox 35" id="35"/>
          <p:cNvSpPr txBox="true"/>
          <p:nvPr/>
        </p:nvSpPr>
        <p:spPr>
          <a:xfrm rot="0">
            <a:off x="11537497" y="8558282"/>
            <a:ext cx="2698227" cy="450095"/>
          </a:xfrm>
          <a:prstGeom prst="rect">
            <a:avLst/>
          </a:prstGeom>
        </p:spPr>
        <p:txBody>
          <a:bodyPr anchor="t" rtlCol="false" tIns="0" lIns="0" bIns="0" rIns="0">
            <a:spAutoFit/>
          </a:bodyPr>
          <a:lstStyle/>
          <a:p>
            <a:pPr algn="ctr">
              <a:lnSpc>
                <a:spcPts val="3535"/>
              </a:lnSpc>
            </a:pPr>
            <a:r>
              <a:rPr lang="en-US" b="true" sz="2525">
                <a:solidFill>
                  <a:srgbClr val="F3F3F3"/>
                </a:solidFill>
                <a:latin typeface="Arimo Bold"/>
                <a:ea typeface="Arimo Bold"/>
                <a:cs typeface="Arimo Bold"/>
                <a:sym typeface="Arimo Bold"/>
              </a:rPr>
              <a:t>¿A qué aspira?</a:t>
            </a:r>
          </a:p>
        </p:txBody>
      </p:sp>
      <p:sp>
        <p:nvSpPr>
          <p:cNvPr name="TextBox 36" id="36"/>
          <p:cNvSpPr txBox="true"/>
          <p:nvPr/>
        </p:nvSpPr>
        <p:spPr>
          <a:xfrm rot="0">
            <a:off x="5915111" y="2317842"/>
            <a:ext cx="7234051" cy="826377"/>
          </a:xfrm>
          <a:prstGeom prst="rect">
            <a:avLst/>
          </a:prstGeom>
        </p:spPr>
        <p:txBody>
          <a:bodyPr anchor="t" rtlCol="false" tIns="0" lIns="0" bIns="0" rIns="0">
            <a:spAutoFit/>
          </a:bodyPr>
          <a:lstStyle/>
          <a:p>
            <a:pPr algn="ctr">
              <a:lnSpc>
                <a:spcPts val="2111"/>
              </a:lnSpc>
            </a:pPr>
            <a:r>
              <a:rPr lang="en-US" sz="1745">
                <a:solidFill>
                  <a:srgbClr val="000000"/>
                </a:solidFill>
                <a:latin typeface="Arimo"/>
                <a:ea typeface="Arimo"/>
                <a:cs typeface="Arimo"/>
                <a:sym typeface="Arimo"/>
              </a:rPr>
              <a:t> Reconocen </a:t>
            </a:r>
            <a:r>
              <a:rPr lang="en-US" sz="1745">
                <a:solidFill>
                  <a:srgbClr val="009600"/>
                </a:solidFill>
                <a:latin typeface="Arimo"/>
                <a:ea typeface="Arimo"/>
                <a:cs typeface="Arimo"/>
                <a:sym typeface="Arimo"/>
              </a:rPr>
              <a:t>la importancia de la comunicación</a:t>
            </a:r>
            <a:r>
              <a:rPr lang="en-US" sz="1745">
                <a:solidFill>
                  <a:srgbClr val="000000"/>
                </a:solidFill>
                <a:latin typeface="Arimo"/>
                <a:ea typeface="Arimo"/>
                <a:cs typeface="Arimo"/>
                <a:sym typeface="Arimo"/>
              </a:rPr>
              <a:t> estratégica. Existen preocupaciones compartidas sobre la </a:t>
            </a:r>
            <a:r>
              <a:rPr lang="en-US" sz="1745">
                <a:solidFill>
                  <a:srgbClr val="009600"/>
                </a:solidFill>
                <a:latin typeface="Arimo"/>
                <a:ea typeface="Arimo"/>
                <a:cs typeface="Arimo"/>
                <a:sym typeface="Arimo"/>
              </a:rPr>
              <a:t>insuficiencia en la comunicación interna</a:t>
            </a:r>
            <a:r>
              <a:rPr lang="en-US" sz="1745">
                <a:solidFill>
                  <a:srgbClr val="000000"/>
                </a:solidFill>
                <a:latin typeface="Arimo"/>
                <a:ea typeface="Arimo"/>
                <a:cs typeface="Arimo"/>
                <a:sym typeface="Arimo"/>
              </a:rPr>
              <a:t> y las dificultades para la circulación efectiva de la información.</a:t>
            </a:r>
          </a:p>
        </p:txBody>
      </p:sp>
      <p:sp>
        <p:nvSpPr>
          <p:cNvPr name="TextBox 37" id="37"/>
          <p:cNvSpPr txBox="true"/>
          <p:nvPr/>
        </p:nvSpPr>
        <p:spPr>
          <a:xfrm rot="0">
            <a:off x="1847149" y="4420578"/>
            <a:ext cx="3347161" cy="1093050"/>
          </a:xfrm>
          <a:prstGeom prst="rect">
            <a:avLst/>
          </a:prstGeom>
        </p:spPr>
        <p:txBody>
          <a:bodyPr anchor="t" rtlCol="false" tIns="0" lIns="0" bIns="0" rIns="0">
            <a:spAutoFit/>
          </a:bodyPr>
          <a:lstStyle/>
          <a:p>
            <a:pPr algn="ctr">
              <a:lnSpc>
                <a:spcPts val="2111"/>
              </a:lnSpc>
            </a:pPr>
            <a:r>
              <a:rPr lang="en-US" sz="1745">
                <a:solidFill>
                  <a:srgbClr val="000000"/>
                </a:solidFill>
                <a:latin typeface="Arimo"/>
                <a:ea typeface="Arimo"/>
                <a:cs typeface="Arimo"/>
                <a:sym typeface="Arimo"/>
              </a:rPr>
              <a:t>Escuchan la necesidad de adaptación y movilización de recursos a través de una comunicación más efectiva.</a:t>
            </a:r>
          </a:p>
        </p:txBody>
      </p:sp>
      <p:sp>
        <p:nvSpPr>
          <p:cNvPr name="TextBox 38" id="38"/>
          <p:cNvSpPr txBox="true"/>
          <p:nvPr/>
        </p:nvSpPr>
        <p:spPr>
          <a:xfrm rot="0">
            <a:off x="13077960" y="4420578"/>
            <a:ext cx="4181340" cy="1093050"/>
          </a:xfrm>
          <a:prstGeom prst="rect">
            <a:avLst/>
          </a:prstGeom>
        </p:spPr>
        <p:txBody>
          <a:bodyPr anchor="t" rtlCol="false" tIns="0" lIns="0" bIns="0" rIns="0">
            <a:spAutoFit/>
          </a:bodyPr>
          <a:lstStyle/>
          <a:p>
            <a:pPr algn="ctr">
              <a:lnSpc>
                <a:spcPts val="2111"/>
              </a:lnSpc>
            </a:pPr>
            <a:r>
              <a:rPr lang="en-US" sz="1745">
                <a:solidFill>
                  <a:srgbClr val="000000"/>
                </a:solidFill>
                <a:latin typeface="Arimo"/>
                <a:ea typeface="Arimo"/>
                <a:cs typeface="Arimo"/>
                <a:sym typeface="Arimo"/>
              </a:rPr>
              <a:t>Identifican retos en la comunicación interna que requieren mejoras estructurales. Que se implementan buzones que son poco usadas. </a:t>
            </a:r>
          </a:p>
        </p:txBody>
      </p:sp>
      <p:sp>
        <p:nvSpPr>
          <p:cNvPr name="TextBox 39" id="39"/>
          <p:cNvSpPr txBox="true"/>
          <p:nvPr/>
        </p:nvSpPr>
        <p:spPr>
          <a:xfrm rot="0">
            <a:off x="6877425" y="6757660"/>
            <a:ext cx="5309422" cy="1093050"/>
          </a:xfrm>
          <a:prstGeom prst="rect">
            <a:avLst/>
          </a:prstGeom>
        </p:spPr>
        <p:txBody>
          <a:bodyPr anchor="t" rtlCol="false" tIns="0" lIns="0" bIns="0" rIns="0">
            <a:spAutoFit/>
          </a:bodyPr>
          <a:lstStyle/>
          <a:p>
            <a:pPr algn="ctr">
              <a:lnSpc>
                <a:spcPts val="2111"/>
              </a:lnSpc>
            </a:pPr>
            <a:r>
              <a:rPr lang="en-US" sz="1745">
                <a:solidFill>
                  <a:srgbClr val="000000"/>
                </a:solidFill>
                <a:latin typeface="Arimo"/>
                <a:ea typeface="Arimo"/>
                <a:cs typeface="Arimo"/>
                <a:sym typeface="Arimo"/>
              </a:rPr>
              <a:t>Participan activamente en reuniones del consejo directivo y tienen expectativas claras sobre el papel de la comunicación para movilizar recursos e incidir en áreas no alcanzadas. </a:t>
            </a:r>
          </a:p>
        </p:txBody>
      </p:sp>
      <p:sp>
        <p:nvSpPr>
          <p:cNvPr name="TextBox 40" id="40"/>
          <p:cNvSpPr txBox="true"/>
          <p:nvPr/>
        </p:nvSpPr>
        <p:spPr>
          <a:xfrm rot="0">
            <a:off x="1847149" y="9162424"/>
            <a:ext cx="7168145" cy="826459"/>
          </a:xfrm>
          <a:prstGeom prst="rect">
            <a:avLst/>
          </a:prstGeom>
        </p:spPr>
        <p:txBody>
          <a:bodyPr anchor="t" rtlCol="false" tIns="0" lIns="0" bIns="0" rIns="0">
            <a:spAutoFit/>
          </a:bodyPr>
          <a:lstStyle/>
          <a:p>
            <a:pPr algn="ctr">
              <a:lnSpc>
                <a:spcPts val="2111"/>
              </a:lnSpc>
            </a:pPr>
            <a:r>
              <a:rPr lang="en-US" sz="1745">
                <a:solidFill>
                  <a:srgbClr val="000000"/>
                </a:solidFill>
                <a:latin typeface="Arimo"/>
                <a:ea typeface="Arimo"/>
                <a:cs typeface="Arimo"/>
                <a:sym typeface="Arimo"/>
              </a:rPr>
              <a:t>La</a:t>
            </a:r>
            <a:r>
              <a:rPr lang="en-US" sz="1745">
                <a:solidFill>
                  <a:srgbClr val="00B64B"/>
                </a:solidFill>
                <a:latin typeface="Arimo"/>
                <a:ea typeface="Arimo"/>
                <a:cs typeface="Arimo"/>
                <a:sym typeface="Arimo"/>
              </a:rPr>
              <a:t> falta de claridad en la gestión de la comunicación y la falta de entendimiento común de los objetivos institucionales</a:t>
            </a:r>
            <a:r>
              <a:rPr lang="en-US" sz="1745">
                <a:solidFill>
                  <a:srgbClr val="000000"/>
                </a:solidFill>
                <a:latin typeface="Arimo"/>
                <a:ea typeface="Arimo"/>
                <a:cs typeface="Arimo"/>
                <a:sym typeface="Arimo"/>
              </a:rPr>
              <a:t>. La insuficiencia en la comunicación interna que afecta el entendimiento de los mensajes.</a:t>
            </a:r>
          </a:p>
        </p:txBody>
      </p:sp>
      <p:sp>
        <p:nvSpPr>
          <p:cNvPr name="TextBox 41" id="41"/>
          <p:cNvSpPr txBox="true"/>
          <p:nvPr/>
        </p:nvSpPr>
        <p:spPr>
          <a:xfrm rot="0">
            <a:off x="10196500" y="9162424"/>
            <a:ext cx="7062800" cy="826459"/>
          </a:xfrm>
          <a:prstGeom prst="rect">
            <a:avLst/>
          </a:prstGeom>
        </p:spPr>
        <p:txBody>
          <a:bodyPr anchor="t" rtlCol="false" tIns="0" lIns="0" bIns="0" rIns="0">
            <a:spAutoFit/>
          </a:bodyPr>
          <a:lstStyle/>
          <a:p>
            <a:pPr algn="ctr">
              <a:lnSpc>
                <a:spcPts val="2111"/>
              </a:lnSpc>
            </a:pPr>
            <a:r>
              <a:rPr lang="en-US" sz="1745">
                <a:solidFill>
                  <a:srgbClr val="000000"/>
                </a:solidFill>
                <a:latin typeface="Arimo"/>
                <a:ea typeface="Arimo"/>
                <a:cs typeface="Arimo"/>
                <a:sym typeface="Arimo"/>
              </a:rPr>
              <a:t>Aspira a superar retos en la comunicación interna, ordenar la gestión, segmentar canales y generar interés en los coordinadores para comunicarse efectivamente con sus equipos y otras áreas.</a:t>
            </a:r>
          </a:p>
        </p:txBody>
      </p:sp>
      <p:sp>
        <p:nvSpPr>
          <p:cNvPr name="TextBox 42" id="42"/>
          <p:cNvSpPr txBox="true"/>
          <p:nvPr/>
        </p:nvSpPr>
        <p:spPr>
          <a:xfrm rot="0">
            <a:off x="13759870" y="3665525"/>
            <a:ext cx="2817521" cy="450095"/>
          </a:xfrm>
          <a:prstGeom prst="rect">
            <a:avLst/>
          </a:prstGeom>
        </p:spPr>
        <p:txBody>
          <a:bodyPr anchor="t" rtlCol="false" tIns="0" lIns="0" bIns="0" rIns="0">
            <a:spAutoFit/>
          </a:bodyPr>
          <a:lstStyle/>
          <a:p>
            <a:pPr algn="ctr">
              <a:lnSpc>
                <a:spcPts val="3535"/>
              </a:lnSpc>
            </a:pPr>
            <a:r>
              <a:rPr lang="en-US" b="true" sz="2525">
                <a:solidFill>
                  <a:srgbClr val="F3F3F3"/>
                </a:solidFill>
                <a:latin typeface="Arimo Bold"/>
                <a:ea typeface="Arimo Bold"/>
                <a:cs typeface="Arimo Bold"/>
                <a:sym typeface="Arimo Bold"/>
              </a:rPr>
              <a:t>¿Qué ve?</a:t>
            </a:r>
          </a:p>
        </p:txBody>
      </p:sp>
      <p:sp>
        <p:nvSpPr>
          <p:cNvPr name="TextBox 43" id="43"/>
          <p:cNvSpPr txBox="true"/>
          <p:nvPr/>
        </p:nvSpPr>
        <p:spPr>
          <a:xfrm rot="0">
            <a:off x="569146" y="422216"/>
            <a:ext cx="13868553" cy="666750"/>
          </a:xfrm>
          <a:prstGeom prst="rect">
            <a:avLst/>
          </a:prstGeom>
        </p:spPr>
        <p:txBody>
          <a:bodyPr anchor="t" rtlCol="false" tIns="0" lIns="0" bIns="0" rIns="0">
            <a:spAutoFit/>
          </a:bodyPr>
          <a:lstStyle/>
          <a:p>
            <a:pPr algn="l">
              <a:lnSpc>
                <a:spcPts val="5280"/>
              </a:lnSpc>
            </a:pPr>
            <a:r>
              <a:rPr lang="en-US" sz="4400" b="true">
                <a:solidFill>
                  <a:srgbClr val="FFFFFF"/>
                </a:solidFill>
                <a:latin typeface="Lato Bold"/>
                <a:ea typeface="Lato Bold"/>
                <a:cs typeface="Lato Bold"/>
                <a:sym typeface="Lato Bold"/>
              </a:rPr>
              <a:t>MAPA DE EMPATÍA - </a:t>
            </a:r>
            <a:r>
              <a:rPr lang="en-US" sz="4400" b="true">
                <a:solidFill>
                  <a:srgbClr val="000000"/>
                </a:solidFill>
                <a:latin typeface="Lato Bold"/>
                <a:ea typeface="Lato Bold"/>
                <a:cs typeface="Lato Bold"/>
                <a:sym typeface="Lato Bold"/>
              </a:rPr>
              <a:t>CONSEJO ADMINISTRATIVO</a:t>
            </a:r>
          </a:p>
        </p:txBody>
      </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53493" y="1462051"/>
            <a:ext cx="7031255" cy="440563"/>
          </a:xfrm>
          <a:prstGeom prst="rect">
            <a:avLst/>
          </a:prstGeom>
        </p:spPr>
        <p:txBody>
          <a:bodyPr anchor="t" rtlCol="false" tIns="0" lIns="0" bIns="0" rIns="0">
            <a:spAutoFit/>
          </a:bodyPr>
          <a:lstStyle/>
          <a:p>
            <a:pPr algn="ctr">
              <a:lnSpc>
                <a:spcPts val="3415"/>
              </a:lnSpc>
            </a:pPr>
            <a:r>
              <a:rPr lang="en-US" b="true" sz="2799">
                <a:solidFill>
                  <a:srgbClr val="000000"/>
                </a:solidFill>
                <a:latin typeface="Lato Bold"/>
                <a:ea typeface="Lato Bold"/>
                <a:cs typeface="Lato Bold"/>
                <a:sym typeface="Lato Bold"/>
              </a:rPr>
              <a:t>Coordinadores de campo</a:t>
            </a:r>
          </a:p>
        </p:txBody>
      </p:sp>
      <p:sp>
        <p:nvSpPr>
          <p:cNvPr name="AutoShape 3" id="3"/>
          <p:cNvSpPr/>
          <p:nvPr/>
        </p:nvSpPr>
        <p:spPr>
          <a:xfrm>
            <a:off x="11858866" y="1997863"/>
            <a:ext cx="3956283" cy="0"/>
          </a:xfrm>
          <a:prstGeom prst="line">
            <a:avLst/>
          </a:prstGeom>
          <a:ln cap="rnd" w="19050">
            <a:solidFill>
              <a:srgbClr val="55B441"/>
            </a:solidFill>
            <a:prstDash val="solid"/>
            <a:headEnd type="none" len="sm" w="sm"/>
            <a:tailEnd type="none" len="sm" w="sm"/>
          </a:ln>
        </p:spPr>
      </p:sp>
      <p:grpSp>
        <p:nvGrpSpPr>
          <p:cNvPr name="Group 4" id="4"/>
          <p:cNvGrpSpPr/>
          <p:nvPr/>
        </p:nvGrpSpPr>
        <p:grpSpPr>
          <a:xfrm rot="0">
            <a:off x="9144000" y="2245513"/>
            <a:ext cx="8804667" cy="7686970"/>
            <a:chOff x="0" y="0"/>
            <a:chExt cx="11739555" cy="10249294"/>
          </a:xfrm>
        </p:grpSpPr>
        <p:sp>
          <p:nvSpPr>
            <p:cNvPr name="Freeform 5" id="5"/>
            <p:cNvSpPr/>
            <p:nvPr/>
          </p:nvSpPr>
          <p:spPr>
            <a:xfrm flipH="false" flipV="false" rot="0">
              <a:off x="0" y="0"/>
              <a:ext cx="11739612" cy="10249233"/>
            </a:xfrm>
            <a:custGeom>
              <a:avLst/>
              <a:gdLst/>
              <a:ahLst/>
              <a:cxnLst/>
              <a:rect r="r" b="b" t="t" l="l"/>
              <a:pathLst>
                <a:path h="10249233" w="11739612">
                  <a:moveTo>
                    <a:pt x="44529" y="0"/>
                  </a:moveTo>
                  <a:lnTo>
                    <a:pt x="11695125" y="0"/>
                  </a:lnTo>
                  <a:cubicBezTo>
                    <a:pt x="11719616" y="0"/>
                    <a:pt x="11739612" y="15383"/>
                    <a:pt x="11739612" y="34184"/>
                  </a:cubicBezTo>
                  <a:lnTo>
                    <a:pt x="11739612" y="10215049"/>
                  </a:lnTo>
                  <a:cubicBezTo>
                    <a:pt x="11739612" y="10233851"/>
                    <a:pt x="11719616" y="10249233"/>
                    <a:pt x="11695125" y="10249233"/>
                  </a:cubicBezTo>
                  <a:lnTo>
                    <a:pt x="44529" y="10249233"/>
                  </a:lnTo>
                  <a:cubicBezTo>
                    <a:pt x="20038" y="10249233"/>
                    <a:pt x="0" y="10233851"/>
                    <a:pt x="0" y="10215049"/>
                  </a:cubicBezTo>
                  <a:lnTo>
                    <a:pt x="0" y="34184"/>
                  </a:lnTo>
                  <a:cubicBezTo>
                    <a:pt x="0" y="15383"/>
                    <a:pt x="20038" y="0"/>
                    <a:pt x="44529" y="0"/>
                  </a:cubicBezTo>
                  <a:moveTo>
                    <a:pt x="44529" y="68368"/>
                  </a:moveTo>
                  <a:lnTo>
                    <a:pt x="44529" y="34184"/>
                  </a:lnTo>
                  <a:lnTo>
                    <a:pt x="89058" y="34184"/>
                  </a:lnTo>
                  <a:lnTo>
                    <a:pt x="89058" y="10215049"/>
                  </a:lnTo>
                  <a:lnTo>
                    <a:pt x="44529" y="10215049"/>
                  </a:lnTo>
                  <a:lnTo>
                    <a:pt x="44529" y="10180865"/>
                  </a:lnTo>
                  <a:lnTo>
                    <a:pt x="11695125" y="10180865"/>
                  </a:lnTo>
                  <a:lnTo>
                    <a:pt x="11695125" y="10215049"/>
                  </a:lnTo>
                  <a:lnTo>
                    <a:pt x="11650596" y="10215049"/>
                  </a:lnTo>
                  <a:lnTo>
                    <a:pt x="11650596" y="34184"/>
                  </a:lnTo>
                  <a:lnTo>
                    <a:pt x="11695125" y="34184"/>
                  </a:lnTo>
                  <a:lnTo>
                    <a:pt x="11695125" y="68368"/>
                  </a:lnTo>
                  <a:lnTo>
                    <a:pt x="44529" y="68368"/>
                  </a:lnTo>
                  <a:close/>
                </a:path>
              </a:pathLst>
            </a:custGeom>
            <a:solidFill>
              <a:srgbClr val="55B441"/>
            </a:solidFill>
          </p:spPr>
        </p:sp>
      </p:grpSp>
      <p:sp>
        <p:nvSpPr>
          <p:cNvPr name="TextBox 6" id="6"/>
          <p:cNvSpPr txBox="true"/>
          <p:nvPr/>
        </p:nvSpPr>
        <p:spPr>
          <a:xfrm rot="0">
            <a:off x="2469355" y="1462051"/>
            <a:ext cx="4723807" cy="440563"/>
          </a:xfrm>
          <a:prstGeom prst="rect">
            <a:avLst/>
          </a:prstGeom>
        </p:spPr>
        <p:txBody>
          <a:bodyPr anchor="t" rtlCol="false" tIns="0" lIns="0" bIns="0" rIns="0">
            <a:spAutoFit/>
          </a:bodyPr>
          <a:lstStyle/>
          <a:p>
            <a:pPr algn="ctr">
              <a:lnSpc>
                <a:spcPts val="3415"/>
              </a:lnSpc>
            </a:pPr>
            <a:r>
              <a:rPr lang="en-US" b="true" sz="2799">
                <a:solidFill>
                  <a:srgbClr val="000000"/>
                </a:solidFill>
                <a:latin typeface="Lato Bold"/>
                <a:ea typeface="Lato Bold"/>
                <a:cs typeface="Lato Bold"/>
                <a:sym typeface="Lato Bold"/>
              </a:rPr>
              <a:t>Consejo Directivo</a:t>
            </a:r>
          </a:p>
        </p:txBody>
      </p:sp>
      <p:sp>
        <p:nvSpPr>
          <p:cNvPr name="AutoShape 7" id="7"/>
          <p:cNvSpPr/>
          <p:nvPr/>
        </p:nvSpPr>
        <p:spPr>
          <a:xfrm>
            <a:off x="3224592" y="1997863"/>
            <a:ext cx="3956283" cy="0"/>
          </a:xfrm>
          <a:prstGeom prst="line">
            <a:avLst/>
          </a:prstGeom>
          <a:ln cap="rnd" w="19050">
            <a:solidFill>
              <a:srgbClr val="55B441"/>
            </a:solidFill>
            <a:prstDash val="solid"/>
            <a:headEnd type="none" len="sm" w="sm"/>
            <a:tailEnd type="none" len="sm" w="sm"/>
          </a:ln>
        </p:spPr>
      </p:sp>
      <p:grpSp>
        <p:nvGrpSpPr>
          <p:cNvPr name="Group 8" id="8"/>
          <p:cNvGrpSpPr/>
          <p:nvPr/>
        </p:nvGrpSpPr>
        <p:grpSpPr>
          <a:xfrm rot="0">
            <a:off x="0" y="0"/>
            <a:ext cx="18288000" cy="1231719"/>
            <a:chOff x="0" y="0"/>
            <a:chExt cx="4816593" cy="324403"/>
          </a:xfrm>
        </p:grpSpPr>
        <p:sp>
          <p:nvSpPr>
            <p:cNvPr name="Freeform 9" id="9"/>
            <p:cNvSpPr/>
            <p:nvPr/>
          </p:nvSpPr>
          <p:spPr>
            <a:xfrm flipH="false" flipV="false" rot="0">
              <a:off x="0" y="0"/>
              <a:ext cx="4816592" cy="324403"/>
            </a:xfrm>
            <a:custGeom>
              <a:avLst/>
              <a:gdLst/>
              <a:ahLst/>
              <a:cxnLst/>
              <a:rect r="r" b="b" t="t" l="l"/>
              <a:pathLst>
                <a:path h="324403" w="4816592">
                  <a:moveTo>
                    <a:pt x="0" y="0"/>
                  </a:moveTo>
                  <a:lnTo>
                    <a:pt x="4816592" y="0"/>
                  </a:lnTo>
                  <a:lnTo>
                    <a:pt x="4816592" y="324403"/>
                  </a:lnTo>
                  <a:lnTo>
                    <a:pt x="0" y="324403"/>
                  </a:lnTo>
                  <a:close/>
                </a:path>
              </a:pathLst>
            </a:custGeom>
            <a:solidFill>
              <a:srgbClr val="73B744"/>
            </a:solidFill>
          </p:spPr>
        </p:sp>
        <p:sp>
          <p:nvSpPr>
            <p:cNvPr name="TextBox 10" id="10"/>
            <p:cNvSpPr txBox="true"/>
            <p:nvPr/>
          </p:nvSpPr>
          <p:spPr>
            <a:xfrm>
              <a:off x="0" y="-9525"/>
              <a:ext cx="4816593" cy="333928"/>
            </a:xfrm>
            <a:prstGeom prst="rect">
              <a:avLst/>
            </a:prstGeom>
          </p:spPr>
          <p:txBody>
            <a:bodyPr anchor="ctr" rtlCol="false" tIns="50800" lIns="50800" bIns="50800" rIns="50800"/>
            <a:lstStyle/>
            <a:p>
              <a:pPr algn="ctr">
                <a:lnSpc>
                  <a:spcPts val="3239"/>
                </a:lnSpc>
              </a:pPr>
              <a:r>
                <a:rPr lang="en-US" b="true" sz="2699">
                  <a:solidFill>
                    <a:srgbClr val="FFFFFF"/>
                  </a:solidFill>
                  <a:latin typeface="Lato Bold"/>
                  <a:ea typeface="Lato Bold"/>
                  <a:cs typeface="Lato Bold"/>
                  <a:sym typeface="Lato Bold"/>
                </a:rPr>
                <a:t>¿Cuáles son las percepciones sobre la comunicación entre oficina y campo?</a:t>
              </a:r>
            </a:p>
          </p:txBody>
        </p:sp>
      </p:grpSp>
      <p:grpSp>
        <p:nvGrpSpPr>
          <p:cNvPr name="Group 11" id="11"/>
          <p:cNvGrpSpPr/>
          <p:nvPr/>
        </p:nvGrpSpPr>
        <p:grpSpPr>
          <a:xfrm rot="0">
            <a:off x="418918" y="2245513"/>
            <a:ext cx="8353607" cy="7686970"/>
            <a:chOff x="0" y="0"/>
            <a:chExt cx="11138143" cy="10249294"/>
          </a:xfrm>
        </p:grpSpPr>
        <p:sp>
          <p:nvSpPr>
            <p:cNvPr name="Freeform 12" id="12"/>
            <p:cNvSpPr/>
            <p:nvPr/>
          </p:nvSpPr>
          <p:spPr>
            <a:xfrm flipH="false" flipV="false" rot="0">
              <a:off x="0" y="0"/>
              <a:ext cx="11138199" cy="10249233"/>
            </a:xfrm>
            <a:custGeom>
              <a:avLst/>
              <a:gdLst/>
              <a:ahLst/>
              <a:cxnLst/>
              <a:rect r="r" b="b" t="t" l="l"/>
              <a:pathLst>
                <a:path h="10249233" w="11138199">
                  <a:moveTo>
                    <a:pt x="42248" y="0"/>
                  </a:moveTo>
                  <a:lnTo>
                    <a:pt x="11095989" y="0"/>
                  </a:lnTo>
                  <a:cubicBezTo>
                    <a:pt x="11119224" y="0"/>
                    <a:pt x="11138199" y="15383"/>
                    <a:pt x="11138199" y="34184"/>
                  </a:cubicBezTo>
                  <a:lnTo>
                    <a:pt x="11138199" y="10215049"/>
                  </a:lnTo>
                  <a:cubicBezTo>
                    <a:pt x="11138199" y="10233851"/>
                    <a:pt x="11119224" y="10249233"/>
                    <a:pt x="11095989" y="10249233"/>
                  </a:cubicBezTo>
                  <a:lnTo>
                    <a:pt x="42248" y="10249233"/>
                  </a:lnTo>
                  <a:cubicBezTo>
                    <a:pt x="19012" y="10249233"/>
                    <a:pt x="0" y="10233851"/>
                    <a:pt x="0" y="10215049"/>
                  </a:cubicBezTo>
                  <a:lnTo>
                    <a:pt x="0" y="34184"/>
                  </a:lnTo>
                  <a:cubicBezTo>
                    <a:pt x="0" y="15383"/>
                    <a:pt x="19012" y="0"/>
                    <a:pt x="42248" y="0"/>
                  </a:cubicBezTo>
                  <a:moveTo>
                    <a:pt x="42248" y="68368"/>
                  </a:moveTo>
                  <a:lnTo>
                    <a:pt x="42248" y="34184"/>
                  </a:lnTo>
                  <a:lnTo>
                    <a:pt x="84496" y="34184"/>
                  </a:lnTo>
                  <a:lnTo>
                    <a:pt x="84496" y="10215049"/>
                  </a:lnTo>
                  <a:lnTo>
                    <a:pt x="42248" y="10215049"/>
                  </a:lnTo>
                  <a:lnTo>
                    <a:pt x="42248" y="10180865"/>
                  </a:lnTo>
                  <a:lnTo>
                    <a:pt x="11095989" y="10180865"/>
                  </a:lnTo>
                  <a:lnTo>
                    <a:pt x="11095989" y="10215049"/>
                  </a:lnTo>
                  <a:lnTo>
                    <a:pt x="11053741" y="10215049"/>
                  </a:lnTo>
                  <a:lnTo>
                    <a:pt x="11053741" y="34184"/>
                  </a:lnTo>
                  <a:lnTo>
                    <a:pt x="11095989" y="34184"/>
                  </a:lnTo>
                  <a:lnTo>
                    <a:pt x="11095989" y="68368"/>
                  </a:lnTo>
                  <a:lnTo>
                    <a:pt x="42248" y="68368"/>
                  </a:lnTo>
                  <a:close/>
                </a:path>
              </a:pathLst>
            </a:custGeom>
            <a:solidFill>
              <a:srgbClr val="55B441"/>
            </a:solidFill>
          </p:spPr>
        </p:sp>
      </p:grpSp>
      <p:sp>
        <p:nvSpPr>
          <p:cNvPr name="TextBox 13" id="13"/>
          <p:cNvSpPr txBox="true"/>
          <p:nvPr/>
        </p:nvSpPr>
        <p:spPr>
          <a:xfrm rot="0">
            <a:off x="653076" y="2486025"/>
            <a:ext cx="7885290" cy="7248525"/>
          </a:xfrm>
          <a:prstGeom prst="rect">
            <a:avLst/>
          </a:prstGeom>
        </p:spPr>
        <p:txBody>
          <a:bodyPr anchor="t" rtlCol="false" tIns="0" lIns="0" bIns="0" rIns="0">
            <a:spAutoFit/>
          </a:bodyPr>
          <a:lstStyle/>
          <a:p>
            <a:pPr algn="ctr" marL="539751" indent="-269876" lvl="1">
              <a:lnSpc>
                <a:spcPts val="3000"/>
              </a:lnSpc>
              <a:buFont typeface="Arial"/>
              <a:buChar char="•"/>
            </a:pPr>
            <a:r>
              <a:rPr lang="en-US" b="true" sz="2500">
                <a:solidFill>
                  <a:srgbClr val="009600"/>
                </a:solidFill>
                <a:latin typeface="Lato Bold"/>
                <a:ea typeface="Lato Bold"/>
                <a:cs typeface="Lato Bold"/>
                <a:sym typeface="Lato Bold"/>
              </a:rPr>
              <a:t>La información </a:t>
            </a:r>
            <a:r>
              <a:rPr lang="en-US" b="true" sz="2500">
                <a:solidFill>
                  <a:srgbClr val="000000"/>
                </a:solidFill>
                <a:latin typeface="Lato Bold"/>
                <a:ea typeface="Lato Bold"/>
                <a:cs typeface="Lato Bold"/>
                <a:sym typeface="Lato Bold"/>
              </a:rPr>
              <a:t>de las reuniones mensuales con coordinadores de proyectos y responsables de unidades, </a:t>
            </a:r>
            <a:r>
              <a:rPr lang="en-US" b="true" sz="2500">
                <a:solidFill>
                  <a:srgbClr val="009600"/>
                </a:solidFill>
                <a:latin typeface="Lato Bold"/>
                <a:ea typeface="Lato Bold"/>
                <a:cs typeface="Lato Bold"/>
                <a:sym typeface="Lato Bold"/>
              </a:rPr>
              <a:t>no llega a sus equipos porque estos no las comunican con ellos</a:t>
            </a:r>
            <a:r>
              <a:rPr lang="en-US" b="true" sz="2500">
                <a:solidFill>
                  <a:srgbClr val="000000"/>
                </a:solidFill>
                <a:latin typeface="Lato Bold"/>
                <a:ea typeface="Lato Bold"/>
                <a:cs typeface="Lato Bold"/>
                <a:sym typeface="Lato Bold"/>
              </a:rPr>
              <a:t>.</a:t>
            </a:r>
          </a:p>
          <a:p>
            <a:pPr algn="ctr">
              <a:lnSpc>
                <a:spcPts val="3000"/>
              </a:lnSpc>
            </a:pPr>
          </a:p>
          <a:p>
            <a:pPr algn="ctr" marL="539751" indent="-269876" lvl="1">
              <a:lnSpc>
                <a:spcPts val="3000"/>
              </a:lnSpc>
              <a:buFont typeface="Arial"/>
              <a:buChar char="•"/>
            </a:pPr>
            <a:r>
              <a:rPr lang="en-US" b="true" sz="2500">
                <a:solidFill>
                  <a:srgbClr val="000000"/>
                </a:solidFill>
                <a:latin typeface="Lato Bold"/>
                <a:ea typeface="Lato Bold"/>
                <a:cs typeface="Lato Bold"/>
                <a:sym typeface="Lato Bold"/>
              </a:rPr>
              <a:t>Para mejorar la difusión de la comunicación con los equipos de campo, </a:t>
            </a:r>
            <a:r>
              <a:rPr lang="en-US" b="true" sz="2500">
                <a:solidFill>
                  <a:srgbClr val="009600"/>
                </a:solidFill>
                <a:latin typeface="Lato Bold"/>
                <a:ea typeface="Lato Bold"/>
                <a:cs typeface="Lato Bold"/>
                <a:sym typeface="Lato Bold"/>
              </a:rPr>
              <a:t>se han hecho esfuerzos como crear los boletines.</a:t>
            </a:r>
          </a:p>
          <a:p>
            <a:pPr algn="ctr">
              <a:lnSpc>
                <a:spcPts val="3000"/>
              </a:lnSpc>
            </a:pPr>
          </a:p>
          <a:p>
            <a:pPr algn="ctr" marL="539751" indent="-269876" lvl="1">
              <a:lnSpc>
                <a:spcPts val="3000"/>
              </a:lnSpc>
              <a:buFont typeface="Arial"/>
              <a:buChar char="•"/>
            </a:pPr>
            <a:r>
              <a:rPr lang="en-US" b="true" sz="2500">
                <a:solidFill>
                  <a:srgbClr val="000000"/>
                </a:solidFill>
                <a:latin typeface="Lato Bold"/>
                <a:ea typeface="Lato Bold"/>
                <a:cs typeface="Lato Bold"/>
                <a:sym typeface="Lato Bold"/>
              </a:rPr>
              <a:t>Para escuchar a los colaboradores,</a:t>
            </a:r>
            <a:r>
              <a:rPr lang="en-US" b="true" sz="2500">
                <a:solidFill>
                  <a:srgbClr val="009600"/>
                </a:solidFill>
                <a:latin typeface="Lato Bold"/>
                <a:ea typeface="Lato Bold"/>
                <a:cs typeface="Lato Bold"/>
                <a:sym typeface="Lato Bold"/>
              </a:rPr>
              <a:t> implementaron hace 3 años un buzón de sugerencias (pero no se usa). </a:t>
            </a:r>
            <a:r>
              <a:rPr lang="en-US" b="true" sz="2500">
                <a:solidFill>
                  <a:srgbClr val="000000"/>
                </a:solidFill>
                <a:latin typeface="Lato Bold"/>
                <a:ea typeface="Lato Bold"/>
                <a:cs typeface="Lato Bold"/>
                <a:sym typeface="Lato Bold"/>
              </a:rPr>
              <a:t>Sin embargo, saben que hay comunicación informal y no saben cómo enfrentarlo.</a:t>
            </a:r>
          </a:p>
          <a:p>
            <a:pPr algn="ctr">
              <a:lnSpc>
                <a:spcPts val="3000"/>
              </a:lnSpc>
            </a:pPr>
          </a:p>
          <a:p>
            <a:pPr algn="ctr" marL="539751" indent="-269876" lvl="1">
              <a:lnSpc>
                <a:spcPts val="3000"/>
              </a:lnSpc>
              <a:buFont typeface="Arial"/>
              <a:buChar char="•"/>
            </a:pPr>
            <a:r>
              <a:rPr lang="en-US" b="true" sz="2500">
                <a:solidFill>
                  <a:srgbClr val="009600"/>
                </a:solidFill>
                <a:latin typeface="Lato Bold"/>
                <a:ea typeface="Lato Bold"/>
                <a:cs typeface="Lato Bold"/>
                <a:sym typeface="Lato Bold"/>
              </a:rPr>
              <a:t>Se les dificulta informarse de las problemáticas que suceden en campo </a:t>
            </a:r>
            <a:r>
              <a:rPr lang="en-US" b="true" sz="2500">
                <a:solidFill>
                  <a:srgbClr val="000000"/>
                </a:solidFill>
                <a:latin typeface="Lato Bold"/>
                <a:ea typeface="Lato Bold"/>
                <a:cs typeface="Lato Bold"/>
                <a:sym typeface="Lato Bold"/>
              </a:rPr>
              <a:t>y creen que se debe a la poca motivación de los colaboradores de ahí por reportarlas.</a:t>
            </a:r>
          </a:p>
          <a:p>
            <a:pPr algn="ctr">
              <a:lnSpc>
                <a:spcPts val="3000"/>
              </a:lnSpc>
            </a:pPr>
          </a:p>
        </p:txBody>
      </p:sp>
      <p:sp>
        <p:nvSpPr>
          <p:cNvPr name="TextBox 14" id="14"/>
          <p:cNvSpPr txBox="true"/>
          <p:nvPr/>
        </p:nvSpPr>
        <p:spPr>
          <a:xfrm rot="0">
            <a:off x="9312715" y="2447925"/>
            <a:ext cx="8391036" cy="8010525"/>
          </a:xfrm>
          <a:prstGeom prst="rect">
            <a:avLst/>
          </a:prstGeom>
        </p:spPr>
        <p:txBody>
          <a:bodyPr anchor="t" rtlCol="false" tIns="0" lIns="0" bIns="0" rIns="0">
            <a:spAutoFit/>
          </a:bodyPr>
          <a:lstStyle/>
          <a:p>
            <a:pPr algn="ctr" marL="539751" indent="-269876" lvl="1">
              <a:lnSpc>
                <a:spcPts val="3000"/>
              </a:lnSpc>
              <a:buFont typeface="Arial"/>
              <a:buChar char="•"/>
            </a:pPr>
            <a:r>
              <a:rPr lang="en-US" b="true" sz="2500">
                <a:solidFill>
                  <a:srgbClr val="000000"/>
                </a:solidFill>
                <a:latin typeface="Lato Bold"/>
                <a:ea typeface="Lato Bold"/>
                <a:cs typeface="Lato Bold"/>
                <a:sym typeface="Lato Bold"/>
              </a:rPr>
              <a:t>Ellos </a:t>
            </a:r>
            <a:r>
              <a:rPr lang="en-US" b="true" sz="2500">
                <a:solidFill>
                  <a:srgbClr val="009600"/>
                </a:solidFill>
                <a:latin typeface="Lato Bold"/>
                <a:ea typeface="Lato Bold"/>
                <a:cs typeface="Lato Bold"/>
                <a:sym typeface="Lato Bold"/>
              </a:rPr>
              <a:t>se esfuerzan por mejorar el desempeño de los técnicos.</a:t>
            </a:r>
            <a:r>
              <a:rPr lang="en-US" b="true" sz="2500">
                <a:solidFill>
                  <a:srgbClr val="000000"/>
                </a:solidFill>
                <a:latin typeface="Lato Bold"/>
                <a:ea typeface="Lato Bold"/>
                <a:cs typeface="Lato Bold"/>
                <a:sym typeface="Lato Bold"/>
              </a:rPr>
              <a:t> Incluso realizan inducciones a los nuevos en sus proyectos fuera de su horario de laboral.</a:t>
            </a:r>
            <a:r>
              <a:rPr lang="en-US" b="true" sz="2500">
                <a:solidFill>
                  <a:srgbClr val="000000"/>
                </a:solidFill>
                <a:latin typeface="Lato Bold"/>
                <a:ea typeface="Lato Bold"/>
                <a:cs typeface="Lato Bold"/>
                <a:sym typeface="Lato Bold"/>
              </a:rPr>
              <a:t> </a:t>
            </a:r>
          </a:p>
          <a:p>
            <a:pPr algn="ctr">
              <a:lnSpc>
                <a:spcPts val="3000"/>
              </a:lnSpc>
            </a:pPr>
          </a:p>
          <a:p>
            <a:pPr algn="ctr" marL="539751" indent="-269876" lvl="1">
              <a:lnSpc>
                <a:spcPts val="3000"/>
              </a:lnSpc>
              <a:buFont typeface="Arial"/>
              <a:buChar char="•"/>
            </a:pPr>
            <a:r>
              <a:rPr lang="en-US" b="true" sz="2500">
                <a:solidFill>
                  <a:srgbClr val="000000"/>
                </a:solidFill>
                <a:latin typeface="Lato Bold"/>
                <a:ea typeface="Lato Bold"/>
                <a:cs typeface="Lato Bold"/>
                <a:sym typeface="Lato Bold"/>
              </a:rPr>
              <a:t>Casi no los leen porque </a:t>
            </a:r>
            <a:r>
              <a:rPr lang="en-US" b="true" sz="2500">
                <a:solidFill>
                  <a:srgbClr val="009600"/>
                </a:solidFill>
                <a:latin typeface="Lato Bold"/>
                <a:ea typeface="Lato Bold"/>
                <a:cs typeface="Lato Bold"/>
                <a:sym typeface="Lato Bold"/>
              </a:rPr>
              <a:t>su diseño no está adaptado a sus intereses y estilo de vida</a:t>
            </a:r>
            <a:r>
              <a:rPr lang="en-US" b="true" sz="2500">
                <a:solidFill>
                  <a:srgbClr val="000000"/>
                </a:solidFill>
                <a:latin typeface="Lato Bold"/>
                <a:ea typeface="Lato Bold"/>
                <a:cs typeface="Lato Bold"/>
                <a:sym typeface="Lato Bold"/>
              </a:rPr>
              <a:t> (poco tiempo). Pero aprecian los anuncios de cumpleños y reportes de otros proyectos. </a:t>
            </a:r>
          </a:p>
          <a:p>
            <a:pPr algn="ctr">
              <a:lnSpc>
                <a:spcPts val="3000"/>
              </a:lnSpc>
            </a:pPr>
          </a:p>
          <a:p>
            <a:pPr algn="ctr" marL="539751" indent="-269876" lvl="1">
              <a:lnSpc>
                <a:spcPts val="3000"/>
              </a:lnSpc>
              <a:buFont typeface="Arial"/>
              <a:buChar char="•"/>
            </a:pPr>
            <a:r>
              <a:rPr lang="en-US" b="true" sz="2500">
                <a:solidFill>
                  <a:srgbClr val="000000"/>
                </a:solidFill>
                <a:latin typeface="Lato Bold"/>
                <a:ea typeface="Lato Bold"/>
                <a:cs typeface="Lato Bold"/>
                <a:sym typeface="Lato Bold"/>
              </a:rPr>
              <a:t>Lo conocen, pero no lo han usado porque </a:t>
            </a:r>
            <a:r>
              <a:rPr lang="en-US" b="true" sz="2500">
                <a:solidFill>
                  <a:srgbClr val="009600"/>
                </a:solidFill>
                <a:latin typeface="Lato Bold"/>
                <a:ea typeface="Lato Bold"/>
                <a:cs typeface="Lato Bold"/>
                <a:sym typeface="Lato Bold"/>
              </a:rPr>
              <a:t>no les han informado si hay un proceso para que, verdaderamente, las tomen en cuenta.</a:t>
            </a:r>
          </a:p>
          <a:p>
            <a:pPr algn="ctr">
              <a:lnSpc>
                <a:spcPts val="3000"/>
              </a:lnSpc>
            </a:pPr>
          </a:p>
          <a:p>
            <a:pPr algn="ctr" marL="539751" indent="-269876" lvl="1">
              <a:lnSpc>
                <a:spcPts val="3000"/>
              </a:lnSpc>
              <a:buFont typeface="Arial"/>
              <a:buChar char="•"/>
            </a:pPr>
            <a:r>
              <a:rPr lang="en-US" b="true" sz="2500">
                <a:solidFill>
                  <a:srgbClr val="000000"/>
                </a:solidFill>
                <a:latin typeface="Lato Bold"/>
                <a:ea typeface="Lato Bold"/>
                <a:cs typeface="Lato Bold"/>
                <a:sym typeface="Lato Bold"/>
              </a:rPr>
              <a:t>Cuando lo han hecho, </a:t>
            </a:r>
            <a:r>
              <a:rPr lang="en-US" b="true" sz="2500">
                <a:solidFill>
                  <a:srgbClr val="009600"/>
                </a:solidFill>
                <a:latin typeface="Lato Bold"/>
                <a:ea typeface="Lato Bold"/>
                <a:cs typeface="Lato Bold"/>
                <a:sym typeface="Lato Bold"/>
              </a:rPr>
              <a:t>no han recibido el apoyo oportuno.</a:t>
            </a:r>
            <a:r>
              <a:rPr lang="en-US" b="true" sz="2500">
                <a:solidFill>
                  <a:srgbClr val="000000"/>
                </a:solidFill>
                <a:latin typeface="Lato Bold"/>
                <a:ea typeface="Lato Bold"/>
                <a:cs typeface="Lato Bold"/>
                <a:sym typeface="Lato Bold"/>
              </a:rPr>
              <a:t> Realizan</a:t>
            </a:r>
            <a:r>
              <a:rPr lang="en-US" b="true" sz="2500">
                <a:solidFill>
                  <a:srgbClr val="009600"/>
                </a:solidFill>
                <a:latin typeface="Lato Bold"/>
                <a:ea typeface="Lato Bold"/>
                <a:cs typeface="Lato Bold"/>
                <a:sym typeface="Lato Bold"/>
              </a:rPr>
              <a:t> grandes esfuerzos por organizarse y están tan comprometidos que hasta sacrifican días libres o posponen comidas.</a:t>
            </a:r>
            <a:r>
              <a:rPr lang="en-US" b="true" sz="2500">
                <a:solidFill>
                  <a:srgbClr val="000000"/>
                </a:solidFill>
                <a:latin typeface="Lato Bold"/>
                <a:ea typeface="Lato Bold"/>
                <a:cs typeface="Lato Bold"/>
                <a:sym typeface="Lato Bold"/>
              </a:rPr>
              <a:t> Pero no sienten que sea </a:t>
            </a:r>
            <a:r>
              <a:rPr lang="en-US" b="true" sz="2500">
                <a:solidFill>
                  <a:srgbClr val="009600"/>
                </a:solidFill>
                <a:latin typeface="Lato Bold"/>
                <a:ea typeface="Lato Bold"/>
                <a:cs typeface="Lato Bold"/>
                <a:sym typeface="Lato Bold"/>
              </a:rPr>
              <a:t>apreciado por sus superiores</a:t>
            </a:r>
            <a:r>
              <a:rPr lang="en-US" b="true" sz="2500">
                <a:solidFill>
                  <a:srgbClr val="000000"/>
                </a:solidFill>
                <a:latin typeface="Lato Bold"/>
                <a:ea typeface="Lato Bold"/>
                <a:cs typeface="Lato Bold"/>
                <a:sym typeface="Lato Bold"/>
              </a:rPr>
              <a:t>, quienes solo ven sus errores o su desempeño en los proyectos.</a:t>
            </a:r>
          </a:p>
          <a:p>
            <a:pPr algn="ctr">
              <a:lnSpc>
                <a:spcPts val="3000"/>
              </a:lnSpc>
            </a:pPr>
          </a:p>
          <a:p>
            <a:pPr algn="ctr">
              <a:lnSpc>
                <a:spcPts val="3000"/>
              </a:lnSpc>
            </a:pPr>
          </a:p>
        </p:txBody>
      </p:sp>
    </p:spTree>
  </p:cSld>
  <p:clrMapOvr>
    <a:masterClrMapping/>
  </p:clrMapOvr>
</p:sld>
</file>

<file path=ppt/slides/slide3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9637495" y="1462051"/>
            <a:ext cx="7031255" cy="440563"/>
          </a:xfrm>
          <a:prstGeom prst="rect">
            <a:avLst/>
          </a:prstGeom>
        </p:spPr>
        <p:txBody>
          <a:bodyPr anchor="t" rtlCol="false" tIns="0" lIns="0" bIns="0" rIns="0">
            <a:spAutoFit/>
          </a:bodyPr>
          <a:lstStyle/>
          <a:p>
            <a:pPr algn="ctr">
              <a:lnSpc>
                <a:spcPts val="3415"/>
              </a:lnSpc>
            </a:pPr>
            <a:r>
              <a:rPr lang="en-US" b="true" sz="2799">
                <a:solidFill>
                  <a:srgbClr val="000000"/>
                </a:solidFill>
                <a:latin typeface="Lato Bold"/>
                <a:ea typeface="Lato Bold"/>
                <a:cs typeface="Lato Bold"/>
                <a:sym typeface="Lato Bold"/>
              </a:rPr>
              <a:t>Coordinadores de campo</a:t>
            </a:r>
          </a:p>
        </p:txBody>
      </p:sp>
      <p:sp>
        <p:nvSpPr>
          <p:cNvPr name="AutoShape 3" id="3"/>
          <p:cNvSpPr/>
          <p:nvPr/>
        </p:nvSpPr>
        <p:spPr>
          <a:xfrm>
            <a:off x="10921551" y="1988338"/>
            <a:ext cx="4482192" cy="9525"/>
          </a:xfrm>
          <a:prstGeom prst="line">
            <a:avLst/>
          </a:prstGeom>
          <a:ln cap="rnd" w="19050">
            <a:solidFill>
              <a:srgbClr val="55B441"/>
            </a:solidFill>
            <a:prstDash val="solid"/>
            <a:headEnd type="none" len="sm" w="sm"/>
            <a:tailEnd type="none" len="sm" w="sm"/>
          </a:ln>
        </p:spPr>
      </p:sp>
      <p:grpSp>
        <p:nvGrpSpPr>
          <p:cNvPr name="Group 4" id="4"/>
          <p:cNvGrpSpPr/>
          <p:nvPr/>
        </p:nvGrpSpPr>
        <p:grpSpPr>
          <a:xfrm rot="0">
            <a:off x="8112195" y="2255038"/>
            <a:ext cx="9836472" cy="7686970"/>
            <a:chOff x="0" y="0"/>
            <a:chExt cx="13115295" cy="10249294"/>
          </a:xfrm>
        </p:grpSpPr>
        <p:sp>
          <p:nvSpPr>
            <p:cNvPr name="Freeform 5" id="5"/>
            <p:cNvSpPr/>
            <p:nvPr/>
          </p:nvSpPr>
          <p:spPr>
            <a:xfrm flipH="false" flipV="false" rot="0">
              <a:off x="0" y="0"/>
              <a:ext cx="13115351" cy="10249233"/>
            </a:xfrm>
            <a:custGeom>
              <a:avLst/>
              <a:gdLst/>
              <a:ahLst/>
              <a:cxnLst/>
              <a:rect r="r" b="b" t="t" l="l"/>
              <a:pathLst>
                <a:path h="10249233" w="13115351">
                  <a:moveTo>
                    <a:pt x="49747" y="0"/>
                  </a:moveTo>
                  <a:lnTo>
                    <a:pt x="13065658" y="0"/>
                  </a:lnTo>
                  <a:cubicBezTo>
                    <a:pt x="13093019" y="0"/>
                    <a:pt x="13115351" y="15383"/>
                    <a:pt x="13115351" y="34184"/>
                  </a:cubicBezTo>
                  <a:lnTo>
                    <a:pt x="13115351" y="10215049"/>
                  </a:lnTo>
                  <a:cubicBezTo>
                    <a:pt x="13115351" y="10233851"/>
                    <a:pt x="13093019" y="10249233"/>
                    <a:pt x="13065658" y="10249233"/>
                  </a:cubicBezTo>
                  <a:lnTo>
                    <a:pt x="49747" y="10249233"/>
                  </a:lnTo>
                  <a:cubicBezTo>
                    <a:pt x="22386" y="10249233"/>
                    <a:pt x="0" y="10233851"/>
                    <a:pt x="0" y="10215049"/>
                  </a:cubicBezTo>
                  <a:lnTo>
                    <a:pt x="0" y="34184"/>
                  </a:lnTo>
                  <a:cubicBezTo>
                    <a:pt x="0" y="15383"/>
                    <a:pt x="22386" y="0"/>
                    <a:pt x="49747" y="0"/>
                  </a:cubicBezTo>
                  <a:moveTo>
                    <a:pt x="49747" y="68368"/>
                  </a:moveTo>
                  <a:lnTo>
                    <a:pt x="49747" y="34184"/>
                  </a:lnTo>
                  <a:lnTo>
                    <a:pt x="99495" y="34184"/>
                  </a:lnTo>
                  <a:lnTo>
                    <a:pt x="99495" y="10215049"/>
                  </a:lnTo>
                  <a:lnTo>
                    <a:pt x="49747" y="10215049"/>
                  </a:lnTo>
                  <a:lnTo>
                    <a:pt x="49747" y="10180865"/>
                  </a:lnTo>
                  <a:lnTo>
                    <a:pt x="13065658" y="10180865"/>
                  </a:lnTo>
                  <a:lnTo>
                    <a:pt x="13065658" y="10215049"/>
                  </a:lnTo>
                  <a:lnTo>
                    <a:pt x="13015911" y="10215049"/>
                  </a:lnTo>
                  <a:lnTo>
                    <a:pt x="13015911" y="34184"/>
                  </a:lnTo>
                  <a:lnTo>
                    <a:pt x="13065658" y="34184"/>
                  </a:lnTo>
                  <a:lnTo>
                    <a:pt x="13065658" y="68368"/>
                  </a:lnTo>
                  <a:lnTo>
                    <a:pt x="49747" y="68368"/>
                  </a:lnTo>
                  <a:close/>
                </a:path>
              </a:pathLst>
            </a:custGeom>
            <a:solidFill>
              <a:srgbClr val="55B441"/>
            </a:solidFill>
          </p:spPr>
        </p:sp>
      </p:grpSp>
      <p:sp>
        <p:nvSpPr>
          <p:cNvPr name="TextBox 6" id="6"/>
          <p:cNvSpPr txBox="true"/>
          <p:nvPr/>
        </p:nvSpPr>
        <p:spPr>
          <a:xfrm rot="0">
            <a:off x="1801324" y="1462051"/>
            <a:ext cx="4723807" cy="440563"/>
          </a:xfrm>
          <a:prstGeom prst="rect">
            <a:avLst/>
          </a:prstGeom>
        </p:spPr>
        <p:txBody>
          <a:bodyPr anchor="t" rtlCol="false" tIns="0" lIns="0" bIns="0" rIns="0">
            <a:spAutoFit/>
          </a:bodyPr>
          <a:lstStyle/>
          <a:p>
            <a:pPr algn="ctr">
              <a:lnSpc>
                <a:spcPts val="3415"/>
              </a:lnSpc>
            </a:pPr>
            <a:r>
              <a:rPr lang="en-US" b="true" sz="2799">
                <a:solidFill>
                  <a:srgbClr val="000000"/>
                </a:solidFill>
                <a:latin typeface="Lato Bold"/>
                <a:ea typeface="Lato Bold"/>
                <a:cs typeface="Lato Bold"/>
                <a:sym typeface="Lato Bold"/>
              </a:rPr>
              <a:t>Consejo Directivo</a:t>
            </a:r>
          </a:p>
        </p:txBody>
      </p:sp>
      <p:sp>
        <p:nvSpPr>
          <p:cNvPr name="AutoShape 7" id="7"/>
          <p:cNvSpPr/>
          <p:nvPr/>
        </p:nvSpPr>
        <p:spPr>
          <a:xfrm>
            <a:off x="2185086" y="1988338"/>
            <a:ext cx="3956283" cy="0"/>
          </a:xfrm>
          <a:prstGeom prst="line">
            <a:avLst/>
          </a:prstGeom>
          <a:ln cap="rnd" w="19050">
            <a:solidFill>
              <a:srgbClr val="55B441"/>
            </a:solidFill>
            <a:prstDash val="solid"/>
            <a:headEnd type="none" len="sm" w="sm"/>
            <a:tailEnd type="none" len="sm" w="sm"/>
          </a:ln>
        </p:spPr>
      </p:sp>
      <p:grpSp>
        <p:nvGrpSpPr>
          <p:cNvPr name="Group 8" id="8"/>
          <p:cNvGrpSpPr/>
          <p:nvPr/>
        </p:nvGrpSpPr>
        <p:grpSpPr>
          <a:xfrm rot="0">
            <a:off x="0" y="0"/>
            <a:ext cx="18288000" cy="1231719"/>
            <a:chOff x="0" y="0"/>
            <a:chExt cx="4816593" cy="324403"/>
          </a:xfrm>
        </p:grpSpPr>
        <p:sp>
          <p:nvSpPr>
            <p:cNvPr name="Freeform 9" id="9"/>
            <p:cNvSpPr/>
            <p:nvPr/>
          </p:nvSpPr>
          <p:spPr>
            <a:xfrm flipH="false" flipV="false" rot="0">
              <a:off x="0" y="0"/>
              <a:ext cx="4816592" cy="324403"/>
            </a:xfrm>
            <a:custGeom>
              <a:avLst/>
              <a:gdLst/>
              <a:ahLst/>
              <a:cxnLst/>
              <a:rect r="r" b="b" t="t" l="l"/>
              <a:pathLst>
                <a:path h="324403" w="4816592">
                  <a:moveTo>
                    <a:pt x="0" y="0"/>
                  </a:moveTo>
                  <a:lnTo>
                    <a:pt x="4816592" y="0"/>
                  </a:lnTo>
                  <a:lnTo>
                    <a:pt x="4816592" y="324403"/>
                  </a:lnTo>
                  <a:lnTo>
                    <a:pt x="0" y="324403"/>
                  </a:lnTo>
                  <a:close/>
                </a:path>
              </a:pathLst>
            </a:custGeom>
            <a:solidFill>
              <a:srgbClr val="73B744"/>
            </a:solidFill>
          </p:spPr>
        </p:sp>
        <p:sp>
          <p:nvSpPr>
            <p:cNvPr name="TextBox 10" id="10"/>
            <p:cNvSpPr txBox="true"/>
            <p:nvPr/>
          </p:nvSpPr>
          <p:spPr>
            <a:xfrm>
              <a:off x="0" y="-9525"/>
              <a:ext cx="4816593" cy="333928"/>
            </a:xfrm>
            <a:prstGeom prst="rect">
              <a:avLst/>
            </a:prstGeom>
          </p:spPr>
          <p:txBody>
            <a:bodyPr anchor="ctr" rtlCol="false" tIns="50800" lIns="50800" bIns="50800" rIns="50800"/>
            <a:lstStyle/>
            <a:p>
              <a:pPr algn="ctr">
                <a:lnSpc>
                  <a:spcPts val="3239"/>
                </a:lnSpc>
              </a:pPr>
              <a:r>
                <a:rPr lang="en-US" b="true" sz="2699">
                  <a:solidFill>
                    <a:srgbClr val="FFFFFF"/>
                  </a:solidFill>
                  <a:latin typeface="Lato Bold"/>
                  <a:ea typeface="Lato Bold"/>
                  <a:cs typeface="Lato Bold"/>
                  <a:sym typeface="Lato Bold"/>
                </a:rPr>
                <a:t>¿Cuáles son las percepciones sobre la comunicación entre oficina y campo?</a:t>
              </a:r>
            </a:p>
          </p:txBody>
        </p:sp>
      </p:grpSp>
      <p:grpSp>
        <p:nvGrpSpPr>
          <p:cNvPr name="Group 11" id="11"/>
          <p:cNvGrpSpPr/>
          <p:nvPr/>
        </p:nvGrpSpPr>
        <p:grpSpPr>
          <a:xfrm rot="0">
            <a:off x="418918" y="2255038"/>
            <a:ext cx="7317169" cy="7686970"/>
            <a:chOff x="0" y="0"/>
            <a:chExt cx="9756226" cy="10249294"/>
          </a:xfrm>
        </p:grpSpPr>
        <p:sp>
          <p:nvSpPr>
            <p:cNvPr name="Freeform 12" id="12"/>
            <p:cNvSpPr/>
            <p:nvPr/>
          </p:nvSpPr>
          <p:spPr>
            <a:xfrm flipH="false" flipV="false" rot="0">
              <a:off x="0" y="0"/>
              <a:ext cx="9756282" cy="10249233"/>
            </a:xfrm>
            <a:custGeom>
              <a:avLst/>
              <a:gdLst/>
              <a:ahLst/>
              <a:cxnLst/>
              <a:rect r="r" b="b" t="t" l="l"/>
              <a:pathLst>
                <a:path h="10249233" w="9756282">
                  <a:moveTo>
                    <a:pt x="37006" y="0"/>
                  </a:moveTo>
                  <a:lnTo>
                    <a:pt x="9719302" y="0"/>
                  </a:lnTo>
                  <a:cubicBezTo>
                    <a:pt x="9739654" y="0"/>
                    <a:pt x="9756282" y="15383"/>
                    <a:pt x="9756282" y="34184"/>
                  </a:cubicBezTo>
                  <a:lnTo>
                    <a:pt x="9756282" y="10215049"/>
                  </a:lnTo>
                  <a:cubicBezTo>
                    <a:pt x="9756282" y="10233851"/>
                    <a:pt x="9739654" y="10249233"/>
                    <a:pt x="9719302" y="10249233"/>
                  </a:cubicBezTo>
                  <a:lnTo>
                    <a:pt x="37006" y="10249233"/>
                  </a:lnTo>
                  <a:cubicBezTo>
                    <a:pt x="16653" y="10249233"/>
                    <a:pt x="0" y="10233851"/>
                    <a:pt x="0" y="10215049"/>
                  </a:cubicBezTo>
                  <a:lnTo>
                    <a:pt x="0" y="34184"/>
                  </a:lnTo>
                  <a:cubicBezTo>
                    <a:pt x="0" y="15383"/>
                    <a:pt x="16653" y="0"/>
                    <a:pt x="37006" y="0"/>
                  </a:cubicBezTo>
                  <a:moveTo>
                    <a:pt x="37006" y="68368"/>
                  </a:moveTo>
                  <a:lnTo>
                    <a:pt x="37006" y="34184"/>
                  </a:lnTo>
                  <a:lnTo>
                    <a:pt x="74012" y="34184"/>
                  </a:lnTo>
                  <a:lnTo>
                    <a:pt x="74012" y="10215049"/>
                  </a:lnTo>
                  <a:lnTo>
                    <a:pt x="37006" y="10215049"/>
                  </a:lnTo>
                  <a:lnTo>
                    <a:pt x="37006" y="10180865"/>
                  </a:lnTo>
                  <a:lnTo>
                    <a:pt x="9719302" y="10180865"/>
                  </a:lnTo>
                  <a:lnTo>
                    <a:pt x="9719302" y="10215049"/>
                  </a:lnTo>
                  <a:lnTo>
                    <a:pt x="9682296" y="10215049"/>
                  </a:lnTo>
                  <a:lnTo>
                    <a:pt x="9682296" y="34184"/>
                  </a:lnTo>
                  <a:lnTo>
                    <a:pt x="9719302" y="34184"/>
                  </a:lnTo>
                  <a:lnTo>
                    <a:pt x="9719302" y="68368"/>
                  </a:lnTo>
                  <a:lnTo>
                    <a:pt x="37006" y="68368"/>
                  </a:lnTo>
                  <a:close/>
                </a:path>
              </a:pathLst>
            </a:custGeom>
            <a:solidFill>
              <a:srgbClr val="55B441"/>
            </a:solidFill>
          </p:spPr>
        </p:sp>
      </p:grpSp>
      <p:sp>
        <p:nvSpPr>
          <p:cNvPr name="TextBox 13" id="13"/>
          <p:cNvSpPr txBox="true"/>
          <p:nvPr/>
        </p:nvSpPr>
        <p:spPr>
          <a:xfrm rot="0">
            <a:off x="523693" y="2486025"/>
            <a:ext cx="6933408" cy="7248525"/>
          </a:xfrm>
          <a:prstGeom prst="rect">
            <a:avLst/>
          </a:prstGeom>
        </p:spPr>
        <p:txBody>
          <a:bodyPr anchor="t" rtlCol="false" tIns="0" lIns="0" bIns="0" rIns="0">
            <a:spAutoFit/>
          </a:bodyPr>
          <a:lstStyle/>
          <a:p>
            <a:pPr algn="ctr">
              <a:lnSpc>
                <a:spcPts val="3000"/>
              </a:lnSpc>
            </a:pPr>
          </a:p>
          <a:p>
            <a:pPr algn="ctr" marL="539751" indent="-269876" lvl="1">
              <a:lnSpc>
                <a:spcPts val="3000"/>
              </a:lnSpc>
              <a:buFont typeface="Arial"/>
              <a:buChar char="•"/>
            </a:pPr>
            <a:r>
              <a:rPr lang="en-US" b="true" sz="2500">
                <a:solidFill>
                  <a:srgbClr val="009600"/>
                </a:solidFill>
                <a:latin typeface="Lato Bold"/>
                <a:ea typeface="Lato Bold"/>
                <a:cs typeface="Lato Bold"/>
                <a:sym typeface="Lato Bold"/>
              </a:rPr>
              <a:t>Transmitir decisiones desde la dirección les resulta retador porque es difícil recibir retroalimentación de los equipos</a:t>
            </a:r>
            <a:r>
              <a:rPr lang="en-US" b="true" sz="2500">
                <a:solidFill>
                  <a:srgbClr val="000000"/>
                </a:solidFill>
                <a:latin typeface="Lato Bold"/>
                <a:ea typeface="Lato Bold"/>
                <a:cs typeface="Lato Bold"/>
                <a:sym typeface="Lato Bold"/>
              </a:rPr>
              <a:t> que están esparcidos por el territorio. Desean fortalecerlo.</a:t>
            </a:r>
          </a:p>
          <a:p>
            <a:pPr algn="ctr">
              <a:lnSpc>
                <a:spcPts val="3000"/>
              </a:lnSpc>
            </a:pPr>
          </a:p>
          <a:p>
            <a:pPr algn="ctr">
              <a:lnSpc>
                <a:spcPts val="3000"/>
              </a:lnSpc>
            </a:pPr>
          </a:p>
          <a:p>
            <a:pPr algn="ctr" marL="539751" indent="-269876" lvl="1">
              <a:lnSpc>
                <a:spcPts val="3000"/>
              </a:lnSpc>
              <a:buFont typeface="Arial"/>
              <a:buChar char="•"/>
            </a:pPr>
            <a:r>
              <a:rPr lang="en-US" b="true" sz="2500">
                <a:solidFill>
                  <a:srgbClr val="000000"/>
                </a:solidFill>
                <a:latin typeface="Lato Bold"/>
                <a:ea typeface="Lato Bold"/>
                <a:cs typeface="Lato Bold"/>
                <a:sym typeface="Lato Bold"/>
              </a:rPr>
              <a:t>Sienten una </a:t>
            </a:r>
            <a:r>
              <a:rPr lang="en-US" b="true" sz="2500">
                <a:solidFill>
                  <a:srgbClr val="009600"/>
                </a:solidFill>
                <a:latin typeface="Lato Bold"/>
                <a:ea typeface="Lato Bold"/>
                <a:cs typeface="Lato Bold"/>
                <a:sym typeface="Lato Bold"/>
              </a:rPr>
              <a:t>necesidad por ordenar la gestión de la comunicación: </a:t>
            </a:r>
            <a:r>
              <a:rPr lang="en-US" b="true" sz="2500">
                <a:solidFill>
                  <a:srgbClr val="000000"/>
                </a:solidFill>
                <a:latin typeface="Lato Bold"/>
                <a:ea typeface="Lato Bold"/>
                <a:cs typeface="Lato Bold"/>
                <a:sym typeface="Lato Bold"/>
              </a:rPr>
              <a:t>Tienen 12 manuales internos distintos.</a:t>
            </a:r>
          </a:p>
          <a:p>
            <a:pPr algn="ctr">
              <a:lnSpc>
                <a:spcPts val="3000"/>
              </a:lnSpc>
            </a:pPr>
          </a:p>
          <a:p>
            <a:pPr algn="ctr">
              <a:lnSpc>
                <a:spcPts val="3000"/>
              </a:lnSpc>
            </a:pPr>
          </a:p>
          <a:p>
            <a:pPr algn="ctr">
              <a:lnSpc>
                <a:spcPts val="3000"/>
              </a:lnSpc>
            </a:pPr>
          </a:p>
          <a:p>
            <a:pPr algn="ctr" marL="539751" indent="-269876" lvl="1">
              <a:lnSpc>
                <a:spcPts val="3000"/>
              </a:lnSpc>
              <a:buFont typeface="Arial"/>
              <a:buChar char="•"/>
            </a:pPr>
            <a:r>
              <a:rPr lang="en-US" b="true" sz="2500">
                <a:solidFill>
                  <a:srgbClr val="000000"/>
                </a:solidFill>
                <a:latin typeface="Lato Bold"/>
                <a:ea typeface="Lato Bold"/>
                <a:cs typeface="Lato Bold"/>
                <a:sym typeface="Lato Bold"/>
              </a:rPr>
              <a:t>Los coordinadores y técnicos de campo </a:t>
            </a:r>
            <a:r>
              <a:rPr lang="en-US" b="true" sz="2500">
                <a:solidFill>
                  <a:srgbClr val="009600"/>
                </a:solidFill>
                <a:latin typeface="Lato Bold"/>
                <a:ea typeface="Lato Bold"/>
                <a:cs typeface="Lato Bold"/>
                <a:sym typeface="Lato Bold"/>
              </a:rPr>
              <a:t>no colaboran con la recolección de fotos y videos </a:t>
            </a:r>
            <a:r>
              <a:rPr lang="en-US" b="true" sz="2500">
                <a:solidFill>
                  <a:srgbClr val="000000"/>
                </a:solidFill>
                <a:latin typeface="Lato Bold"/>
                <a:ea typeface="Lato Bold"/>
                <a:cs typeface="Lato Bold"/>
                <a:sym typeface="Lato Bold"/>
              </a:rPr>
              <a:t>para crear material de comunicación extern</a:t>
            </a:r>
            <a:r>
              <a:rPr lang="en-US" b="true" sz="2500">
                <a:solidFill>
                  <a:srgbClr val="009600"/>
                </a:solidFill>
                <a:latin typeface="Lato Bold"/>
                <a:ea typeface="Lato Bold"/>
                <a:cs typeface="Lato Bold"/>
                <a:sym typeface="Lato Bold"/>
              </a:rPr>
              <a:t>a a pesar de que se les ha pedido reiteradamente.</a:t>
            </a:r>
          </a:p>
        </p:txBody>
      </p:sp>
      <p:sp>
        <p:nvSpPr>
          <p:cNvPr name="TextBox 14" id="14"/>
          <p:cNvSpPr txBox="true"/>
          <p:nvPr/>
        </p:nvSpPr>
        <p:spPr>
          <a:xfrm rot="0">
            <a:off x="8378515" y="2514600"/>
            <a:ext cx="9163121" cy="7248525"/>
          </a:xfrm>
          <a:prstGeom prst="rect">
            <a:avLst/>
          </a:prstGeom>
        </p:spPr>
        <p:txBody>
          <a:bodyPr anchor="t" rtlCol="false" tIns="0" lIns="0" bIns="0" rIns="0">
            <a:spAutoFit/>
          </a:bodyPr>
          <a:lstStyle/>
          <a:p>
            <a:pPr algn="just" marL="539751" indent="-269876" lvl="1">
              <a:lnSpc>
                <a:spcPts val="3000"/>
              </a:lnSpc>
              <a:buFont typeface="Arial"/>
              <a:buChar char="•"/>
            </a:pPr>
            <a:r>
              <a:rPr lang="en-US" b="true" sz="2500">
                <a:solidFill>
                  <a:srgbClr val="100F0D"/>
                </a:solidFill>
                <a:latin typeface="Lato Bold"/>
                <a:ea typeface="Lato Bold"/>
                <a:cs typeface="Lato Bold"/>
                <a:sym typeface="Lato Bold"/>
              </a:rPr>
              <a:t>Sienten</a:t>
            </a:r>
            <a:r>
              <a:rPr lang="en-US" b="true" sz="2500">
                <a:solidFill>
                  <a:srgbClr val="009600"/>
                </a:solidFill>
                <a:latin typeface="Lato Bold"/>
                <a:ea typeface="Lato Bold"/>
                <a:cs typeface="Lato Bold"/>
                <a:sym typeface="Lato Bold"/>
              </a:rPr>
              <a:t> poca cercanía de los directivos con sus proyectos</a:t>
            </a:r>
            <a:r>
              <a:rPr lang="en-US" b="true" sz="2500">
                <a:solidFill>
                  <a:srgbClr val="100F0D"/>
                </a:solidFill>
                <a:latin typeface="Lato Bold"/>
                <a:ea typeface="Lato Bold"/>
                <a:cs typeface="Lato Bold"/>
                <a:sym typeface="Lato Bold"/>
              </a:rPr>
              <a:t> y desearían que estos visitaran más el campo.</a:t>
            </a:r>
            <a:r>
              <a:rPr lang="en-US" b="true" sz="2500">
                <a:solidFill>
                  <a:srgbClr val="100F0D"/>
                </a:solidFill>
                <a:latin typeface="Lato Bold"/>
                <a:ea typeface="Lato Bold"/>
                <a:cs typeface="Lato Bold"/>
                <a:sym typeface="Lato Bold"/>
              </a:rPr>
              <a:t> Además, </a:t>
            </a:r>
            <a:r>
              <a:rPr lang="en-US" b="true" sz="2500">
                <a:solidFill>
                  <a:srgbClr val="009600"/>
                </a:solidFill>
                <a:latin typeface="Lato Bold"/>
                <a:ea typeface="Lato Bold"/>
                <a:cs typeface="Lato Bold"/>
                <a:sym typeface="Lato Bold"/>
              </a:rPr>
              <a:t>no se encuentran muy informados de las funciones de estos</a:t>
            </a:r>
            <a:r>
              <a:rPr lang="en-US" b="true" sz="2500">
                <a:solidFill>
                  <a:srgbClr val="100F0D"/>
                </a:solidFill>
                <a:latin typeface="Lato Bold"/>
                <a:ea typeface="Lato Bold"/>
                <a:cs typeface="Lato Bold"/>
                <a:sym typeface="Lato Bold"/>
              </a:rPr>
              <a:t>. Asimismo, c</a:t>
            </a:r>
            <a:r>
              <a:rPr lang="en-US" b="true" sz="2500">
                <a:solidFill>
                  <a:srgbClr val="100F0D"/>
                </a:solidFill>
                <a:latin typeface="Lato Bold"/>
                <a:ea typeface="Lato Bold"/>
                <a:cs typeface="Lato Bold"/>
                <a:sym typeface="Lato Bold"/>
              </a:rPr>
              <a:t>uando ocurren conflictos, la jefatura a veces lo gestiona solo por su cuenta: </a:t>
            </a:r>
            <a:r>
              <a:rPr lang="en-US" b="true" sz="2500">
                <a:solidFill>
                  <a:srgbClr val="009600"/>
                </a:solidFill>
                <a:latin typeface="Lato Bold"/>
                <a:ea typeface="Lato Bold"/>
                <a:cs typeface="Lato Bold"/>
                <a:sym typeface="Lato Bold"/>
              </a:rPr>
              <a:t>no considera la información de los colaboradores y toma decisiones sin procesos claros</a:t>
            </a:r>
            <a:r>
              <a:rPr lang="en-US" b="true" sz="2500">
                <a:solidFill>
                  <a:srgbClr val="100F0D"/>
                </a:solidFill>
                <a:latin typeface="Lato Bold"/>
                <a:ea typeface="Lato Bold"/>
                <a:cs typeface="Lato Bold"/>
                <a:sym typeface="Lato Bold"/>
              </a:rPr>
              <a:t>. Ellos se enteran después (cuando la decisión ya está tomada).</a:t>
            </a:r>
          </a:p>
          <a:p>
            <a:pPr algn="just">
              <a:lnSpc>
                <a:spcPts val="3000"/>
              </a:lnSpc>
            </a:pPr>
          </a:p>
          <a:p>
            <a:pPr algn="just" marL="539751" indent="-269876" lvl="1">
              <a:lnSpc>
                <a:spcPts val="3000"/>
              </a:lnSpc>
              <a:buFont typeface="Arial"/>
              <a:buChar char="•"/>
            </a:pPr>
            <a:r>
              <a:rPr lang="en-US" b="true" sz="2500">
                <a:solidFill>
                  <a:srgbClr val="009600"/>
                </a:solidFill>
                <a:latin typeface="Lato Bold"/>
                <a:ea typeface="Lato Bold"/>
                <a:cs typeface="Lato Bold"/>
                <a:sym typeface="Lato Bold"/>
              </a:rPr>
              <a:t>Se sienten saturados. </a:t>
            </a:r>
            <a:r>
              <a:rPr lang="en-US" b="true" sz="2500">
                <a:solidFill>
                  <a:srgbClr val="100F0D"/>
                </a:solidFill>
                <a:latin typeface="Lato Bold"/>
                <a:ea typeface="Lato Bold"/>
                <a:cs typeface="Lato Bold"/>
                <a:sym typeface="Lato Bold"/>
              </a:rPr>
              <a:t>Trabajan más horas de las que deberían por no retrasarse frente a la alta carga y, además, se encuentran en un </a:t>
            </a:r>
            <a:r>
              <a:rPr lang="en-US" b="true" sz="2500">
                <a:solidFill>
                  <a:srgbClr val="009600"/>
                </a:solidFill>
                <a:latin typeface="Lato Bold"/>
                <a:ea typeface="Lato Bold"/>
                <a:cs typeface="Lato Bold"/>
                <a:sym typeface="Lato Bold"/>
              </a:rPr>
              <a:t>ambiente de tensión constante porque hay muchas expectativas de su trabajo.</a:t>
            </a:r>
            <a:r>
              <a:rPr lang="en-US" b="true" sz="2500">
                <a:solidFill>
                  <a:srgbClr val="100F0D"/>
                </a:solidFill>
                <a:latin typeface="Lato Bold"/>
                <a:ea typeface="Lato Bold"/>
                <a:cs typeface="Lato Bold"/>
                <a:sym typeface="Lato Bold"/>
              </a:rPr>
              <a:t> Cuando no entienden un manual, solo dejan de leerlo.</a:t>
            </a:r>
          </a:p>
          <a:p>
            <a:pPr algn="just">
              <a:lnSpc>
                <a:spcPts val="3000"/>
              </a:lnSpc>
            </a:pPr>
          </a:p>
          <a:p>
            <a:pPr algn="just" marL="539751" indent="-269876" lvl="1">
              <a:lnSpc>
                <a:spcPts val="3000"/>
              </a:lnSpc>
              <a:buFont typeface="Arial"/>
              <a:buChar char="•"/>
            </a:pPr>
            <a:r>
              <a:rPr lang="en-US" b="true" sz="2500">
                <a:solidFill>
                  <a:srgbClr val="009600"/>
                </a:solidFill>
                <a:latin typeface="Lato Bold"/>
                <a:ea typeface="Lato Bold"/>
                <a:cs typeface="Lato Bold"/>
                <a:sym typeface="Lato Bold"/>
              </a:rPr>
              <a:t>Desean que el área de comunicaciones haga más trabajo de campo.</a:t>
            </a:r>
            <a:r>
              <a:rPr lang="en-US" b="true" sz="2500">
                <a:solidFill>
                  <a:srgbClr val="100F0D"/>
                </a:solidFill>
                <a:latin typeface="Lato Bold"/>
                <a:ea typeface="Lato Bold"/>
                <a:cs typeface="Lato Bold"/>
                <a:sym typeface="Lato Bold"/>
              </a:rPr>
              <a:t> Muchas veces ellos </a:t>
            </a:r>
            <a:r>
              <a:rPr lang="en-US" b="true" sz="2500">
                <a:solidFill>
                  <a:srgbClr val="009600"/>
                </a:solidFill>
                <a:latin typeface="Lato Bold"/>
                <a:ea typeface="Lato Bold"/>
                <a:cs typeface="Lato Bold"/>
                <a:sym typeface="Lato Bold"/>
              </a:rPr>
              <a:t>no pueden hacer los registros que solicitan por falta de tiempo, desconocimiento </a:t>
            </a:r>
            <a:r>
              <a:rPr lang="en-US" b="true" sz="2500">
                <a:solidFill>
                  <a:srgbClr val="100F0D"/>
                </a:solidFill>
                <a:latin typeface="Lato Bold"/>
                <a:ea typeface="Lato Bold"/>
                <a:cs typeface="Lato Bold"/>
                <a:sym typeface="Lato Bold"/>
              </a:rPr>
              <a:t>(manejo del celular) </a:t>
            </a:r>
            <a:r>
              <a:rPr lang="en-US" b="true" sz="2500">
                <a:solidFill>
                  <a:srgbClr val="009600"/>
                </a:solidFill>
                <a:latin typeface="Lato Bold"/>
                <a:ea typeface="Lato Bold"/>
                <a:cs typeface="Lato Bold"/>
                <a:sym typeface="Lato Bold"/>
              </a:rPr>
              <a:t>o recursos</a:t>
            </a:r>
            <a:r>
              <a:rPr lang="en-US" b="true" sz="2500">
                <a:solidFill>
                  <a:srgbClr val="100F0D"/>
                </a:solidFill>
                <a:latin typeface="Lato Bold"/>
                <a:ea typeface="Lato Bold"/>
                <a:cs typeface="Lato Bold"/>
                <a:sym typeface="Lato Bold"/>
              </a:rPr>
              <a:t> (memorias o carpetas de drive).</a:t>
            </a:r>
          </a:p>
          <a:p>
            <a:pPr algn="just">
              <a:lnSpc>
                <a:spcPts val="3000"/>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 y="-20350"/>
            <a:ext cx="18288000" cy="1624800"/>
            <a:chOff x="0" y="0"/>
            <a:chExt cx="24384000" cy="2166400"/>
          </a:xfrm>
        </p:grpSpPr>
        <p:sp>
          <p:nvSpPr>
            <p:cNvPr name="Freeform 3" id="3"/>
            <p:cNvSpPr/>
            <p:nvPr/>
          </p:nvSpPr>
          <p:spPr>
            <a:xfrm flipH="false" flipV="false" rot="0">
              <a:off x="0" y="0"/>
              <a:ext cx="24384000" cy="2166366"/>
            </a:xfrm>
            <a:custGeom>
              <a:avLst/>
              <a:gdLst/>
              <a:ahLst/>
              <a:cxnLst/>
              <a:rect r="r" b="b" t="t" l="l"/>
              <a:pathLst>
                <a:path h="2166366" w="24384000">
                  <a:moveTo>
                    <a:pt x="0" y="0"/>
                  </a:moveTo>
                  <a:lnTo>
                    <a:pt x="24384000" y="0"/>
                  </a:lnTo>
                  <a:lnTo>
                    <a:pt x="24384000" y="2166366"/>
                  </a:lnTo>
                  <a:lnTo>
                    <a:pt x="0" y="2166366"/>
                  </a:lnTo>
                  <a:close/>
                </a:path>
              </a:pathLst>
            </a:custGeom>
            <a:solidFill>
              <a:srgbClr val="73B744"/>
            </a:solidFill>
          </p:spPr>
        </p:sp>
        <p:sp>
          <p:nvSpPr>
            <p:cNvPr name="TextBox 4" id="4"/>
            <p:cNvSpPr txBox="true"/>
            <p:nvPr/>
          </p:nvSpPr>
          <p:spPr>
            <a:xfrm>
              <a:off x="0" y="-9525"/>
              <a:ext cx="24384000" cy="2175925"/>
            </a:xfrm>
            <a:prstGeom prst="rect">
              <a:avLst/>
            </a:prstGeom>
          </p:spPr>
          <p:txBody>
            <a:bodyPr anchor="ctr" rtlCol="false" tIns="50800" lIns="50800" bIns="50800" rIns="50800"/>
            <a:lstStyle/>
            <a:p>
              <a:pPr algn="l">
                <a:lnSpc>
                  <a:spcPts val="4320"/>
                </a:lnSpc>
              </a:pPr>
              <a:r>
                <a:rPr lang="en-US" sz="3600">
                  <a:solidFill>
                    <a:srgbClr val="FFFFFF"/>
                  </a:solidFill>
                  <a:latin typeface="Lato"/>
                  <a:ea typeface="Lato"/>
                  <a:cs typeface="Lato"/>
                  <a:sym typeface="Lato"/>
                </a:rPr>
                <a:t>CONCLUSIONES - Problemas de Comunicación Identificados</a:t>
              </a:r>
            </a:p>
          </p:txBody>
        </p:sp>
      </p:grpSp>
      <p:grpSp>
        <p:nvGrpSpPr>
          <p:cNvPr name="Group 5" id="5"/>
          <p:cNvGrpSpPr/>
          <p:nvPr/>
        </p:nvGrpSpPr>
        <p:grpSpPr>
          <a:xfrm rot="0">
            <a:off x="590348" y="6806768"/>
            <a:ext cx="17194860" cy="3038475"/>
            <a:chOff x="0" y="0"/>
            <a:chExt cx="4528687" cy="800257"/>
          </a:xfrm>
        </p:grpSpPr>
        <p:sp>
          <p:nvSpPr>
            <p:cNvPr name="Freeform 6" id="6"/>
            <p:cNvSpPr/>
            <p:nvPr/>
          </p:nvSpPr>
          <p:spPr>
            <a:xfrm flipH="false" flipV="false" rot="0">
              <a:off x="0" y="0"/>
              <a:ext cx="4528688" cy="800257"/>
            </a:xfrm>
            <a:custGeom>
              <a:avLst/>
              <a:gdLst/>
              <a:ahLst/>
              <a:cxnLst/>
              <a:rect r="r" b="b" t="t" l="l"/>
              <a:pathLst>
                <a:path h="800257" w="4528688">
                  <a:moveTo>
                    <a:pt x="22963" y="0"/>
                  </a:moveTo>
                  <a:lnTo>
                    <a:pt x="4505725" y="0"/>
                  </a:lnTo>
                  <a:cubicBezTo>
                    <a:pt x="4518407" y="0"/>
                    <a:pt x="4528688" y="10281"/>
                    <a:pt x="4528688" y="22963"/>
                  </a:cubicBezTo>
                  <a:lnTo>
                    <a:pt x="4528688" y="777294"/>
                  </a:lnTo>
                  <a:cubicBezTo>
                    <a:pt x="4528688" y="783384"/>
                    <a:pt x="4526268" y="789225"/>
                    <a:pt x="4521962" y="793531"/>
                  </a:cubicBezTo>
                  <a:cubicBezTo>
                    <a:pt x="4517656" y="797837"/>
                    <a:pt x="4511815" y="800257"/>
                    <a:pt x="4505725" y="800257"/>
                  </a:cubicBezTo>
                  <a:lnTo>
                    <a:pt x="22963" y="800257"/>
                  </a:lnTo>
                  <a:cubicBezTo>
                    <a:pt x="10281" y="800257"/>
                    <a:pt x="0" y="789976"/>
                    <a:pt x="0" y="777294"/>
                  </a:cubicBezTo>
                  <a:lnTo>
                    <a:pt x="0" y="22963"/>
                  </a:lnTo>
                  <a:cubicBezTo>
                    <a:pt x="0" y="10281"/>
                    <a:pt x="10281" y="0"/>
                    <a:pt x="22963" y="0"/>
                  </a:cubicBezTo>
                  <a:close/>
                </a:path>
              </a:pathLst>
            </a:custGeom>
            <a:solidFill>
              <a:srgbClr val="009600"/>
            </a:solidFill>
          </p:spPr>
        </p:sp>
        <p:sp>
          <p:nvSpPr>
            <p:cNvPr name="TextBox 7" id="7"/>
            <p:cNvSpPr txBox="true"/>
            <p:nvPr/>
          </p:nvSpPr>
          <p:spPr>
            <a:xfrm>
              <a:off x="0" y="-9525"/>
              <a:ext cx="4528687" cy="809782"/>
            </a:xfrm>
            <a:prstGeom prst="rect">
              <a:avLst/>
            </a:prstGeom>
          </p:spPr>
          <p:txBody>
            <a:bodyPr anchor="ctr" rtlCol="false" tIns="50800" lIns="50800" bIns="50800" rIns="50800"/>
            <a:lstStyle/>
            <a:p>
              <a:pPr algn="ctr">
                <a:lnSpc>
                  <a:spcPts val="2400"/>
                </a:lnSpc>
              </a:pPr>
            </a:p>
          </p:txBody>
        </p:sp>
      </p:grpSp>
      <p:sp>
        <p:nvSpPr>
          <p:cNvPr name="TextBox 8" id="8"/>
          <p:cNvSpPr txBox="true"/>
          <p:nvPr/>
        </p:nvSpPr>
        <p:spPr>
          <a:xfrm rot="0">
            <a:off x="590348" y="2053681"/>
            <a:ext cx="12351880" cy="4648200"/>
          </a:xfrm>
          <a:prstGeom prst="rect">
            <a:avLst/>
          </a:prstGeom>
        </p:spPr>
        <p:txBody>
          <a:bodyPr anchor="t" rtlCol="false" tIns="0" lIns="0" bIns="0" rIns="0">
            <a:spAutoFit/>
          </a:bodyPr>
          <a:lstStyle/>
          <a:p>
            <a:pPr algn="l">
              <a:lnSpc>
                <a:spcPts val="4966"/>
              </a:lnSpc>
            </a:pPr>
            <a:r>
              <a:rPr lang="en-US" sz="4138" b="true">
                <a:solidFill>
                  <a:srgbClr val="73B744"/>
                </a:solidFill>
                <a:latin typeface="Lato Bold"/>
                <a:ea typeface="Lato Bold"/>
                <a:cs typeface="Lato Bold"/>
                <a:sym typeface="Lato Bold"/>
              </a:rPr>
              <a:t>PROBLEMAS IDENTIFICADOS</a:t>
            </a:r>
          </a:p>
          <a:p>
            <a:pPr algn="l">
              <a:lnSpc>
                <a:spcPts val="3046"/>
              </a:lnSpc>
            </a:pPr>
          </a:p>
          <a:p>
            <a:pPr algn="l">
              <a:lnSpc>
                <a:spcPts val="4966"/>
              </a:lnSpc>
            </a:pPr>
          </a:p>
          <a:p>
            <a:pPr algn="l" marL="852932" indent="-426466" lvl="1">
              <a:lnSpc>
                <a:spcPts val="4740"/>
              </a:lnSpc>
              <a:buAutoNum type="arabicPeriod" startAt="1"/>
            </a:pPr>
            <a:r>
              <a:rPr lang="en-US" b="true" sz="3950">
                <a:solidFill>
                  <a:srgbClr val="73B744"/>
                </a:solidFill>
                <a:latin typeface="Lato Bold"/>
                <a:ea typeface="Lato Bold"/>
                <a:cs typeface="Lato Bold"/>
                <a:sym typeface="Lato Bold"/>
              </a:rPr>
              <a:t> </a:t>
            </a:r>
            <a:r>
              <a:rPr lang="en-US" b="true" sz="3950">
                <a:solidFill>
                  <a:srgbClr val="009600"/>
                </a:solidFill>
                <a:latin typeface="Lato Bold"/>
                <a:ea typeface="Lato Bold"/>
                <a:cs typeface="Lato Bold"/>
                <a:sym typeface="Lato Bold"/>
              </a:rPr>
              <a:t>Prejuicios y percepciones de los colaboradores sobre la organización y sus líderes </a:t>
            </a:r>
          </a:p>
          <a:p>
            <a:pPr algn="l" marL="852932" indent="-426466" lvl="1">
              <a:lnSpc>
                <a:spcPts val="4740"/>
              </a:lnSpc>
              <a:buAutoNum type="arabicPeriod" startAt="1"/>
            </a:pPr>
            <a:r>
              <a:rPr lang="en-US" b="true" sz="3950">
                <a:solidFill>
                  <a:srgbClr val="000000"/>
                </a:solidFill>
                <a:latin typeface="Lato Bold"/>
                <a:ea typeface="Lato Bold"/>
                <a:cs typeface="Lato Bold"/>
                <a:sym typeface="Lato Bold"/>
              </a:rPr>
              <a:t> Dificultades en el ejercicio efectivo de liderazgos</a:t>
            </a:r>
          </a:p>
          <a:p>
            <a:pPr algn="l" marL="852932" indent="-426466" lvl="1">
              <a:lnSpc>
                <a:spcPts val="4740"/>
              </a:lnSpc>
              <a:buAutoNum type="arabicPeriod" startAt="1"/>
            </a:pPr>
            <a:r>
              <a:rPr lang="en-US" b="true" sz="3950">
                <a:solidFill>
                  <a:srgbClr val="000000"/>
                </a:solidFill>
                <a:latin typeface="Lato Bold"/>
                <a:ea typeface="Lato Bold"/>
                <a:cs typeface="Lato Bold"/>
                <a:sym typeface="Lato Bold"/>
              </a:rPr>
              <a:t> Barreras para el relacionamiento entre equipos</a:t>
            </a:r>
          </a:p>
          <a:p>
            <a:pPr algn="l">
              <a:lnSpc>
                <a:spcPts val="4740"/>
              </a:lnSpc>
            </a:pPr>
          </a:p>
        </p:txBody>
      </p:sp>
      <p:sp>
        <p:nvSpPr>
          <p:cNvPr name="Freeform 9" id="9"/>
          <p:cNvSpPr/>
          <p:nvPr/>
        </p:nvSpPr>
        <p:spPr>
          <a:xfrm flipH="false" flipV="false" rot="0">
            <a:off x="15697047" y="4855146"/>
            <a:ext cx="1562253" cy="1562253"/>
          </a:xfrm>
          <a:custGeom>
            <a:avLst/>
            <a:gdLst/>
            <a:ahLst/>
            <a:cxnLst/>
            <a:rect r="r" b="b" t="t" l="l"/>
            <a:pathLst>
              <a:path h="1562253" w="1562253">
                <a:moveTo>
                  <a:pt x="0" y="0"/>
                </a:moveTo>
                <a:lnTo>
                  <a:pt x="1562253" y="0"/>
                </a:lnTo>
                <a:lnTo>
                  <a:pt x="1562253" y="1562252"/>
                </a:lnTo>
                <a:lnTo>
                  <a:pt x="0" y="1562252"/>
                </a:lnTo>
                <a:lnTo>
                  <a:pt x="0" y="0"/>
                </a:lnTo>
                <a:close/>
              </a:path>
            </a:pathLst>
          </a:custGeom>
          <a:blipFill>
            <a:blip r:embed="rId2"/>
            <a:stretch>
              <a:fillRect l="0" t="0" r="0" b="0"/>
            </a:stretch>
          </a:blipFill>
        </p:spPr>
      </p:sp>
      <p:sp>
        <p:nvSpPr>
          <p:cNvPr name="TextBox 10" id="10"/>
          <p:cNvSpPr txBox="true"/>
          <p:nvPr/>
        </p:nvSpPr>
        <p:spPr>
          <a:xfrm rot="0">
            <a:off x="767609" y="6797243"/>
            <a:ext cx="16878438" cy="2943225"/>
          </a:xfrm>
          <a:prstGeom prst="rect">
            <a:avLst/>
          </a:prstGeom>
        </p:spPr>
        <p:txBody>
          <a:bodyPr anchor="t" rtlCol="false" tIns="0" lIns="0" bIns="0" rIns="0">
            <a:spAutoFit/>
          </a:bodyPr>
          <a:lstStyle/>
          <a:p>
            <a:pPr algn="l">
              <a:lnSpc>
                <a:spcPts val="3359"/>
              </a:lnSpc>
            </a:pPr>
          </a:p>
          <a:p>
            <a:pPr algn="l">
              <a:lnSpc>
                <a:spcPts val="3359"/>
              </a:lnSpc>
            </a:pPr>
            <a:r>
              <a:rPr lang="en-US" sz="2799" b="true">
                <a:solidFill>
                  <a:srgbClr val="FFFFFF"/>
                </a:solidFill>
                <a:latin typeface="Lato Bold"/>
                <a:ea typeface="Lato Bold"/>
                <a:cs typeface="Lato Bold"/>
                <a:sym typeface="Lato Bold"/>
              </a:rPr>
              <a:t>Otros problemas:</a:t>
            </a:r>
          </a:p>
          <a:p>
            <a:pPr algn="l">
              <a:lnSpc>
                <a:spcPts val="3359"/>
              </a:lnSpc>
            </a:pPr>
            <a:r>
              <a:rPr lang="en-US" sz="2799">
                <a:solidFill>
                  <a:srgbClr val="FFFFFF"/>
                </a:solidFill>
                <a:latin typeface="Lato"/>
                <a:ea typeface="Lato"/>
                <a:cs typeface="Lato"/>
                <a:sym typeface="Lato"/>
              </a:rPr>
              <a:t>Desvalorización del colaborador -&gt; Percepción de poco reconocimiento en los colaboradores de campo</a:t>
            </a:r>
          </a:p>
          <a:p>
            <a:pPr algn="l">
              <a:lnSpc>
                <a:spcPts val="3359"/>
              </a:lnSpc>
            </a:pPr>
            <a:r>
              <a:rPr lang="en-US" sz="2799">
                <a:solidFill>
                  <a:srgbClr val="FFFFFF"/>
                </a:solidFill>
                <a:latin typeface="Lato"/>
                <a:ea typeface="Lato"/>
                <a:cs typeface="Lato"/>
                <a:sym typeface="Lato"/>
              </a:rPr>
              <a:t>Alineamiento institucional -&gt; Necesidad de fortalecimiento del clima y cultura </a:t>
            </a:r>
          </a:p>
          <a:p>
            <a:pPr algn="l">
              <a:lnSpc>
                <a:spcPts val="3359"/>
              </a:lnSpc>
            </a:pPr>
            <a:r>
              <a:rPr lang="en-US" sz="2799">
                <a:solidFill>
                  <a:srgbClr val="FFFFFF"/>
                </a:solidFill>
                <a:latin typeface="Lato"/>
                <a:ea typeface="Lato"/>
                <a:cs typeface="Lato"/>
                <a:sym typeface="Lato"/>
              </a:rPr>
              <a:t>Gestión de la comunicación -&gt; Necesidad de orden y adaptación de los canales y mensajes al público interno</a:t>
            </a:r>
          </a:p>
          <a:p>
            <a:pPr algn="l">
              <a:lnSpc>
                <a:spcPts val="3359"/>
              </a:lnSpc>
            </a:pPr>
            <a:r>
              <a:rPr lang="en-US" sz="2799">
                <a:solidFill>
                  <a:srgbClr val="FFFFFF"/>
                </a:solidFill>
                <a:latin typeface="Lato"/>
                <a:ea typeface="Lato"/>
                <a:cs typeface="Lato"/>
                <a:sym typeface="Lato"/>
              </a:rPr>
              <a:t>Desinformación/rumor -&gt; Necesidad de visibilizar los esfuerzos de los diversos líderes y colaboradores</a:t>
            </a:r>
          </a:p>
          <a:p>
            <a:pPr algn="l">
              <a:lnSpc>
                <a:spcPts val="3359"/>
              </a:lnSpc>
            </a:pPr>
          </a:p>
        </p:txBody>
      </p:sp>
      <p:sp>
        <p:nvSpPr>
          <p:cNvPr name="TextBox 11" id="11"/>
          <p:cNvSpPr txBox="true"/>
          <p:nvPr/>
        </p:nvSpPr>
        <p:spPr>
          <a:xfrm rot="0">
            <a:off x="704681" y="2907828"/>
            <a:ext cx="16878438" cy="428625"/>
          </a:xfrm>
          <a:prstGeom prst="rect">
            <a:avLst/>
          </a:prstGeom>
        </p:spPr>
        <p:txBody>
          <a:bodyPr anchor="t" rtlCol="false" tIns="0" lIns="0" bIns="0" rIns="0">
            <a:spAutoFit/>
          </a:bodyPr>
          <a:lstStyle/>
          <a:p>
            <a:pPr algn="l">
              <a:lnSpc>
                <a:spcPts val="3359"/>
              </a:lnSpc>
            </a:pPr>
            <a:r>
              <a:rPr lang="en-US" sz="2799">
                <a:solidFill>
                  <a:srgbClr val="100F0D"/>
                </a:solidFill>
                <a:latin typeface="Lato"/>
                <a:ea typeface="Lato"/>
                <a:cs typeface="Lato"/>
                <a:sym typeface="Lato"/>
              </a:rPr>
              <a:t>(Ordenados jerárquicamente desde los que generan mayores consecuencias hasta los que menos)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74010" y="8968308"/>
            <a:ext cx="8740200" cy="225000"/>
          </a:xfrm>
          <a:prstGeom prst="rect">
            <a:avLst/>
          </a:prstGeom>
        </p:spPr>
        <p:txBody>
          <a:bodyPr anchor="t" rtlCol="false" tIns="0" lIns="0" bIns="0" rIns="0">
            <a:spAutoFit/>
          </a:bodyPr>
          <a:lstStyle/>
          <a:p>
            <a:pPr algn="ctr">
              <a:lnSpc>
                <a:spcPts val="1754"/>
              </a:lnSpc>
            </a:pPr>
            <a:r>
              <a:rPr lang="en-US" sz="1462">
                <a:solidFill>
                  <a:srgbClr val="FFFFFF"/>
                </a:solidFill>
                <a:latin typeface="Lato"/>
                <a:ea typeface="Lato"/>
                <a:cs typeface="Lato"/>
                <a:sym typeface="Lato"/>
              </a:rPr>
              <a:t>September 2016</a:t>
            </a:r>
          </a:p>
        </p:txBody>
      </p:sp>
      <p:grpSp>
        <p:nvGrpSpPr>
          <p:cNvPr name="Group 3" id="3"/>
          <p:cNvGrpSpPr/>
          <p:nvPr/>
        </p:nvGrpSpPr>
        <p:grpSpPr>
          <a:xfrm rot="0">
            <a:off x="0" y="0"/>
            <a:ext cx="18288000" cy="10294622"/>
            <a:chOff x="0" y="0"/>
            <a:chExt cx="24384000" cy="13726163"/>
          </a:xfrm>
        </p:grpSpPr>
        <p:sp>
          <p:nvSpPr>
            <p:cNvPr name="Freeform 4" id="4"/>
            <p:cNvSpPr/>
            <p:nvPr/>
          </p:nvSpPr>
          <p:spPr>
            <a:xfrm flipH="false" flipV="false" rot="0">
              <a:off x="0" y="0"/>
              <a:ext cx="24384000" cy="13726193"/>
            </a:xfrm>
            <a:custGeom>
              <a:avLst/>
              <a:gdLst/>
              <a:ahLst/>
              <a:cxnLst/>
              <a:rect r="r" b="b" t="t" l="l"/>
              <a:pathLst>
                <a:path h="13726193" w="24384000">
                  <a:moveTo>
                    <a:pt x="0" y="0"/>
                  </a:moveTo>
                  <a:lnTo>
                    <a:pt x="24384000" y="0"/>
                  </a:lnTo>
                  <a:lnTo>
                    <a:pt x="24384000" y="13726193"/>
                  </a:lnTo>
                  <a:lnTo>
                    <a:pt x="0" y="13726193"/>
                  </a:lnTo>
                  <a:close/>
                </a:path>
              </a:pathLst>
            </a:custGeom>
            <a:solidFill>
              <a:srgbClr val="73B744"/>
            </a:solidFill>
          </p:spPr>
        </p:sp>
      </p:grpSp>
      <p:grpSp>
        <p:nvGrpSpPr>
          <p:cNvPr name="Group 5" id="5"/>
          <p:cNvGrpSpPr/>
          <p:nvPr/>
        </p:nvGrpSpPr>
        <p:grpSpPr>
          <a:xfrm rot="0">
            <a:off x="14633648" y="-717241"/>
            <a:ext cx="4182504" cy="41825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2400"/>
                </a:lnSpc>
              </a:pPr>
            </a:p>
          </p:txBody>
        </p:sp>
      </p:grpSp>
      <p:sp>
        <p:nvSpPr>
          <p:cNvPr name="Freeform 8" id="8"/>
          <p:cNvSpPr/>
          <p:nvPr/>
        </p:nvSpPr>
        <p:spPr>
          <a:xfrm flipH="false" flipV="false" rot="0">
            <a:off x="15403750" y="253914"/>
            <a:ext cx="2642300" cy="2642300"/>
          </a:xfrm>
          <a:custGeom>
            <a:avLst/>
            <a:gdLst/>
            <a:ahLst/>
            <a:cxnLst/>
            <a:rect r="r" b="b" t="t" l="l"/>
            <a:pathLst>
              <a:path h="2642300" w="2642300">
                <a:moveTo>
                  <a:pt x="0" y="0"/>
                </a:moveTo>
                <a:lnTo>
                  <a:pt x="2642300" y="0"/>
                </a:lnTo>
                <a:lnTo>
                  <a:pt x="2642300" y="2642300"/>
                </a:lnTo>
                <a:lnTo>
                  <a:pt x="0" y="2642300"/>
                </a:lnTo>
                <a:lnTo>
                  <a:pt x="0" y="0"/>
                </a:lnTo>
                <a:close/>
              </a:path>
            </a:pathLst>
          </a:custGeom>
          <a:blipFill>
            <a:blip r:embed="rId3"/>
            <a:stretch>
              <a:fillRect l="0" t="0" r="0" b="0"/>
            </a:stretch>
          </a:blipFill>
        </p:spPr>
      </p:sp>
      <p:sp>
        <p:nvSpPr>
          <p:cNvPr name="Freeform 9" id="9"/>
          <p:cNvSpPr/>
          <p:nvPr/>
        </p:nvSpPr>
        <p:spPr>
          <a:xfrm flipH="false" flipV="false" rot="0">
            <a:off x="773225" y="8832854"/>
            <a:ext cx="2189007" cy="1400965"/>
          </a:xfrm>
          <a:custGeom>
            <a:avLst/>
            <a:gdLst/>
            <a:ahLst/>
            <a:cxnLst/>
            <a:rect r="r" b="b" t="t" l="l"/>
            <a:pathLst>
              <a:path h="1400965" w="2189007">
                <a:moveTo>
                  <a:pt x="0" y="0"/>
                </a:moveTo>
                <a:lnTo>
                  <a:pt x="2189007" y="0"/>
                </a:lnTo>
                <a:lnTo>
                  <a:pt x="2189007" y="1400965"/>
                </a:lnTo>
                <a:lnTo>
                  <a:pt x="0" y="1400965"/>
                </a:lnTo>
                <a:lnTo>
                  <a:pt x="0" y="0"/>
                </a:lnTo>
                <a:close/>
              </a:path>
            </a:pathLst>
          </a:custGeom>
          <a:blipFill>
            <a:blip r:embed="rId4"/>
            <a:stretch>
              <a:fillRect l="0" t="0" r="0" b="0"/>
            </a:stretch>
          </a:blipFill>
        </p:spPr>
      </p:sp>
      <p:sp>
        <p:nvSpPr>
          <p:cNvPr name="Freeform 10" id="10"/>
          <p:cNvSpPr/>
          <p:nvPr/>
        </p:nvSpPr>
        <p:spPr>
          <a:xfrm flipH="false" flipV="false" rot="0">
            <a:off x="11842726" y="8920285"/>
            <a:ext cx="2777119" cy="1069191"/>
          </a:xfrm>
          <a:custGeom>
            <a:avLst/>
            <a:gdLst/>
            <a:ahLst/>
            <a:cxnLst/>
            <a:rect r="r" b="b" t="t" l="l"/>
            <a:pathLst>
              <a:path h="1069191" w="2777119">
                <a:moveTo>
                  <a:pt x="0" y="0"/>
                </a:moveTo>
                <a:lnTo>
                  <a:pt x="2777120" y="0"/>
                </a:lnTo>
                <a:lnTo>
                  <a:pt x="2777120" y="1069191"/>
                </a:lnTo>
                <a:lnTo>
                  <a:pt x="0" y="10691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4048708"/>
            <a:ext cx="16238650" cy="1939557"/>
          </a:xfrm>
          <a:prstGeom prst="rect">
            <a:avLst/>
          </a:prstGeom>
        </p:spPr>
        <p:txBody>
          <a:bodyPr anchor="t" rtlCol="false" tIns="0" lIns="0" bIns="0" rIns="0">
            <a:spAutoFit/>
          </a:bodyPr>
          <a:lstStyle/>
          <a:p>
            <a:pPr algn="l">
              <a:lnSpc>
                <a:spcPts val="15917"/>
              </a:lnSpc>
            </a:pPr>
            <a:r>
              <a:rPr lang="en-US" b="true" sz="11053">
                <a:solidFill>
                  <a:srgbClr val="FFFFFF"/>
                </a:solidFill>
                <a:latin typeface="Lato Bold"/>
                <a:ea typeface="Lato Bold"/>
                <a:cs typeface="Lato Bold"/>
                <a:sym typeface="Lato Bold"/>
              </a:rPr>
              <a:t>INSIGHTS</a:t>
            </a:r>
          </a:p>
        </p:txBody>
      </p:sp>
      <p:sp>
        <p:nvSpPr>
          <p:cNvPr name="TextBox 12" id="12"/>
          <p:cNvSpPr txBox="true"/>
          <p:nvPr/>
        </p:nvSpPr>
        <p:spPr>
          <a:xfrm rot="0">
            <a:off x="13540150" y="9193276"/>
            <a:ext cx="3727200" cy="371394"/>
          </a:xfrm>
          <a:prstGeom prst="rect">
            <a:avLst/>
          </a:prstGeom>
        </p:spPr>
        <p:txBody>
          <a:bodyPr anchor="t" rtlCol="false" tIns="0" lIns="0" bIns="0" rIns="0">
            <a:spAutoFit/>
          </a:bodyPr>
          <a:lstStyle/>
          <a:p>
            <a:pPr algn="r">
              <a:lnSpc>
                <a:spcPts val="2954"/>
              </a:lnSpc>
            </a:pPr>
            <a:r>
              <a:rPr lang="en-US" b="true" sz="2462">
                <a:solidFill>
                  <a:srgbClr val="FFFFFF"/>
                </a:solidFill>
                <a:latin typeface="Lato Bold"/>
                <a:ea typeface="Lato Bold"/>
                <a:cs typeface="Lato Bold"/>
                <a:sym typeface="Lato Bold"/>
              </a:rPr>
              <a:t>Diciembre </a:t>
            </a:r>
            <a:r>
              <a:rPr lang="en-US" b="true" sz="2462">
                <a:solidFill>
                  <a:srgbClr val="FFFFFF"/>
                </a:solidFill>
                <a:latin typeface="Lato Bold"/>
                <a:ea typeface="Lato Bold"/>
                <a:cs typeface="Lato Bold"/>
                <a:sym typeface="Lato Bold"/>
              </a:rPr>
              <a:t>2023</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73B744"/>
            </a:solidFill>
          </p:spPr>
        </p:sp>
        <p:sp>
          <p:nvSpPr>
            <p:cNvPr name="TextBox 4" id="4"/>
            <p:cNvSpPr txBox="true"/>
            <p:nvPr/>
          </p:nvSpPr>
          <p:spPr>
            <a:xfrm>
              <a:off x="0" y="-9525"/>
              <a:ext cx="2408296" cy="2718858"/>
            </a:xfrm>
            <a:prstGeom prst="rect">
              <a:avLst/>
            </a:prstGeom>
          </p:spPr>
          <p:txBody>
            <a:bodyPr anchor="ctr" rtlCol="false" tIns="50800" lIns="50800" bIns="50800" rIns="50800"/>
            <a:lstStyle/>
            <a:p>
              <a:pPr algn="ctr">
                <a:lnSpc>
                  <a:spcPts val="2079"/>
                </a:lnSpc>
              </a:pPr>
            </a:p>
          </p:txBody>
        </p:sp>
      </p:grpSp>
      <p:sp>
        <p:nvSpPr>
          <p:cNvPr name="AutoShape 5" id="5"/>
          <p:cNvSpPr/>
          <p:nvPr/>
        </p:nvSpPr>
        <p:spPr>
          <a:xfrm>
            <a:off x="10087497" y="1813830"/>
            <a:ext cx="7171611" cy="19873"/>
          </a:xfrm>
          <a:prstGeom prst="line">
            <a:avLst/>
          </a:prstGeom>
          <a:ln cap="flat" w="19050">
            <a:solidFill>
              <a:srgbClr val="05393D"/>
            </a:solidFill>
            <a:prstDash val="solid"/>
            <a:headEnd type="none" len="sm" w="sm"/>
            <a:tailEnd type="none" len="sm" w="sm"/>
          </a:ln>
        </p:spPr>
      </p:sp>
      <p:sp>
        <p:nvSpPr>
          <p:cNvPr name="AutoShape 6" id="6"/>
          <p:cNvSpPr/>
          <p:nvPr/>
        </p:nvSpPr>
        <p:spPr>
          <a:xfrm>
            <a:off x="10087497" y="3114431"/>
            <a:ext cx="7171643" cy="34950"/>
          </a:xfrm>
          <a:prstGeom prst="line">
            <a:avLst/>
          </a:prstGeom>
          <a:ln cap="flat" w="19050">
            <a:solidFill>
              <a:srgbClr val="05393D"/>
            </a:solidFill>
            <a:prstDash val="solid"/>
            <a:headEnd type="none" len="sm" w="sm"/>
            <a:tailEnd type="none" len="sm" w="sm"/>
          </a:ln>
        </p:spPr>
      </p:sp>
      <p:sp>
        <p:nvSpPr>
          <p:cNvPr name="AutoShape 7" id="7"/>
          <p:cNvSpPr/>
          <p:nvPr/>
        </p:nvSpPr>
        <p:spPr>
          <a:xfrm>
            <a:off x="10087497" y="4683910"/>
            <a:ext cx="7171699" cy="42488"/>
          </a:xfrm>
          <a:prstGeom prst="line">
            <a:avLst/>
          </a:prstGeom>
          <a:ln cap="flat" w="19050">
            <a:solidFill>
              <a:srgbClr val="05393D"/>
            </a:solidFill>
            <a:prstDash val="solid"/>
            <a:headEnd type="none" len="sm" w="sm"/>
            <a:tailEnd type="none" len="sm" w="sm"/>
          </a:ln>
        </p:spPr>
      </p:sp>
      <p:sp>
        <p:nvSpPr>
          <p:cNvPr name="AutoShape 8" id="8"/>
          <p:cNvSpPr/>
          <p:nvPr/>
        </p:nvSpPr>
        <p:spPr>
          <a:xfrm>
            <a:off x="10087305" y="6610773"/>
            <a:ext cx="7171767" cy="27411"/>
          </a:xfrm>
          <a:prstGeom prst="line">
            <a:avLst/>
          </a:prstGeom>
          <a:ln cap="flat" w="19050">
            <a:solidFill>
              <a:srgbClr val="05393D"/>
            </a:solidFill>
            <a:prstDash val="solid"/>
            <a:headEnd type="none" len="sm" w="sm"/>
            <a:tailEnd type="none" len="sm" w="sm"/>
          </a:ln>
        </p:spPr>
      </p:sp>
      <p:sp>
        <p:nvSpPr>
          <p:cNvPr name="AutoShape 9" id="9"/>
          <p:cNvSpPr/>
          <p:nvPr/>
        </p:nvSpPr>
        <p:spPr>
          <a:xfrm>
            <a:off x="10087305" y="8380554"/>
            <a:ext cx="7171611" cy="50026"/>
          </a:xfrm>
          <a:prstGeom prst="line">
            <a:avLst/>
          </a:prstGeom>
          <a:ln cap="flat" w="19050">
            <a:solidFill>
              <a:srgbClr val="05393D"/>
            </a:solidFill>
            <a:prstDash val="solid"/>
            <a:headEnd type="none" len="sm" w="sm"/>
            <a:tailEnd type="none" len="sm" w="sm"/>
          </a:ln>
        </p:spPr>
      </p:sp>
      <p:sp>
        <p:nvSpPr>
          <p:cNvPr name="AutoShape 10" id="10"/>
          <p:cNvSpPr/>
          <p:nvPr/>
        </p:nvSpPr>
        <p:spPr>
          <a:xfrm>
            <a:off x="10087305" y="9681155"/>
            <a:ext cx="7171611" cy="50026"/>
          </a:xfrm>
          <a:prstGeom prst="line">
            <a:avLst/>
          </a:prstGeom>
          <a:ln cap="flat" w="19050">
            <a:solidFill>
              <a:srgbClr val="05393D"/>
            </a:solidFill>
            <a:prstDash val="solid"/>
            <a:headEnd type="none" len="sm" w="sm"/>
            <a:tailEnd type="none" len="sm" w="sm"/>
          </a:ln>
        </p:spPr>
      </p:sp>
      <p:sp>
        <p:nvSpPr>
          <p:cNvPr name="TextBox 11" id="11"/>
          <p:cNvSpPr txBox="true"/>
          <p:nvPr/>
        </p:nvSpPr>
        <p:spPr>
          <a:xfrm rot="0">
            <a:off x="10087462" y="642255"/>
            <a:ext cx="5179597" cy="923925"/>
          </a:xfrm>
          <a:prstGeom prst="rect">
            <a:avLst/>
          </a:prstGeom>
        </p:spPr>
        <p:txBody>
          <a:bodyPr anchor="t" rtlCol="false" tIns="0" lIns="0" bIns="0" rIns="0">
            <a:spAutoFit/>
          </a:bodyPr>
          <a:lstStyle/>
          <a:p>
            <a:pPr algn="l">
              <a:lnSpc>
                <a:spcPts val="3608"/>
              </a:lnSpc>
            </a:pPr>
            <a:r>
              <a:rPr lang="en-US" sz="3007" b="true">
                <a:solidFill>
                  <a:srgbClr val="F3F3F3"/>
                </a:solidFill>
                <a:latin typeface="Lato Bold"/>
                <a:ea typeface="Lato Bold"/>
                <a:cs typeface="Lato Bold"/>
                <a:sym typeface="Lato Bold"/>
              </a:rPr>
              <a:t>01. Gestión de los espacios de socialización </a:t>
            </a:r>
          </a:p>
        </p:txBody>
      </p:sp>
      <p:sp>
        <p:nvSpPr>
          <p:cNvPr name="TextBox 12" id="12"/>
          <p:cNvSpPr txBox="true"/>
          <p:nvPr/>
        </p:nvSpPr>
        <p:spPr>
          <a:xfrm rot="0">
            <a:off x="10087463" y="2216119"/>
            <a:ext cx="7750437" cy="523672"/>
          </a:xfrm>
          <a:prstGeom prst="rect">
            <a:avLst/>
          </a:prstGeom>
        </p:spPr>
        <p:txBody>
          <a:bodyPr anchor="t" rtlCol="false" tIns="0" lIns="0" bIns="0" rIns="0">
            <a:spAutoFit/>
          </a:bodyPr>
          <a:lstStyle/>
          <a:p>
            <a:pPr algn="l">
              <a:lnSpc>
                <a:spcPts val="4209"/>
              </a:lnSpc>
            </a:pPr>
            <a:r>
              <a:rPr lang="en-US" sz="3007" b="true">
                <a:solidFill>
                  <a:srgbClr val="FFFFFF"/>
                </a:solidFill>
                <a:latin typeface="Lato Bold"/>
                <a:ea typeface="Lato Bold"/>
                <a:cs typeface="Lato Bold"/>
                <a:sym typeface="Lato Bold"/>
              </a:rPr>
              <a:t>02. Desafíos en la cultura organizacional</a:t>
            </a:r>
          </a:p>
        </p:txBody>
      </p:sp>
      <p:sp>
        <p:nvSpPr>
          <p:cNvPr name="TextBox 13" id="13"/>
          <p:cNvSpPr txBox="true"/>
          <p:nvPr/>
        </p:nvSpPr>
        <p:spPr>
          <a:xfrm rot="0">
            <a:off x="10087497" y="3482756"/>
            <a:ext cx="7029536" cy="923925"/>
          </a:xfrm>
          <a:prstGeom prst="rect">
            <a:avLst/>
          </a:prstGeom>
        </p:spPr>
        <p:txBody>
          <a:bodyPr anchor="t" rtlCol="false" tIns="0" lIns="0" bIns="0" rIns="0">
            <a:spAutoFit/>
          </a:bodyPr>
          <a:lstStyle/>
          <a:p>
            <a:pPr algn="l">
              <a:lnSpc>
                <a:spcPts val="3608"/>
              </a:lnSpc>
            </a:pPr>
            <a:r>
              <a:rPr lang="en-US" sz="3007" b="true">
                <a:solidFill>
                  <a:srgbClr val="F3F3F3"/>
                </a:solidFill>
                <a:latin typeface="Lato Bold"/>
                <a:ea typeface="Lato Bold"/>
                <a:cs typeface="Lato Bold"/>
                <a:sym typeface="Lato Bold"/>
              </a:rPr>
              <a:t>03. Generación de espacios de comunicación</a:t>
            </a:r>
          </a:p>
        </p:txBody>
      </p:sp>
      <p:sp>
        <p:nvSpPr>
          <p:cNvPr name="TextBox 14" id="14"/>
          <p:cNvSpPr txBox="true"/>
          <p:nvPr/>
        </p:nvSpPr>
        <p:spPr>
          <a:xfrm rot="0">
            <a:off x="10087463" y="5192336"/>
            <a:ext cx="7171645" cy="923841"/>
          </a:xfrm>
          <a:prstGeom prst="rect">
            <a:avLst/>
          </a:prstGeom>
        </p:spPr>
        <p:txBody>
          <a:bodyPr anchor="t" rtlCol="false" tIns="0" lIns="0" bIns="0" rIns="0">
            <a:spAutoFit/>
          </a:bodyPr>
          <a:lstStyle/>
          <a:p>
            <a:pPr algn="l">
              <a:lnSpc>
                <a:spcPts val="3608"/>
              </a:lnSpc>
            </a:pPr>
            <a:r>
              <a:rPr lang="en-US" sz="3007" b="true">
                <a:solidFill>
                  <a:srgbClr val="FFFFFF"/>
                </a:solidFill>
                <a:latin typeface="Lato Bold"/>
                <a:ea typeface="Lato Bold"/>
                <a:cs typeface="Lato Bold"/>
                <a:sym typeface="Lato Bold"/>
              </a:rPr>
              <a:t>04. Consolidación de oficina de comunicación en campo</a:t>
            </a:r>
          </a:p>
        </p:txBody>
      </p:sp>
      <p:sp>
        <p:nvSpPr>
          <p:cNvPr name="TextBox 15" id="15"/>
          <p:cNvSpPr txBox="true"/>
          <p:nvPr/>
        </p:nvSpPr>
        <p:spPr>
          <a:xfrm rot="0">
            <a:off x="10087270" y="7085154"/>
            <a:ext cx="7171646" cy="923871"/>
          </a:xfrm>
          <a:prstGeom prst="rect">
            <a:avLst/>
          </a:prstGeom>
        </p:spPr>
        <p:txBody>
          <a:bodyPr anchor="t" rtlCol="false" tIns="0" lIns="0" bIns="0" rIns="0">
            <a:spAutoFit/>
          </a:bodyPr>
          <a:lstStyle/>
          <a:p>
            <a:pPr algn="l">
              <a:lnSpc>
                <a:spcPts val="3608"/>
              </a:lnSpc>
            </a:pPr>
            <a:r>
              <a:rPr lang="en-US" sz="3007" b="true">
                <a:solidFill>
                  <a:srgbClr val="F3F3F3"/>
                </a:solidFill>
                <a:latin typeface="Lato Bold"/>
                <a:ea typeface="Lato Bold"/>
                <a:cs typeface="Lato Bold"/>
                <a:sym typeface="Lato Bold"/>
              </a:rPr>
              <a:t>05. Necesidad de fortalecer la  comunicación en campo</a:t>
            </a:r>
          </a:p>
        </p:txBody>
      </p:sp>
      <p:sp>
        <p:nvSpPr>
          <p:cNvPr name="TextBox 16" id="16"/>
          <p:cNvSpPr txBox="true"/>
          <p:nvPr/>
        </p:nvSpPr>
        <p:spPr>
          <a:xfrm rot="0">
            <a:off x="10087271" y="8802055"/>
            <a:ext cx="7750629" cy="523672"/>
          </a:xfrm>
          <a:prstGeom prst="rect">
            <a:avLst/>
          </a:prstGeom>
        </p:spPr>
        <p:txBody>
          <a:bodyPr anchor="t" rtlCol="false" tIns="0" lIns="0" bIns="0" rIns="0">
            <a:spAutoFit/>
          </a:bodyPr>
          <a:lstStyle/>
          <a:p>
            <a:pPr algn="l">
              <a:lnSpc>
                <a:spcPts val="4209"/>
              </a:lnSpc>
            </a:pPr>
            <a:r>
              <a:rPr lang="en-US" sz="3007" b="true">
                <a:solidFill>
                  <a:srgbClr val="FFFFFF"/>
                </a:solidFill>
                <a:latin typeface="Lato Bold"/>
                <a:ea typeface="Lato Bold"/>
                <a:cs typeface="Lato Bold"/>
                <a:sym typeface="Lato Bold"/>
              </a:rPr>
              <a:t>06. Necesidad de conexión entre equipos</a:t>
            </a:r>
          </a:p>
        </p:txBody>
      </p:sp>
      <p:sp>
        <p:nvSpPr>
          <p:cNvPr name="TextBox 17" id="17"/>
          <p:cNvSpPr txBox="true"/>
          <p:nvPr/>
        </p:nvSpPr>
        <p:spPr>
          <a:xfrm rot="0">
            <a:off x="621695" y="3800475"/>
            <a:ext cx="8093175" cy="1343025"/>
          </a:xfrm>
          <a:prstGeom prst="rect">
            <a:avLst/>
          </a:prstGeom>
        </p:spPr>
        <p:txBody>
          <a:bodyPr anchor="t" rtlCol="false" tIns="0" lIns="0" bIns="0" rIns="0">
            <a:spAutoFit/>
          </a:bodyPr>
          <a:lstStyle/>
          <a:p>
            <a:pPr algn="l">
              <a:lnSpc>
                <a:spcPts val="10559"/>
              </a:lnSpc>
            </a:pPr>
            <a:r>
              <a:rPr lang="en-US" sz="8799" b="true">
                <a:solidFill>
                  <a:srgbClr val="000000"/>
                </a:solidFill>
                <a:latin typeface="Lato Bold"/>
                <a:ea typeface="Lato Bold"/>
                <a:cs typeface="Lato Bold"/>
                <a:sym typeface="Lato Bold"/>
              </a:rPr>
              <a:t>DIMENSIONES</a:t>
            </a:r>
          </a:p>
        </p:txBody>
      </p:sp>
      <p:sp>
        <p:nvSpPr>
          <p:cNvPr name="Freeform 18" id="18"/>
          <p:cNvSpPr/>
          <p:nvPr/>
        </p:nvSpPr>
        <p:spPr>
          <a:xfrm flipH="false" flipV="false" rot="0">
            <a:off x="326597" y="259105"/>
            <a:ext cx="1898810" cy="2331619"/>
          </a:xfrm>
          <a:custGeom>
            <a:avLst/>
            <a:gdLst/>
            <a:ahLst/>
            <a:cxnLst/>
            <a:rect r="r" b="b" t="t" l="l"/>
            <a:pathLst>
              <a:path h="2331619" w="1898810">
                <a:moveTo>
                  <a:pt x="0" y="0"/>
                </a:moveTo>
                <a:lnTo>
                  <a:pt x="1898810" y="0"/>
                </a:lnTo>
                <a:lnTo>
                  <a:pt x="1898810" y="2331619"/>
                </a:lnTo>
                <a:lnTo>
                  <a:pt x="0" y="2331619"/>
                </a:lnTo>
                <a:lnTo>
                  <a:pt x="0" y="0"/>
                </a:lnTo>
                <a:close/>
              </a:path>
            </a:pathLst>
          </a:custGeom>
          <a:blipFill>
            <a:blip r:embed="rId2"/>
            <a:stretch>
              <a:fillRect l="-15137" t="-4696" r="-13422" b="0"/>
            </a:stretch>
          </a:blipFill>
        </p:spPr>
      </p:sp>
      <p:sp>
        <p:nvSpPr>
          <p:cNvPr name="TextBox 19" id="19"/>
          <p:cNvSpPr txBox="true"/>
          <p:nvPr/>
        </p:nvSpPr>
        <p:spPr>
          <a:xfrm rot="0">
            <a:off x="621695" y="5133975"/>
            <a:ext cx="5848350" cy="1066800"/>
          </a:xfrm>
          <a:prstGeom prst="rect">
            <a:avLst/>
          </a:prstGeom>
        </p:spPr>
        <p:txBody>
          <a:bodyPr anchor="t" rtlCol="false" tIns="0" lIns="0" bIns="0" rIns="0">
            <a:spAutoFit/>
          </a:bodyPr>
          <a:lstStyle/>
          <a:p>
            <a:pPr algn="l">
              <a:lnSpc>
                <a:spcPts val="8355"/>
              </a:lnSpc>
            </a:pPr>
            <a:r>
              <a:rPr lang="en-US" sz="6963" b="true">
                <a:solidFill>
                  <a:srgbClr val="009600"/>
                </a:solidFill>
                <a:latin typeface="Lato Bold"/>
                <a:ea typeface="Lato Bold"/>
                <a:cs typeface="Lato Bold"/>
                <a:sym typeface="Lato Bold"/>
              </a:rPr>
              <a:t>Insights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87450" y="9436157"/>
            <a:ext cx="3567110" cy="255747"/>
          </a:xfrm>
          <a:prstGeom prst="rect">
            <a:avLst/>
          </a:prstGeom>
        </p:spPr>
        <p:txBody>
          <a:bodyPr anchor="t" rtlCol="false" tIns="0" lIns="0" bIns="0" rIns="0">
            <a:spAutoFit/>
          </a:bodyPr>
          <a:lstStyle/>
          <a:p>
            <a:pPr algn="l">
              <a:lnSpc>
                <a:spcPts val="1920"/>
              </a:lnSpc>
            </a:pPr>
            <a:r>
              <a:rPr lang="en-US" b="true" sz="1600">
                <a:solidFill>
                  <a:srgbClr val="6E7378"/>
                </a:solidFill>
                <a:latin typeface="Lato Bold"/>
                <a:ea typeface="Lato Bold"/>
                <a:cs typeface="Lato Bold"/>
                <a:sym typeface="Lato Bold"/>
              </a:rPr>
              <a:t>180 DEGREES </a:t>
            </a:r>
            <a:r>
              <a:rPr lang="en-US" b="true" sz="1600">
                <a:solidFill>
                  <a:srgbClr val="55B441"/>
                </a:solidFill>
                <a:latin typeface="Lato Bold"/>
                <a:ea typeface="Lato Bold"/>
                <a:cs typeface="Lato Bold"/>
                <a:sym typeface="Lato Bold"/>
              </a:rPr>
              <a:t>CONSULTING</a:t>
            </a:r>
          </a:p>
        </p:txBody>
      </p:sp>
      <p:sp>
        <p:nvSpPr>
          <p:cNvPr name="TextBox 3" id="3"/>
          <p:cNvSpPr txBox="true"/>
          <p:nvPr/>
        </p:nvSpPr>
        <p:spPr>
          <a:xfrm rot="0">
            <a:off x="15878844" y="9436157"/>
            <a:ext cx="413986" cy="255747"/>
          </a:xfrm>
          <a:prstGeom prst="rect">
            <a:avLst/>
          </a:prstGeom>
        </p:spPr>
        <p:txBody>
          <a:bodyPr anchor="t" rtlCol="false" tIns="0" lIns="0" bIns="0" rIns="0">
            <a:spAutoFit/>
          </a:bodyPr>
          <a:lstStyle/>
          <a:p>
            <a:pPr algn="r">
              <a:lnSpc>
                <a:spcPts val="1920"/>
              </a:lnSpc>
            </a:pPr>
            <a:r>
              <a:rPr lang="en-US" sz="1600">
                <a:solidFill>
                  <a:srgbClr val="91969B"/>
                </a:solidFill>
                <a:latin typeface="Lato"/>
                <a:ea typeface="Lato"/>
                <a:cs typeface="Lato"/>
                <a:sym typeface="Lato"/>
              </a:rPr>
              <a:t>‹#›</a:t>
            </a:r>
          </a:p>
        </p:txBody>
      </p:sp>
      <p:sp>
        <p:nvSpPr>
          <p:cNvPr name="Freeform 4" id="4"/>
          <p:cNvSpPr/>
          <p:nvPr/>
        </p:nvSpPr>
        <p:spPr>
          <a:xfrm flipH="false" flipV="false" rot="0">
            <a:off x="16814856" y="9426632"/>
            <a:ext cx="282518" cy="282518"/>
          </a:xfrm>
          <a:custGeom>
            <a:avLst/>
            <a:gdLst/>
            <a:ahLst/>
            <a:cxnLst/>
            <a:rect r="r" b="b" t="t" l="l"/>
            <a:pathLst>
              <a:path h="282518" w="282518">
                <a:moveTo>
                  <a:pt x="0" y="0"/>
                </a:moveTo>
                <a:lnTo>
                  <a:pt x="282518" y="0"/>
                </a:lnTo>
                <a:lnTo>
                  <a:pt x="282518" y="282518"/>
                </a:lnTo>
                <a:lnTo>
                  <a:pt x="0" y="2825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488194" y="9426632"/>
            <a:ext cx="282518" cy="282518"/>
          </a:xfrm>
          <a:custGeom>
            <a:avLst/>
            <a:gdLst/>
            <a:ahLst/>
            <a:cxnLst/>
            <a:rect r="r" b="b" t="t" l="l"/>
            <a:pathLst>
              <a:path h="282518" w="282518">
                <a:moveTo>
                  <a:pt x="0" y="0"/>
                </a:moveTo>
                <a:lnTo>
                  <a:pt x="282518" y="0"/>
                </a:lnTo>
                <a:lnTo>
                  <a:pt x="282518" y="282518"/>
                </a:lnTo>
                <a:lnTo>
                  <a:pt x="0" y="2825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187450" y="4847630"/>
            <a:ext cx="7149758" cy="4254985"/>
            <a:chOff x="0" y="0"/>
            <a:chExt cx="9326421" cy="5550367"/>
          </a:xfrm>
        </p:grpSpPr>
        <p:sp>
          <p:nvSpPr>
            <p:cNvPr name="Freeform 7" id="7"/>
            <p:cNvSpPr/>
            <p:nvPr/>
          </p:nvSpPr>
          <p:spPr>
            <a:xfrm flipH="false" flipV="false" rot="0">
              <a:off x="0" y="0"/>
              <a:ext cx="9326457" cy="5550374"/>
            </a:xfrm>
            <a:custGeom>
              <a:avLst/>
              <a:gdLst/>
              <a:ahLst/>
              <a:cxnLst/>
              <a:rect r="r" b="b" t="t" l="l"/>
              <a:pathLst>
                <a:path h="5550374" w="9326457">
                  <a:moveTo>
                    <a:pt x="0" y="280733"/>
                  </a:moveTo>
                  <a:cubicBezTo>
                    <a:pt x="0" y="125684"/>
                    <a:pt x="223715" y="0"/>
                    <a:pt x="499510" y="0"/>
                  </a:cubicBezTo>
                  <a:lnTo>
                    <a:pt x="8826964" y="0"/>
                  </a:lnTo>
                  <a:lnTo>
                    <a:pt x="8826964" y="21357"/>
                  </a:lnTo>
                  <a:lnTo>
                    <a:pt x="8826964" y="0"/>
                  </a:lnTo>
                  <a:cubicBezTo>
                    <a:pt x="9102950" y="0"/>
                    <a:pt x="9326457" y="125684"/>
                    <a:pt x="9326457" y="280733"/>
                  </a:cubicBezTo>
                  <a:lnTo>
                    <a:pt x="9288461" y="280733"/>
                  </a:lnTo>
                  <a:lnTo>
                    <a:pt x="9326457" y="280733"/>
                  </a:lnTo>
                  <a:lnTo>
                    <a:pt x="9326457" y="5269640"/>
                  </a:lnTo>
                  <a:lnTo>
                    <a:pt x="9288461" y="5269640"/>
                  </a:lnTo>
                  <a:lnTo>
                    <a:pt x="9326457" y="5269640"/>
                  </a:lnTo>
                  <a:cubicBezTo>
                    <a:pt x="9326457" y="5424689"/>
                    <a:pt x="9102760" y="5550374"/>
                    <a:pt x="8826964" y="5550374"/>
                  </a:cubicBezTo>
                  <a:lnTo>
                    <a:pt x="8826964" y="5529016"/>
                  </a:lnTo>
                  <a:lnTo>
                    <a:pt x="8826964" y="5550374"/>
                  </a:lnTo>
                  <a:lnTo>
                    <a:pt x="499510" y="5550374"/>
                  </a:lnTo>
                  <a:lnTo>
                    <a:pt x="499510" y="5529016"/>
                  </a:lnTo>
                  <a:lnTo>
                    <a:pt x="499510" y="5550374"/>
                  </a:lnTo>
                  <a:cubicBezTo>
                    <a:pt x="223715" y="5550374"/>
                    <a:pt x="0" y="5424689"/>
                    <a:pt x="0" y="5269640"/>
                  </a:cubicBezTo>
                  <a:lnTo>
                    <a:pt x="0" y="280733"/>
                  </a:lnTo>
                  <a:lnTo>
                    <a:pt x="38014" y="280733"/>
                  </a:lnTo>
                  <a:lnTo>
                    <a:pt x="0" y="280733"/>
                  </a:lnTo>
                  <a:moveTo>
                    <a:pt x="76029" y="280733"/>
                  </a:moveTo>
                  <a:lnTo>
                    <a:pt x="76029" y="5269640"/>
                  </a:lnTo>
                  <a:lnTo>
                    <a:pt x="38014" y="5269640"/>
                  </a:lnTo>
                  <a:lnTo>
                    <a:pt x="76029" y="5269640"/>
                  </a:lnTo>
                  <a:cubicBezTo>
                    <a:pt x="76029" y="5401090"/>
                    <a:pt x="265721" y="5507660"/>
                    <a:pt x="499510" y="5507660"/>
                  </a:cubicBezTo>
                  <a:lnTo>
                    <a:pt x="8826964" y="5507660"/>
                  </a:lnTo>
                  <a:cubicBezTo>
                    <a:pt x="9060754" y="5507660"/>
                    <a:pt x="9250446" y="5401090"/>
                    <a:pt x="9250446" y="5269640"/>
                  </a:cubicBezTo>
                  <a:lnTo>
                    <a:pt x="9250446" y="280733"/>
                  </a:lnTo>
                  <a:cubicBezTo>
                    <a:pt x="9250446" y="149283"/>
                    <a:pt x="9060754" y="42713"/>
                    <a:pt x="8826964" y="42713"/>
                  </a:cubicBezTo>
                  <a:lnTo>
                    <a:pt x="499510" y="42713"/>
                  </a:lnTo>
                  <a:lnTo>
                    <a:pt x="499510" y="21357"/>
                  </a:lnTo>
                  <a:lnTo>
                    <a:pt x="499510" y="42713"/>
                  </a:lnTo>
                  <a:cubicBezTo>
                    <a:pt x="265721" y="42713"/>
                    <a:pt x="76029" y="149283"/>
                    <a:pt x="76029" y="280733"/>
                  </a:cubicBezTo>
                  <a:close/>
                </a:path>
              </a:pathLst>
            </a:custGeom>
            <a:solidFill>
              <a:srgbClr val="73B744"/>
            </a:solidFill>
          </p:spPr>
        </p:sp>
      </p:grpSp>
      <p:sp>
        <p:nvSpPr>
          <p:cNvPr name="TextBox 8" id="8"/>
          <p:cNvSpPr txBox="true"/>
          <p:nvPr/>
        </p:nvSpPr>
        <p:spPr>
          <a:xfrm rot="0">
            <a:off x="1492058" y="5343525"/>
            <a:ext cx="6525005" cy="2943225"/>
          </a:xfrm>
          <a:prstGeom prst="rect">
            <a:avLst/>
          </a:prstGeom>
        </p:spPr>
        <p:txBody>
          <a:bodyPr anchor="t" rtlCol="false" tIns="0" lIns="0" bIns="0" rIns="0">
            <a:spAutoFit/>
          </a:bodyPr>
          <a:lstStyle/>
          <a:p>
            <a:pPr algn="ctr" marL="0" indent="0" lvl="0">
              <a:lnSpc>
                <a:spcPts val="3360"/>
              </a:lnSpc>
              <a:spcBef>
                <a:spcPct val="0"/>
              </a:spcBef>
            </a:pPr>
            <a:r>
              <a:rPr lang="en-US" b="true" sz="2800">
                <a:solidFill>
                  <a:srgbClr val="000000"/>
                </a:solidFill>
                <a:latin typeface="Lato Bold"/>
                <a:ea typeface="Lato Bold"/>
                <a:cs typeface="Lato Bold"/>
                <a:sym typeface="Lato Bold"/>
              </a:rPr>
              <a:t>La distancia física y la limitación de espacios comunes contribuyen al desconocimiento entre los equipos y proyectos. </a:t>
            </a:r>
            <a:r>
              <a:rPr lang="en-US" b="true" sz="2800">
                <a:solidFill>
                  <a:srgbClr val="009600"/>
                </a:solidFill>
                <a:latin typeface="Lato Bold"/>
                <a:ea typeface="Lato Bold"/>
                <a:cs typeface="Lato Bold"/>
                <a:sym typeface="Lato Bold"/>
              </a:rPr>
              <a:t>Este hecho puede inhibir la colaboración y el flujo efectivo de información</a:t>
            </a:r>
            <a:r>
              <a:rPr lang="en-US" b="true" sz="2800">
                <a:solidFill>
                  <a:srgbClr val="000000"/>
                </a:solidFill>
                <a:latin typeface="Lato Bold"/>
                <a:ea typeface="Lato Bold"/>
                <a:cs typeface="Lato Bold"/>
                <a:sym typeface="Lato Bold"/>
              </a:rPr>
              <a:t>, componentes esenciales para el éxito de una organización.</a:t>
            </a:r>
          </a:p>
        </p:txBody>
      </p:sp>
      <p:grpSp>
        <p:nvGrpSpPr>
          <p:cNvPr name="Group 9" id="9"/>
          <p:cNvGrpSpPr/>
          <p:nvPr/>
        </p:nvGrpSpPr>
        <p:grpSpPr>
          <a:xfrm rot="0">
            <a:off x="659625" y="9371151"/>
            <a:ext cx="3755850" cy="400650"/>
            <a:chOff x="0" y="0"/>
            <a:chExt cx="5007800" cy="534200"/>
          </a:xfrm>
        </p:grpSpPr>
        <p:sp>
          <p:nvSpPr>
            <p:cNvPr name="Freeform 10" id="10"/>
            <p:cNvSpPr/>
            <p:nvPr/>
          </p:nvSpPr>
          <p:spPr>
            <a:xfrm flipH="false" flipV="false" rot="0">
              <a:off x="12700" y="12700"/>
              <a:ext cx="4982337" cy="508762"/>
            </a:xfrm>
            <a:custGeom>
              <a:avLst/>
              <a:gdLst/>
              <a:ahLst/>
              <a:cxnLst/>
              <a:rect r="r" b="b" t="t" l="l"/>
              <a:pathLst>
                <a:path h="508762" w="4982337">
                  <a:moveTo>
                    <a:pt x="0" y="0"/>
                  </a:moveTo>
                  <a:lnTo>
                    <a:pt x="4982337" y="0"/>
                  </a:lnTo>
                  <a:lnTo>
                    <a:pt x="4982337" y="508762"/>
                  </a:lnTo>
                  <a:lnTo>
                    <a:pt x="0" y="508762"/>
                  </a:lnTo>
                  <a:close/>
                </a:path>
              </a:pathLst>
            </a:custGeom>
            <a:solidFill>
              <a:srgbClr val="FFFFFF"/>
            </a:solidFill>
          </p:spPr>
        </p:sp>
        <p:sp>
          <p:nvSpPr>
            <p:cNvPr name="Freeform 11" id="11"/>
            <p:cNvSpPr/>
            <p:nvPr/>
          </p:nvSpPr>
          <p:spPr>
            <a:xfrm flipH="false" flipV="false" rot="0">
              <a:off x="0" y="0"/>
              <a:ext cx="5007737" cy="534162"/>
            </a:xfrm>
            <a:custGeom>
              <a:avLst/>
              <a:gdLst/>
              <a:ahLst/>
              <a:cxnLst/>
              <a:rect r="r" b="b" t="t" l="l"/>
              <a:pathLst>
                <a:path h="534162" w="5007737">
                  <a:moveTo>
                    <a:pt x="12700" y="0"/>
                  </a:moveTo>
                  <a:lnTo>
                    <a:pt x="4995037" y="0"/>
                  </a:lnTo>
                  <a:cubicBezTo>
                    <a:pt x="5002022" y="0"/>
                    <a:pt x="5007737" y="5715"/>
                    <a:pt x="5007737" y="12700"/>
                  </a:cubicBezTo>
                  <a:lnTo>
                    <a:pt x="5007737" y="521462"/>
                  </a:lnTo>
                  <a:cubicBezTo>
                    <a:pt x="5007737" y="528447"/>
                    <a:pt x="5002022" y="534162"/>
                    <a:pt x="4995037" y="534162"/>
                  </a:cubicBezTo>
                  <a:lnTo>
                    <a:pt x="12700" y="534162"/>
                  </a:lnTo>
                  <a:cubicBezTo>
                    <a:pt x="5715" y="534162"/>
                    <a:pt x="0" y="528447"/>
                    <a:pt x="0" y="521462"/>
                  </a:cubicBezTo>
                  <a:lnTo>
                    <a:pt x="0" y="12700"/>
                  </a:lnTo>
                  <a:cubicBezTo>
                    <a:pt x="0" y="5715"/>
                    <a:pt x="5715" y="0"/>
                    <a:pt x="12700" y="0"/>
                  </a:cubicBezTo>
                  <a:moveTo>
                    <a:pt x="12700" y="25400"/>
                  </a:moveTo>
                  <a:lnTo>
                    <a:pt x="12700" y="12700"/>
                  </a:lnTo>
                  <a:lnTo>
                    <a:pt x="25400" y="12700"/>
                  </a:lnTo>
                  <a:lnTo>
                    <a:pt x="25400" y="521462"/>
                  </a:lnTo>
                  <a:lnTo>
                    <a:pt x="12700" y="521462"/>
                  </a:lnTo>
                  <a:lnTo>
                    <a:pt x="12700" y="508762"/>
                  </a:lnTo>
                  <a:lnTo>
                    <a:pt x="4995037" y="508762"/>
                  </a:lnTo>
                  <a:lnTo>
                    <a:pt x="4995037" y="521462"/>
                  </a:lnTo>
                  <a:lnTo>
                    <a:pt x="4982337" y="521462"/>
                  </a:lnTo>
                  <a:lnTo>
                    <a:pt x="4982337" y="12700"/>
                  </a:lnTo>
                  <a:lnTo>
                    <a:pt x="4995037" y="12700"/>
                  </a:lnTo>
                  <a:lnTo>
                    <a:pt x="4995037" y="25400"/>
                  </a:lnTo>
                  <a:lnTo>
                    <a:pt x="12700" y="25400"/>
                  </a:lnTo>
                  <a:close/>
                </a:path>
              </a:pathLst>
            </a:custGeom>
            <a:solidFill>
              <a:srgbClr val="FFFFFF"/>
            </a:solidFill>
          </p:spPr>
        </p:sp>
      </p:grpSp>
      <p:sp>
        <p:nvSpPr>
          <p:cNvPr name="TextBox 12" id="12"/>
          <p:cNvSpPr txBox="true"/>
          <p:nvPr/>
        </p:nvSpPr>
        <p:spPr>
          <a:xfrm rot="0">
            <a:off x="2685420" y="2782201"/>
            <a:ext cx="4153817" cy="399578"/>
          </a:xfrm>
          <a:prstGeom prst="rect">
            <a:avLst/>
          </a:prstGeom>
        </p:spPr>
        <p:txBody>
          <a:bodyPr anchor="t" rtlCol="false" tIns="0" lIns="0" bIns="0" rIns="0">
            <a:spAutoFit/>
          </a:bodyPr>
          <a:lstStyle/>
          <a:p>
            <a:pPr algn="ctr">
              <a:lnSpc>
                <a:spcPts val="2207"/>
              </a:lnSpc>
            </a:pPr>
            <a:r>
              <a:rPr lang="en-US" b="true" sz="1839">
                <a:solidFill>
                  <a:srgbClr val="FFFFFF"/>
                </a:solidFill>
                <a:latin typeface="Lato Bold"/>
                <a:ea typeface="Lato Bold"/>
                <a:cs typeface="Lato Bold"/>
                <a:sym typeface="Lato Bold"/>
              </a:rPr>
              <a:t>INSIGHT </a:t>
            </a:r>
          </a:p>
          <a:p>
            <a:pPr algn="ctr">
              <a:lnSpc>
                <a:spcPts val="2207"/>
              </a:lnSpc>
            </a:pPr>
            <a:r>
              <a:rPr lang="en-US" b="true" sz="1839">
                <a:solidFill>
                  <a:srgbClr val="FFFFFF"/>
                </a:solidFill>
                <a:latin typeface="Lato Bold"/>
                <a:ea typeface="Lato Bold"/>
                <a:cs typeface="Lato Bold"/>
                <a:sym typeface="Lato Bold"/>
              </a:rPr>
              <a:t>2</a:t>
            </a:r>
          </a:p>
        </p:txBody>
      </p:sp>
      <p:grpSp>
        <p:nvGrpSpPr>
          <p:cNvPr name="Group 13" id="13"/>
          <p:cNvGrpSpPr/>
          <p:nvPr/>
        </p:nvGrpSpPr>
        <p:grpSpPr>
          <a:xfrm rot="0">
            <a:off x="1187450" y="2904421"/>
            <a:ext cx="7149758" cy="1395904"/>
            <a:chOff x="0" y="0"/>
            <a:chExt cx="9326421" cy="1820871"/>
          </a:xfrm>
        </p:grpSpPr>
        <p:sp>
          <p:nvSpPr>
            <p:cNvPr name="Freeform 14" id="14"/>
            <p:cNvSpPr/>
            <p:nvPr/>
          </p:nvSpPr>
          <p:spPr>
            <a:xfrm flipH="false" flipV="false" rot="0">
              <a:off x="0" y="0"/>
              <a:ext cx="9326446" cy="1820948"/>
            </a:xfrm>
            <a:custGeom>
              <a:avLst/>
              <a:gdLst/>
              <a:ahLst/>
              <a:cxnLst/>
              <a:rect r="r" b="b" t="t" l="l"/>
              <a:pathLst>
                <a:path h="1820948" w="9326446">
                  <a:moveTo>
                    <a:pt x="0" y="303539"/>
                  </a:moveTo>
                  <a:cubicBezTo>
                    <a:pt x="0" y="135937"/>
                    <a:pt x="116836" y="0"/>
                    <a:pt x="260888" y="0"/>
                  </a:cubicBezTo>
                  <a:lnTo>
                    <a:pt x="9065571" y="0"/>
                  </a:lnTo>
                  <a:cubicBezTo>
                    <a:pt x="9209623" y="0"/>
                    <a:pt x="9326446" y="135937"/>
                    <a:pt x="9326446" y="303539"/>
                  </a:cubicBezTo>
                  <a:lnTo>
                    <a:pt x="9326446" y="1517469"/>
                  </a:lnTo>
                  <a:cubicBezTo>
                    <a:pt x="9326446" y="1685072"/>
                    <a:pt x="9209623" y="1820948"/>
                    <a:pt x="9065571" y="1820948"/>
                  </a:cubicBezTo>
                  <a:lnTo>
                    <a:pt x="260888" y="1820948"/>
                  </a:lnTo>
                  <a:cubicBezTo>
                    <a:pt x="116836" y="1820782"/>
                    <a:pt x="0" y="1685072"/>
                    <a:pt x="0" y="1517469"/>
                  </a:cubicBezTo>
                  <a:close/>
                </a:path>
              </a:pathLst>
            </a:custGeom>
            <a:solidFill>
              <a:srgbClr val="009600"/>
            </a:solidFill>
          </p:spPr>
        </p:sp>
      </p:grpSp>
      <p:sp>
        <p:nvSpPr>
          <p:cNvPr name="TextBox 15" id="15"/>
          <p:cNvSpPr txBox="true"/>
          <p:nvPr/>
        </p:nvSpPr>
        <p:spPr>
          <a:xfrm rot="0">
            <a:off x="2148850" y="3157736"/>
            <a:ext cx="5226959" cy="888578"/>
          </a:xfrm>
          <a:prstGeom prst="rect">
            <a:avLst/>
          </a:prstGeom>
        </p:spPr>
        <p:txBody>
          <a:bodyPr anchor="t" rtlCol="false" tIns="0" lIns="0" bIns="0" rIns="0">
            <a:spAutoFit/>
          </a:bodyPr>
          <a:lstStyle/>
          <a:p>
            <a:pPr algn="ctr">
              <a:lnSpc>
                <a:spcPts val="3471"/>
              </a:lnSpc>
            </a:pPr>
            <a:r>
              <a:rPr lang="en-US" sz="3099">
                <a:solidFill>
                  <a:srgbClr val="FFFFFF"/>
                </a:solidFill>
                <a:latin typeface="Lato"/>
                <a:ea typeface="Lato"/>
                <a:cs typeface="Lato"/>
                <a:sym typeface="Lato"/>
              </a:rPr>
              <a:t>Gestión de los espacios de socialización </a:t>
            </a:r>
          </a:p>
        </p:txBody>
      </p:sp>
      <p:sp>
        <p:nvSpPr>
          <p:cNvPr name="Freeform 16" id="16"/>
          <p:cNvSpPr/>
          <p:nvPr/>
        </p:nvSpPr>
        <p:spPr>
          <a:xfrm flipH="false" flipV="false" rot="-5400000">
            <a:off x="7615723" y="6447230"/>
            <a:ext cx="2777119" cy="1069191"/>
          </a:xfrm>
          <a:custGeom>
            <a:avLst/>
            <a:gdLst/>
            <a:ahLst/>
            <a:cxnLst/>
            <a:rect r="r" b="b" t="t" l="l"/>
            <a:pathLst>
              <a:path h="1069191" w="2777119">
                <a:moveTo>
                  <a:pt x="0" y="0"/>
                </a:moveTo>
                <a:lnTo>
                  <a:pt x="2777119" y="0"/>
                </a:lnTo>
                <a:lnTo>
                  <a:pt x="2777119" y="1069190"/>
                </a:lnTo>
                <a:lnTo>
                  <a:pt x="0" y="1069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0" y="0"/>
            <a:ext cx="18288000" cy="1511182"/>
            <a:chOff x="0" y="0"/>
            <a:chExt cx="4816593" cy="398007"/>
          </a:xfrm>
        </p:grpSpPr>
        <p:sp>
          <p:nvSpPr>
            <p:cNvPr name="Freeform 18" id="18"/>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73B744"/>
            </a:solidFill>
          </p:spPr>
        </p:sp>
        <p:sp>
          <p:nvSpPr>
            <p:cNvPr name="TextBox 19" id="19"/>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sp>
        <p:nvSpPr>
          <p:cNvPr name="TextBox 20" id="20"/>
          <p:cNvSpPr txBox="true"/>
          <p:nvPr/>
        </p:nvSpPr>
        <p:spPr>
          <a:xfrm rot="0">
            <a:off x="2209723" y="458101"/>
            <a:ext cx="13868553" cy="666750"/>
          </a:xfrm>
          <a:prstGeom prst="rect">
            <a:avLst/>
          </a:prstGeom>
        </p:spPr>
        <p:txBody>
          <a:bodyPr anchor="t" rtlCol="false" tIns="0" lIns="0" bIns="0" rIns="0">
            <a:spAutoFit/>
          </a:bodyPr>
          <a:lstStyle/>
          <a:p>
            <a:pPr algn="ctr">
              <a:lnSpc>
                <a:spcPts val="5280"/>
              </a:lnSpc>
            </a:pPr>
            <a:r>
              <a:rPr lang="en-US" b="true" sz="4400">
                <a:solidFill>
                  <a:srgbClr val="FFFFFF"/>
                </a:solidFill>
                <a:latin typeface="Lato Bold"/>
                <a:ea typeface="Lato Bold"/>
                <a:cs typeface="Lato Bold"/>
                <a:sym typeface="Lato Bold"/>
              </a:rPr>
              <a:t>INSIGHTS</a:t>
            </a:r>
          </a:p>
        </p:txBody>
      </p:sp>
      <p:grpSp>
        <p:nvGrpSpPr>
          <p:cNvPr name="Group 21" id="21"/>
          <p:cNvGrpSpPr/>
          <p:nvPr/>
        </p:nvGrpSpPr>
        <p:grpSpPr>
          <a:xfrm rot="0">
            <a:off x="10109542" y="4847630"/>
            <a:ext cx="7149758" cy="4254985"/>
            <a:chOff x="0" y="0"/>
            <a:chExt cx="9326421" cy="5550367"/>
          </a:xfrm>
        </p:grpSpPr>
        <p:sp>
          <p:nvSpPr>
            <p:cNvPr name="Freeform 22" id="22"/>
            <p:cNvSpPr/>
            <p:nvPr/>
          </p:nvSpPr>
          <p:spPr>
            <a:xfrm flipH="false" flipV="false" rot="0">
              <a:off x="0" y="0"/>
              <a:ext cx="9326457" cy="5550374"/>
            </a:xfrm>
            <a:custGeom>
              <a:avLst/>
              <a:gdLst/>
              <a:ahLst/>
              <a:cxnLst/>
              <a:rect r="r" b="b" t="t" l="l"/>
              <a:pathLst>
                <a:path h="5550374" w="9326457">
                  <a:moveTo>
                    <a:pt x="0" y="280733"/>
                  </a:moveTo>
                  <a:cubicBezTo>
                    <a:pt x="0" y="125684"/>
                    <a:pt x="223715" y="0"/>
                    <a:pt x="499510" y="0"/>
                  </a:cubicBezTo>
                  <a:lnTo>
                    <a:pt x="8826964" y="0"/>
                  </a:lnTo>
                  <a:lnTo>
                    <a:pt x="8826964" y="21357"/>
                  </a:lnTo>
                  <a:lnTo>
                    <a:pt x="8826964" y="0"/>
                  </a:lnTo>
                  <a:cubicBezTo>
                    <a:pt x="9102950" y="0"/>
                    <a:pt x="9326457" y="125684"/>
                    <a:pt x="9326457" y="280733"/>
                  </a:cubicBezTo>
                  <a:lnTo>
                    <a:pt x="9288461" y="280733"/>
                  </a:lnTo>
                  <a:lnTo>
                    <a:pt x="9326457" y="280733"/>
                  </a:lnTo>
                  <a:lnTo>
                    <a:pt x="9326457" y="5269640"/>
                  </a:lnTo>
                  <a:lnTo>
                    <a:pt x="9288461" y="5269640"/>
                  </a:lnTo>
                  <a:lnTo>
                    <a:pt x="9326457" y="5269640"/>
                  </a:lnTo>
                  <a:cubicBezTo>
                    <a:pt x="9326457" y="5424689"/>
                    <a:pt x="9102760" y="5550374"/>
                    <a:pt x="8826964" y="5550374"/>
                  </a:cubicBezTo>
                  <a:lnTo>
                    <a:pt x="8826964" y="5529016"/>
                  </a:lnTo>
                  <a:lnTo>
                    <a:pt x="8826964" y="5550374"/>
                  </a:lnTo>
                  <a:lnTo>
                    <a:pt x="499510" y="5550374"/>
                  </a:lnTo>
                  <a:lnTo>
                    <a:pt x="499510" y="5529016"/>
                  </a:lnTo>
                  <a:lnTo>
                    <a:pt x="499510" y="5550374"/>
                  </a:lnTo>
                  <a:cubicBezTo>
                    <a:pt x="223715" y="5550374"/>
                    <a:pt x="0" y="5424689"/>
                    <a:pt x="0" y="5269640"/>
                  </a:cubicBezTo>
                  <a:lnTo>
                    <a:pt x="0" y="280733"/>
                  </a:lnTo>
                  <a:lnTo>
                    <a:pt x="38014" y="280733"/>
                  </a:lnTo>
                  <a:lnTo>
                    <a:pt x="0" y="280733"/>
                  </a:lnTo>
                  <a:moveTo>
                    <a:pt x="76029" y="280733"/>
                  </a:moveTo>
                  <a:lnTo>
                    <a:pt x="76029" y="5269640"/>
                  </a:lnTo>
                  <a:lnTo>
                    <a:pt x="38014" y="5269640"/>
                  </a:lnTo>
                  <a:lnTo>
                    <a:pt x="76029" y="5269640"/>
                  </a:lnTo>
                  <a:cubicBezTo>
                    <a:pt x="76029" y="5401090"/>
                    <a:pt x="265721" y="5507660"/>
                    <a:pt x="499510" y="5507660"/>
                  </a:cubicBezTo>
                  <a:lnTo>
                    <a:pt x="8826964" y="5507660"/>
                  </a:lnTo>
                  <a:cubicBezTo>
                    <a:pt x="9060754" y="5507660"/>
                    <a:pt x="9250446" y="5401090"/>
                    <a:pt x="9250446" y="5269640"/>
                  </a:cubicBezTo>
                  <a:lnTo>
                    <a:pt x="9250446" y="280733"/>
                  </a:lnTo>
                  <a:cubicBezTo>
                    <a:pt x="9250446" y="149283"/>
                    <a:pt x="9060754" y="42713"/>
                    <a:pt x="8826964" y="42713"/>
                  </a:cubicBezTo>
                  <a:lnTo>
                    <a:pt x="499510" y="42713"/>
                  </a:lnTo>
                  <a:lnTo>
                    <a:pt x="499510" y="21357"/>
                  </a:lnTo>
                  <a:lnTo>
                    <a:pt x="499510" y="42713"/>
                  </a:lnTo>
                  <a:cubicBezTo>
                    <a:pt x="265721" y="42713"/>
                    <a:pt x="76029" y="149283"/>
                    <a:pt x="76029" y="280733"/>
                  </a:cubicBezTo>
                  <a:close/>
                </a:path>
              </a:pathLst>
            </a:custGeom>
            <a:solidFill>
              <a:srgbClr val="73B744"/>
            </a:solidFill>
          </p:spPr>
        </p:sp>
      </p:grpSp>
      <p:sp>
        <p:nvSpPr>
          <p:cNvPr name="TextBox 23" id="23"/>
          <p:cNvSpPr txBox="true"/>
          <p:nvPr/>
        </p:nvSpPr>
        <p:spPr>
          <a:xfrm rot="0">
            <a:off x="10421919" y="5133975"/>
            <a:ext cx="6525005" cy="3361675"/>
          </a:xfrm>
          <a:prstGeom prst="rect">
            <a:avLst/>
          </a:prstGeom>
        </p:spPr>
        <p:txBody>
          <a:bodyPr anchor="t" rtlCol="false" tIns="0" lIns="0" bIns="0" rIns="0">
            <a:spAutoFit/>
          </a:bodyPr>
          <a:lstStyle/>
          <a:p>
            <a:pPr algn="ctr" marL="0" indent="0" lvl="0">
              <a:lnSpc>
                <a:spcPts val="3360"/>
              </a:lnSpc>
              <a:spcBef>
                <a:spcPct val="0"/>
              </a:spcBef>
            </a:pPr>
            <a:r>
              <a:rPr lang="en-US" b="true" sz="2800">
                <a:solidFill>
                  <a:srgbClr val="000000"/>
                </a:solidFill>
                <a:latin typeface="Lato Bold"/>
                <a:ea typeface="Lato Bold"/>
                <a:cs typeface="Lato Bold"/>
                <a:sym typeface="Lato Bold"/>
              </a:rPr>
              <a:t>Los lineamientos institucionales</a:t>
            </a:r>
            <a:r>
              <a:rPr lang="en-US" b="true" sz="2800">
                <a:solidFill>
                  <a:srgbClr val="000000"/>
                </a:solidFill>
                <a:latin typeface="Lato Bold"/>
                <a:ea typeface="Lato Bold"/>
                <a:cs typeface="Lato Bold"/>
                <a:sym typeface="Lato Bold"/>
              </a:rPr>
              <a:t> son poco claros y accesibles. Esto </a:t>
            </a:r>
            <a:r>
              <a:rPr lang="en-US" b="true" sz="2800">
                <a:solidFill>
                  <a:srgbClr val="009600"/>
                </a:solidFill>
                <a:latin typeface="Lato Bold"/>
                <a:ea typeface="Lato Bold"/>
                <a:cs typeface="Lato Bold"/>
                <a:sym typeface="Lato Bold"/>
              </a:rPr>
              <a:t>dificulta la asimilación de la cultura organizacional</a:t>
            </a:r>
            <a:r>
              <a:rPr lang="en-US" b="true" sz="2800">
                <a:solidFill>
                  <a:srgbClr val="000000"/>
                </a:solidFill>
                <a:latin typeface="Lato Bold"/>
                <a:ea typeface="Lato Bold"/>
                <a:cs typeface="Lato Bold"/>
                <a:sym typeface="Lato Bold"/>
              </a:rPr>
              <a:t> de Descosur con sus colaboradores, pero además evidencia la necesidad de implementación de </a:t>
            </a:r>
            <a:r>
              <a:rPr lang="en-US" b="true" sz="2800">
                <a:solidFill>
                  <a:srgbClr val="009600"/>
                </a:solidFill>
                <a:latin typeface="Lato Bold"/>
                <a:ea typeface="Lato Bold"/>
                <a:cs typeface="Lato Bold"/>
                <a:sym typeface="Lato Bold"/>
              </a:rPr>
              <a:t>estrategias internas de comunicación</a:t>
            </a:r>
            <a:r>
              <a:rPr lang="en-US" b="true" sz="2800">
                <a:solidFill>
                  <a:srgbClr val="000000"/>
                </a:solidFill>
                <a:latin typeface="Lato Bold"/>
                <a:ea typeface="Lato Bold"/>
                <a:cs typeface="Lato Bold"/>
                <a:sym typeface="Lato Bold"/>
              </a:rPr>
              <a:t> que fortalezcan cuestiones como alineación cultural. </a:t>
            </a:r>
          </a:p>
        </p:txBody>
      </p:sp>
      <p:sp>
        <p:nvSpPr>
          <p:cNvPr name="TextBox 24" id="24"/>
          <p:cNvSpPr txBox="true"/>
          <p:nvPr/>
        </p:nvSpPr>
        <p:spPr>
          <a:xfrm rot="0">
            <a:off x="11607512" y="2782201"/>
            <a:ext cx="4153817" cy="399578"/>
          </a:xfrm>
          <a:prstGeom prst="rect">
            <a:avLst/>
          </a:prstGeom>
        </p:spPr>
        <p:txBody>
          <a:bodyPr anchor="t" rtlCol="false" tIns="0" lIns="0" bIns="0" rIns="0">
            <a:spAutoFit/>
          </a:bodyPr>
          <a:lstStyle/>
          <a:p>
            <a:pPr algn="ctr">
              <a:lnSpc>
                <a:spcPts val="2207"/>
              </a:lnSpc>
            </a:pPr>
            <a:r>
              <a:rPr lang="en-US" b="true" sz="1839">
                <a:solidFill>
                  <a:srgbClr val="FFFFFF"/>
                </a:solidFill>
                <a:latin typeface="Lato Bold"/>
                <a:ea typeface="Lato Bold"/>
                <a:cs typeface="Lato Bold"/>
                <a:sym typeface="Lato Bold"/>
              </a:rPr>
              <a:t>INSIGHT </a:t>
            </a:r>
          </a:p>
          <a:p>
            <a:pPr algn="ctr">
              <a:lnSpc>
                <a:spcPts val="2207"/>
              </a:lnSpc>
            </a:pPr>
            <a:r>
              <a:rPr lang="en-US" b="true" sz="1839">
                <a:solidFill>
                  <a:srgbClr val="FFFFFF"/>
                </a:solidFill>
                <a:latin typeface="Lato Bold"/>
                <a:ea typeface="Lato Bold"/>
                <a:cs typeface="Lato Bold"/>
                <a:sym typeface="Lato Bold"/>
              </a:rPr>
              <a:t>2</a:t>
            </a:r>
          </a:p>
        </p:txBody>
      </p:sp>
      <p:grpSp>
        <p:nvGrpSpPr>
          <p:cNvPr name="Group 25" id="25"/>
          <p:cNvGrpSpPr/>
          <p:nvPr/>
        </p:nvGrpSpPr>
        <p:grpSpPr>
          <a:xfrm rot="0">
            <a:off x="10109542" y="2904421"/>
            <a:ext cx="7149758" cy="1395904"/>
            <a:chOff x="0" y="0"/>
            <a:chExt cx="9326421" cy="1820871"/>
          </a:xfrm>
        </p:grpSpPr>
        <p:sp>
          <p:nvSpPr>
            <p:cNvPr name="Freeform 26" id="26"/>
            <p:cNvSpPr/>
            <p:nvPr/>
          </p:nvSpPr>
          <p:spPr>
            <a:xfrm flipH="false" flipV="false" rot="0">
              <a:off x="0" y="0"/>
              <a:ext cx="9326446" cy="1820948"/>
            </a:xfrm>
            <a:custGeom>
              <a:avLst/>
              <a:gdLst/>
              <a:ahLst/>
              <a:cxnLst/>
              <a:rect r="r" b="b" t="t" l="l"/>
              <a:pathLst>
                <a:path h="1820948" w="9326446">
                  <a:moveTo>
                    <a:pt x="0" y="303539"/>
                  </a:moveTo>
                  <a:cubicBezTo>
                    <a:pt x="0" y="135937"/>
                    <a:pt x="116836" y="0"/>
                    <a:pt x="260888" y="0"/>
                  </a:cubicBezTo>
                  <a:lnTo>
                    <a:pt x="9065571" y="0"/>
                  </a:lnTo>
                  <a:cubicBezTo>
                    <a:pt x="9209623" y="0"/>
                    <a:pt x="9326446" y="135937"/>
                    <a:pt x="9326446" y="303539"/>
                  </a:cubicBezTo>
                  <a:lnTo>
                    <a:pt x="9326446" y="1517469"/>
                  </a:lnTo>
                  <a:cubicBezTo>
                    <a:pt x="9326446" y="1685072"/>
                    <a:pt x="9209623" y="1820948"/>
                    <a:pt x="9065571" y="1820948"/>
                  </a:cubicBezTo>
                  <a:lnTo>
                    <a:pt x="260888" y="1820948"/>
                  </a:lnTo>
                  <a:cubicBezTo>
                    <a:pt x="116836" y="1820782"/>
                    <a:pt x="0" y="1685072"/>
                    <a:pt x="0" y="1517469"/>
                  </a:cubicBezTo>
                  <a:close/>
                </a:path>
              </a:pathLst>
            </a:custGeom>
            <a:solidFill>
              <a:srgbClr val="009600"/>
            </a:solidFill>
          </p:spPr>
        </p:sp>
      </p:grpSp>
      <p:sp>
        <p:nvSpPr>
          <p:cNvPr name="TextBox 27" id="27"/>
          <p:cNvSpPr txBox="true"/>
          <p:nvPr/>
        </p:nvSpPr>
        <p:spPr>
          <a:xfrm rot="0">
            <a:off x="11070942" y="3157652"/>
            <a:ext cx="5226959" cy="888746"/>
          </a:xfrm>
          <a:prstGeom prst="rect">
            <a:avLst/>
          </a:prstGeom>
        </p:spPr>
        <p:txBody>
          <a:bodyPr anchor="t" rtlCol="false" tIns="0" lIns="0" bIns="0" rIns="0">
            <a:spAutoFit/>
          </a:bodyPr>
          <a:lstStyle/>
          <a:p>
            <a:pPr algn="ctr">
              <a:lnSpc>
                <a:spcPts val="3471"/>
              </a:lnSpc>
            </a:pPr>
            <a:r>
              <a:rPr lang="en-US" sz="3099">
                <a:solidFill>
                  <a:srgbClr val="FFFFFF"/>
                </a:solidFill>
                <a:latin typeface="Lato"/>
                <a:ea typeface="Lato"/>
                <a:cs typeface="Lato"/>
                <a:sym typeface="Lato"/>
              </a:rPr>
              <a:t>Desafíos en la cultura organizacional </a:t>
            </a:r>
          </a:p>
        </p:txBody>
      </p:sp>
      <p:grpSp>
        <p:nvGrpSpPr>
          <p:cNvPr name="Group 28" id="28"/>
          <p:cNvGrpSpPr/>
          <p:nvPr/>
        </p:nvGrpSpPr>
        <p:grpSpPr>
          <a:xfrm rot="0">
            <a:off x="4112797" y="1558269"/>
            <a:ext cx="1299065" cy="129906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7378"/>
            </a:soli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3900"/>
                </a:lnSpc>
              </a:pPr>
              <a:r>
                <a:rPr lang="en-US" sz="3000">
                  <a:solidFill>
                    <a:srgbClr val="F3F3F3"/>
                  </a:solidFill>
                  <a:latin typeface="Lato"/>
                  <a:ea typeface="Lato"/>
                  <a:cs typeface="Lato"/>
                  <a:sym typeface="Lato"/>
                </a:rPr>
                <a:t>1</a:t>
              </a:r>
            </a:p>
          </p:txBody>
        </p:sp>
      </p:grpSp>
      <p:grpSp>
        <p:nvGrpSpPr>
          <p:cNvPr name="Group 31" id="31"/>
          <p:cNvGrpSpPr/>
          <p:nvPr/>
        </p:nvGrpSpPr>
        <p:grpSpPr>
          <a:xfrm rot="0">
            <a:off x="12832723" y="1492661"/>
            <a:ext cx="1299065" cy="129906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7378"/>
            </a:solidFill>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3900"/>
                </a:lnSpc>
              </a:pPr>
              <a:r>
                <a:rPr lang="en-US" sz="3000">
                  <a:solidFill>
                    <a:srgbClr val="F3F3F3"/>
                  </a:solidFill>
                  <a:latin typeface="Lato"/>
                  <a:ea typeface="Lato"/>
                  <a:cs typeface="Lato"/>
                  <a:sym typeface="Lato"/>
                </a:rPr>
                <a:t>2</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74010" y="8968308"/>
            <a:ext cx="8740200" cy="225000"/>
          </a:xfrm>
          <a:prstGeom prst="rect">
            <a:avLst/>
          </a:prstGeom>
        </p:spPr>
        <p:txBody>
          <a:bodyPr anchor="t" rtlCol="false" tIns="0" lIns="0" bIns="0" rIns="0">
            <a:spAutoFit/>
          </a:bodyPr>
          <a:lstStyle/>
          <a:p>
            <a:pPr algn="ctr">
              <a:lnSpc>
                <a:spcPts val="1754"/>
              </a:lnSpc>
            </a:pPr>
            <a:r>
              <a:rPr lang="en-US" sz="1462">
                <a:solidFill>
                  <a:srgbClr val="FFFFFF"/>
                </a:solidFill>
                <a:latin typeface="Lato"/>
                <a:ea typeface="Lato"/>
                <a:cs typeface="Lato"/>
                <a:sym typeface="Lato"/>
              </a:rPr>
              <a:t>September 2016</a:t>
            </a:r>
          </a:p>
        </p:txBody>
      </p:sp>
      <p:grpSp>
        <p:nvGrpSpPr>
          <p:cNvPr name="Group 3" id="3"/>
          <p:cNvGrpSpPr/>
          <p:nvPr/>
        </p:nvGrpSpPr>
        <p:grpSpPr>
          <a:xfrm rot="0">
            <a:off x="9525" y="0"/>
            <a:ext cx="18288000" cy="10294622"/>
            <a:chOff x="0" y="0"/>
            <a:chExt cx="24384000" cy="13726163"/>
          </a:xfrm>
        </p:grpSpPr>
        <p:sp>
          <p:nvSpPr>
            <p:cNvPr name="Freeform 4" id="4"/>
            <p:cNvSpPr/>
            <p:nvPr/>
          </p:nvSpPr>
          <p:spPr>
            <a:xfrm flipH="false" flipV="false" rot="0">
              <a:off x="0" y="0"/>
              <a:ext cx="24384000" cy="13726193"/>
            </a:xfrm>
            <a:custGeom>
              <a:avLst/>
              <a:gdLst/>
              <a:ahLst/>
              <a:cxnLst/>
              <a:rect r="r" b="b" t="t" l="l"/>
              <a:pathLst>
                <a:path h="13726193" w="24384000">
                  <a:moveTo>
                    <a:pt x="0" y="0"/>
                  </a:moveTo>
                  <a:lnTo>
                    <a:pt x="24384000" y="0"/>
                  </a:lnTo>
                  <a:lnTo>
                    <a:pt x="24384000" y="13726193"/>
                  </a:lnTo>
                  <a:lnTo>
                    <a:pt x="0" y="13726193"/>
                  </a:lnTo>
                  <a:close/>
                </a:path>
              </a:pathLst>
            </a:custGeom>
            <a:solidFill>
              <a:srgbClr val="73B744"/>
            </a:solidFill>
          </p:spPr>
        </p:sp>
      </p:grpSp>
      <p:grpSp>
        <p:nvGrpSpPr>
          <p:cNvPr name="Group 5" id="5"/>
          <p:cNvGrpSpPr/>
          <p:nvPr/>
        </p:nvGrpSpPr>
        <p:grpSpPr>
          <a:xfrm rot="0">
            <a:off x="14633648" y="-717241"/>
            <a:ext cx="4182504" cy="41825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2400"/>
                </a:lnSpc>
              </a:pPr>
            </a:p>
          </p:txBody>
        </p:sp>
      </p:grpSp>
      <p:sp>
        <p:nvSpPr>
          <p:cNvPr name="Freeform 8" id="8"/>
          <p:cNvSpPr/>
          <p:nvPr/>
        </p:nvSpPr>
        <p:spPr>
          <a:xfrm flipH="false" flipV="false" rot="0">
            <a:off x="15403750" y="253914"/>
            <a:ext cx="2642300" cy="2642300"/>
          </a:xfrm>
          <a:custGeom>
            <a:avLst/>
            <a:gdLst/>
            <a:ahLst/>
            <a:cxnLst/>
            <a:rect r="r" b="b" t="t" l="l"/>
            <a:pathLst>
              <a:path h="2642300" w="2642300">
                <a:moveTo>
                  <a:pt x="0" y="0"/>
                </a:moveTo>
                <a:lnTo>
                  <a:pt x="2642300" y="0"/>
                </a:lnTo>
                <a:lnTo>
                  <a:pt x="2642300" y="2642300"/>
                </a:lnTo>
                <a:lnTo>
                  <a:pt x="0" y="2642300"/>
                </a:lnTo>
                <a:lnTo>
                  <a:pt x="0" y="0"/>
                </a:lnTo>
                <a:close/>
              </a:path>
            </a:pathLst>
          </a:custGeom>
          <a:blipFill>
            <a:blip r:embed="rId3"/>
            <a:stretch>
              <a:fillRect l="0" t="0" r="0" b="0"/>
            </a:stretch>
          </a:blipFill>
        </p:spPr>
      </p:sp>
      <p:sp>
        <p:nvSpPr>
          <p:cNvPr name="Freeform 9" id="9"/>
          <p:cNvSpPr/>
          <p:nvPr/>
        </p:nvSpPr>
        <p:spPr>
          <a:xfrm flipH="false" flipV="false" rot="0">
            <a:off x="773225" y="8832854"/>
            <a:ext cx="2189007" cy="1400965"/>
          </a:xfrm>
          <a:custGeom>
            <a:avLst/>
            <a:gdLst/>
            <a:ahLst/>
            <a:cxnLst/>
            <a:rect r="r" b="b" t="t" l="l"/>
            <a:pathLst>
              <a:path h="1400965" w="2189007">
                <a:moveTo>
                  <a:pt x="0" y="0"/>
                </a:moveTo>
                <a:lnTo>
                  <a:pt x="2189007" y="0"/>
                </a:lnTo>
                <a:lnTo>
                  <a:pt x="2189007" y="1400965"/>
                </a:lnTo>
                <a:lnTo>
                  <a:pt x="0" y="1400965"/>
                </a:lnTo>
                <a:lnTo>
                  <a:pt x="0" y="0"/>
                </a:lnTo>
                <a:close/>
              </a:path>
            </a:pathLst>
          </a:custGeom>
          <a:blipFill>
            <a:blip r:embed="rId4"/>
            <a:stretch>
              <a:fillRect l="0" t="0" r="0" b="0"/>
            </a:stretch>
          </a:blipFill>
        </p:spPr>
      </p:sp>
      <p:sp>
        <p:nvSpPr>
          <p:cNvPr name="Freeform 10" id="10"/>
          <p:cNvSpPr/>
          <p:nvPr/>
        </p:nvSpPr>
        <p:spPr>
          <a:xfrm flipH="false" flipV="false" rot="0">
            <a:off x="11842726" y="8920285"/>
            <a:ext cx="2777119" cy="1069191"/>
          </a:xfrm>
          <a:custGeom>
            <a:avLst/>
            <a:gdLst/>
            <a:ahLst/>
            <a:cxnLst/>
            <a:rect r="r" b="b" t="t" l="l"/>
            <a:pathLst>
              <a:path h="1069191" w="2777119">
                <a:moveTo>
                  <a:pt x="0" y="0"/>
                </a:moveTo>
                <a:lnTo>
                  <a:pt x="2777120" y="0"/>
                </a:lnTo>
                <a:lnTo>
                  <a:pt x="2777120" y="1069191"/>
                </a:lnTo>
                <a:lnTo>
                  <a:pt x="0" y="10691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4048708"/>
            <a:ext cx="11165071" cy="1932409"/>
          </a:xfrm>
          <a:prstGeom prst="rect">
            <a:avLst/>
          </a:prstGeom>
        </p:spPr>
        <p:txBody>
          <a:bodyPr anchor="t" rtlCol="false" tIns="0" lIns="0" bIns="0" rIns="0">
            <a:spAutoFit/>
          </a:bodyPr>
          <a:lstStyle/>
          <a:p>
            <a:pPr algn="l">
              <a:lnSpc>
                <a:spcPts val="15917"/>
              </a:lnSpc>
            </a:pPr>
            <a:r>
              <a:rPr lang="en-US" b="true" sz="11053">
                <a:solidFill>
                  <a:srgbClr val="FFFFFF"/>
                </a:solidFill>
                <a:latin typeface="Lato Bold"/>
                <a:ea typeface="Lato Bold"/>
                <a:cs typeface="Lato Bold"/>
                <a:sym typeface="Lato Bold"/>
              </a:rPr>
              <a:t>INDICE</a:t>
            </a:r>
          </a:p>
        </p:txBody>
      </p:sp>
      <p:sp>
        <p:nvSpPr>
          <p:cNvPr name="TextBox 12" id="12"/>
          <p:cNvSpPr txBox="true"/>
          <p:nvPr/>
        </p:nvSpPr>
        <p:spPr>
          <a:xfrm rot="0">
            <a:off x="13540150" y="9193276"/>
            <a:ext cx="3727200" cy="371394"/>
          </a:xfrm>
          <a:prstGeom prst="rect">
            <a:avLst/>
          </a:prstGeom>
        </p:spPr>
        <p:txBody>
          <a:bodyPr anchor="t" rtlCol="false" tIns="0" lIns="0" bIns="0" rIns="0">
            <a:spAutoFit/>
          </a:bodyPr>
          <a:lstStyle/>
          <a:p>
            <a:pPr algn="r">
              <a:lnSpc>
                <a:spcPts val="2954"/>
              </a:lnSpc>
            </a:pPr>
            <a:r>
              <a:rPr lang="en-US" b="true" sz="2462">
                <a:solidFill>
                  <a:srgbClr val="FFFFFF"/>
                </a:solidFill>
                <a:latin typeface="Lato Bold"/>
                <a:ea typeface="Lato Bold"/>
                <a:cs typeface="Lato Bold"/>
                <a:sym typeface="Lato Bold"/>
              </a:rPr>
              <a:t>Diciembre </a:t>
            </a:r>
            <a:r>
              <a:rPr lang="en-US" b="true" sz="2462">
                <a:solidFill>
                  <a:srgbClr val="FFFFFF"/>
                </a:solidFill>
                <a:latin typeface="Lato Bold"/>
                <a:ea typeface="Lato Bold"/>
                <a:cs typeface="Lato Bold"/>
                <a:sym typeface="Lato Bold"/>
              </a:rPr>
              <a:t>2023</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09542" y="4847630"/>
            <a:ext cx="7149758" cy="4254985"/>
            <a:chOff x="0" y="0"/>
            <a:chExt cx="9326421" cy="5550367"/>
          </a:xfrm>
        </p:grpSpPr>
        <p:sp>
          <p:nvSpPr>
            <p:cNvPr name="Freeform 3" id="3"/>
            <p:cNvSpPr/>
            <p:nvPr/>
          </p:nvSpPr>
          <p:spPr>
            <a:xfrm flipH="false" flipV="false" rot="0">
              <a:off x="0" y="0"/>
              <a:ext cx="9326457" cy="5550374"/>
            </a:xfrm>
            <a:custGeom>
              <a:avLst/>
              <a:gdLst/>
              <a:ahLst/>
              <a:cxnLst/>
              <a:rect r="r" b="b" t="t" l="l"/>
              <a:pathLst>
                <a:path h="5550374" w="9326457">
                  <a:moveTo>
                    <a:pt x="0" y="280733"/>
                  </a:moveTo>
                  <a:cubicBezTo>
                    <a:pt x="0" y="125684"/>
                    <a:pt x="223715" y="0"/>
                    <a:pt x="499510" y="0"/>
                  </a:cubicBezTo>
                  <a:lnTo>
                    <a:pt x="8826964" y="0"/>
                  </a:lnTo>
                  <a:lnTo>
                    <a:pt x="8826964" y="21357"/>
                  </a:lnTo>
                  <a:lnTo>
                    <a:pt x="8826964" y="0"/>
                  </a:lnTo>
                  <a:cubicBezTo>
                    <a:pt x="9102950" y="0"/>
                    <a:pt x="9326457" y="125684"/>
                    <a:pt x="9326457" y="280733"/>
                  </a:cubicBezTo>
                  <a:lnTo>
                    <a:pt x="9288461" y="280733"/>
                  </a:lnTo>
                  <a:lnTo>
                    <a:pt x="9326457" y="280733"/>
                  </a:lnTo>
                  <a:lnTo>
                    <a:pt x="9326457" y="5269640"/>
                  </a:lnTo>
                  <a:lnTo>
                    <a:pt x="9288461" y="5269640"/>
                  </a:lnTo>
                  <a:lnTo>
                    <a:pt x="9326457" y="5269640"/>
                  </a:lnTo>
                  <a:cubicBezTo>
                    <a:pt x="9326457" y="5424689"/>
                    <a:pt x="9102760" y="5550374"/>
                    <a:pt x="8826964" y="5550374"/>
                  </a:cubicBezTo>
                  <a:lnTo>
                    <a:pt x="8826964" y="5529016"/>
                  </a:lnTo>
                  <a:lnTo>
                    <a:pt x="8826964" y="5550374"/>
                  </a:lnTo>
                  <a:lnTo>
                    <a:pt x="499510" y="5550374"/>
                  </a:lnTo>
                  <a:lnTo>
                    <a:pt x="499510" y="5529016"/>
                  </a:lnTo>
                  <a:lnTo>
                    <a:pt x="499510" y="5550374"/>
                  </a:lnTo>
                  <a:cubicBezTo>
                    <a:pt x="223715" y="5550374"/>
                    <a:pt x="0" y="5424689"/>
                    <a:pt x="0" y="5269640"/>
                  </a:cubicBezTo>
                  <a:lnTo>
                    <a:pt x="0" y="280733"/>
                  </a:lnTo>
                  <a:lnTo>
                    <a:pt x="38014" y="280733"/>
                  </a:lnTo>
                  <a:lnTo>
                    <a:pt x="0" y="280733"/>
                  </a:lnTo>
                  <a:moveTo>
                    <a:pt x="76029" y="280733"/>
                  </a:moveTo>
                  <a:lnTo>
                    <a:pt x="76029" y="5269640"/>
                  </a:lnTo>
                  <a:lnTo>
                    <a:pt x="38014" y="5269640"/>
                  </a:lnTo>
                  <a:lnTo>
                    <a:pt x="76029" y="5269640"/>
                  </a:lnTo>
                  <a:cubicBezTo>
                    <a:pt x="76029" y="5401090"/>
                    <a:pt x="265721" y="5507660"/>
                    <a:pt x="499510" y="5507660"/>
                  </a:cubicBezTo>
                  <a:lnTo>
                    <a:pt x="8826964" y="5507660"/>
                  </a:lnTo>
                  <a:cubicBezTo>
                    <a:pt x="9060754" y="5507660"/>
                    <a:pt x="9250446" y="5401090"/>
                    <a:pt x="9250446" y="5269640"/>
                  </a:cubicBezTo>
                  <a:lnTo>
                    <a:pt x="9250446" y="280733"/>
                  </a:lnTo>
                  <a:cubicBezTo>
                    <a:pt x="9250446" y="149283"/>
                    <a:pt x="9060754" y="42713"/>
                    <a:pt x="8826964" y="42713"/>
                  </a:cubicBezTo>
                  <a:lnTo>
                    <a:pt x="499510" y="42713"/>
                  </a:lnTo>
                  <a:lnTo>
                    <a:pt x="499510" y="21357"/>
                  </a:lnTo>
                  <a:lnTo>
                    <a:pt x="499510" y="42713"/>
                  </a:lnTo>
                  <a:cubicBezTo>
                    <a:pt x="265721" y="42713"/>
                    <a:pt x="76029" y="149283"/>
                    <a:pt x="76029" y="280733"/>
                  </a:cubicBezTo>
                  <a:close/>
                </a:path>
              </a:pathLst>
            </a:custGeom>
            <a:solidFill>
              <a:srgbClr val="73B744"/>
            </a:solidFill>
          </p:spPr>
        </p:sp>
      </p:grpSp>
      <p:sp>
        <p:nvSpPr>
          <p:cNvPr name="TextBox 4" id="4"/>
          <p:cNvSpPr txBox="true"/>
          <p:nvPr/>
        </p:nvSpPr>
        <p:spPr>
          <a:xfrm rot="0">
            <a:off x="10350747" y="5341408"/>
            <a:ext cx="6667348" cy="3362325"/>
          </a:xfrm>
          <a:prstGeom prst="rect">
            <a:avLst/>
          </a:prstGeom>
        </p:spPr>
        <p:txBody>
          <a:bodyPr anchor="t" rtlCol="false" tIns="0" lIns="0" bIns="0" rIns="0">
            <a:spAutoFit/>
          </a:bodyPr>
          <a:lstStyle/>
          <a:p>
            <a:pPr algn="ctr" marL="0" indent="0" lvl="0">
              <a:lnSpc>
                <a:spcPts val="3359"/>
              </a:lnSpc>
              <a:spcBef>
                <a:spcPct val="0"/>
              </a:spcBef>
            </a:pPr>
            <a:r>
              <a:rPr lang="en-US" b="true" sz="2799">
                <a:solidFill>
                  <a:srgbClr val="000000"/>
                </a:solidFill>
                <a:latin typeface="Lato Bold"/>
                <a:ea typeface="Lato Bold"/>
                <a:cs typeface="Lato Bold"/>
                <a:sym typeface="Lato Bold"/>
              </a:rPr>
              <a:t>El área de Comunicación e Incidencia posee una </a:t>
            </a:r>
            <a:r>
              <a:rPr lang="en-US" b="true" sz="2799">
                <a:solidFill>
                  <a:srgbClr val="009600"/>
                </a:solidFill>
                <a:latin typeface="Lato Bold"/>
                <a:ea typeface="Lato Bold"/>
                <a:cs typeface="Lato Bold"/>
                <a:sym typeface="Lato Bold"/>
              </a:rPr>
              <a:t>débil conexión</a:t>
            </a:r>
            <a:r>
              <a:rPr lang="en-US" b="true" sz="2799">
                <a:solidFill>
                  <a:srgbClr val="000000"/>
                </a:solidFill>
                <a:latin typeface="Lato Bold"/>
                <a:ea typeface="Lato Bold"/>
                <a:cs typeface="Lato Bold"/>
                <a:sym typeface="Lato Bold"/>
              </a:rPr>
              <a:t> con los colaboradores de los proyectos: estos </a:t>
            </a:r>
            <a:r>
              <a:rPr lang="en-US" b="true" sz="2799">
                <a:solidFill>
                  <a:srgbClr val="009600"/>
                </a:solidFill>
                <a:latin typeface="Lato Bold"/>
                <a:ea typeface="Lato Bold"/>
                <a:cs typeface="Lato Bold"/>
                <a:sym typeface="Lato Bold"/>
              </a:rPr>
              <a:t>trabajan de manera independiente </a:t>
            </a:r>
            <a:r>
              <a:rPr lang="en-US" b="true" sz="2799">
                <a:solidFill>
                  <a:srgbClr val="000000"/>
                </a:solidFill>
                <a:latin typeface="Lato Bold"/>
                <a:ea typeface="Lato Bold"/>
                <a:cs typeface="Lato Bold"/>
                <a:sym typeface="Lato Bold"/>
              </a:rPr>
              <a:t>y hay </a:t>
            </a:r>
            <a:r>
              <a:rPr lang="en-US" b="true" sz="2799">
                <a:solidFill>
                  <a:srgbClr val="009600"/>
                </a:solidFill>
                <a:latin typeface="Lato Bold"/>
                <a:ea typeface="Lato Bold"/>
                <a:cs typeface="Lato Bold"/>
                <a:sym typeface="Lato Bold"/>
              </a:rPr>
              <a:t>poca articulación</a:t>
            </a:r>
            <a:r>
              <a:rPr lang="en-US" b="true" sz="2799">
                <a:solidFill>
                  <a:srgbClr val="000000"/>
                </a:solidFill>
                <a:latin typeface="Lato Bold"/>
                <a:ea typeface="Lato Bold"/>
                <a:cs typeface="Lato Bold"/>
                <a:sym typeface="Lato Bold"/>
              </a:rPr>
              <a:t> entre ambos a pesar de que su trabajo está interconectado. Ello evidencia la</a:t>
            </a:r>
            <a:r>
              <a:rPr lang="en-US" b="true" sz="2799">
                <a:solidFill>
                  <a:srgbClr val="009600"/>
                </a:solidFill>
                <a:latin typeface="Lato Bold"/>
                <a:ea typeface="Lato Bold"/>
                <a:cs typeface="Lato Bold"/>
                <a:sym typeface="Lato Bold"/>
              </a:rPr>
              <a:t> necesidad de fortalecer los canales de comunicación</a:t>
            </a:r>
            <a:r>
              <a:rPr lang="en-US" b="true" sz="2799">
                <a:solidFill>
                  <a:srgbClr val="000000"/>
                </a:solidFill>
                <a:latin typeface="Lato Bold"/>
                <a:ea typeface="Lato Bold"/>
                <a:cs typeface="Lato Bold"/>
                <a:sym typeface="Lato Bold"/>
              </a:rPr>
              <a:t> entre ambos.</a:t>
            </a:r>
          </a:p>
        </p:txBody>
      </p:sp>
      <p:grpSp>
        <p:nvGrpSpPr>
          <p:cNvPr name="Group 5" id="5"/>
          <p:cNvGrpSpPr/>
          <p:nvPr/>
        </p:nvGrpSpPr>
        <p:grpSpPr>
          <a:xfrm rot="0">
            <a:off x="10109542" y="2857334"/>
            <a:ext cx="7149758" cy="1815713"/>
            <a:chOff x="0" y="0"/>
            <a:chExt cx="7251695" cy="1841601"/>
          </a:xfrm>
        </p:grpSpPr>
        <p:sp>
          <p:nvSpPr>
            <p:cNvPr name="Freeform 6" id="6"/>
            <p:cNvSpPr/>
            <p:nvPr/>
          </p:nvSpPr>
          <p:spPr>
            <a:xfrm flipH="false" flipV="false" rot="0">
              <a:off x="0" y="0"/>
              <a:ext cx="7251732" cy="1841678"/>
            </a:xfrm>
            <a:custGeom>
              <a:avLst/>
              <a:gdLst/>
              <a:ahLst/>
              <a:cxnLst/>
              <a:rect r="r" b="b" t="t" l="l"/>
              <a:pathLst>
                <a:path h="1841678" w="7251732">
                  <a:moveTo>
                    <a:pt x="0" y="306995"/>
                  </a:moveTo>
                  <a:cubicBezTo>
                    <a:pt x="0" y="137484"/>
                    <a:pt x="89552" y="0"/>
                    <a:pt x="199964" y="0"/>
                  </a:cubicBezTo>
                  <a:lnTo>
                    <a:pt x="7051774" y="0"/>
                  </a:lnTo>
                  <a:cubicBezTo>
                    <a:pt x="7162186" y="0"/>
                    <a:pt x="7251732" y="137484"/>
                    <a:pt x="7251732" y="306995"/>
                  </a:cubicBezTo>
                  <a:lnTo>
                    <a:pt x="7251732" y="1534745"/>
                  </a:lnTo>
                  <a:cubicBezTo>
                    <a:pt x="7251732" y="1704255"/>
                    <a:pt x="7162186" y="1841678"/>
                    <a:pt x="7051774" y="1841678"/>
                  </a:cubicBezTo>
                  <a:lnTo>
                    <a:pt x="199964" y="1841678"/>
                  </a:lnTo>
                  <a:cubicBezTo>
                    <a:pt x="89552" y="1841511"/>
                    <a:pt x="0" y="1704255"/>
                    <a:pt x="0" y="1534745"/>
                  </a:cubicBezTo>
                  <a:close/>
                </a:path>
              </a:pathLst>
            </a:custGeom>
            <a:solidFill>
              <a:srgbClr val="009600"/>
            </a:solidFill>
          </p:spPr>
        </p:sp>
      </p:grpSp>
      <p:sp>
        <p:nvSpPr>
          <p:cNvPr name="TextBox 7" id="7"/>
          <p:cNvSpPr txBox="true"/>
          <p:nvPr/>
        </p:nvSpPr>
        <p:spPr>
          <a:xfrm rot="0">
            <a:off x="10776226" y="3111116"/>
            <a:ext cx="5816390" cy="1327201"/>
          </a:xfrm>
          <a:prstGeom prst="rect">
            <a:avLst/>
          </a:prstGeom>
        </p:spPr>
        <p:txBody>
          <a:bodyPr anchor="t" rtlCol="false" tIns="0" lIns="0" bIns="0" rIns="0">
            <a:spAutoFit/>
          </a:bodyPr>
          <a:lstStyle/>
          <a:p>
            <a:pPr algn="ctr" marL="0" indent="0" lvl="0">
              <a:lnSpc>
                <a:spcPts val="3472"/>
              </a:lnSpc>
              <a:spcBef>
                <a:spcPct val="0"/>
              </a:spcBef>
            </a:pPr>
            <a:r>
              <a:rPr lang="en-US" sz="3100">
                <a:solidFill>
                  <a:srgbClr val="FFFFFF"/>
                </a:solidFill>
                <a:latin typeface="Lato"/>
                <a:ea typeface="Lato"/>
                <a:cs typeface="Lato"/>
                <a:sym typeface="Lato"/>
              </a:rPr>
              <a:t>La</a:t>
            </a:r>
            <a:r>
              <a:rPr lang="en-US" sz="3100">
                <a:solidFill>
                  <a:srgbClr val="FFFFFF"/>
                </a:solidFill>
                <a:latin typeface="Lato"/>
                <a:ea typeface="Lato"/>
                <a:cs typeface="Lato"/>
                <a:sym typeface="Lato"/>
              </a:rPr>
              <a:t> oficina de Comunicación &amp; Incidencia no está consolidada en campo</a:t>
            </a:r>
          </a:p>
        </p:txBody>
      </p:sp>
      <p:grpSp>
        <p:nvGrpSpPr>
          <p:cNvPr name="Group 8" id="8"/>
          <p:cNvGrpSpPr/>
          <p:nvPr/>
        </p:nvGrpSpPr>
        <p:grpSpPr>
          <a:xfrm rot="0">
            <a:off x="0" y="0"/>
            <a:ext cx="18288000" cy="1511182"/>
            <a:chOff x="0" y="0"/>
            <a:chExt cx="4816593" cy="398007"/>
          </a:xfrm>
        </p:grpSpPr>
        <p:sp>
          <p:nvSpPr>
            <p:cNvPr name="Freeform 9" id="9"/>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73B744"/>
            </a:solidFill>
          </p:spPr>
        </p:sp>
        <p:sp>
          <p:nvSpPr>
            <p:cNvPr name="TextBox 10" id="10"/>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sp>
        <p:nvSpPr>
          <p:cNvPr name="TextBox 11" id="11"/>
          <p:cNvSpPr txBox="true"/>
          <p:nvPr/>
        </p:nvSpPr>
        <p:spPr>
          <a:xfrm rot="0">
            <a:off x="2209723" y="458101"/>
            <a:ext cx="13868553" cy="666750"/>
          </a:xfrm>
          <a:prstGeom prst="rect">
            <a:avLst/>
          </a:prstGeom>
        </p:spPr>
        <p:txBody>
          <a:bodyPr anchor="t" rtlCol="false" tIns="0" lIns="0" bIns="0" rIns="0">
            <a:spAutoFit/>
          </a:bodyPr>
          <a:lstStyle/>
          <a:p>
            <a:pPr algn="ctr">
              <a:lnSpc>
                <a:spcPts val="5280"/>
              </a:lnSpc>
            </a:pPr>
            <a:r>
              <a:rPr lang="en-US" b="true" sz="4400">
                <a:solidFill>
                  <a:srgbClr val="FFFFFF"/>
                </a:solidFill>
                <a:latin typeface="Lato Bold"/>
                <a:ea typeface="Lato Bold"/>
                <a:cs typeface="Lato Bold"/>
                <a:sym typeface="Lato Bold"/>
              </a:rPr>
              <a:t>INSIGHTS</a:t>
            </a:r>
          </a:p>
        </p:txBody>
      </p:sp>
      <p:grpSp>
        <p:nvGrpSpPr>
          <p:cNvPr name="Group 12" id="12"/>
          <p:cNvGrpSpPr/>
          <p:nvPr/>
        </p:nvGrpSpPr>
        <p:grpSpPr>
          <a:xfrm rot="0">
            <a:off x="1325336" y="4827841"/>
            <a:ext cx="6873987" cy="4272657"/>
            <a:chOff x="0" y="0"/>
            <a:chExt cx="8977012" cy="5579832"/>
          </a:xfrm>
        </p:grpSpPr>
        <p:sp>
          <p:nvSpPr>
            <p:cNvPr name="Freeform 13" id="13"/>
            <p:cNvSpPr/>
            <p:nvPr/>
          </p:nvSpPr>
          <p:spPr>
            <a:xfrm flipH="false" flipV="false" rot="0">
              <a:off x="0" y="0"/>
              <a:ext cx="8977048" cy="5579838"/>
            </a:xfrm>
            <a:custGeom>
              <a:avLst/>
              <a:gdLst/>
              <a:ahLst/>
              <a:cxnLst/>
              <a:rect r="r" b="b" t="t" l="l"/>
              <a:pathLst>
                <a:path h="5579838" w="8977048">
                  <a:moveTo>
                    <a:pt x="0" y="282223"/>
                  </a:moveTo>
                  <a:cubicBezTo>
                    <a:pt x="0" y="126351"/>
                    <a:pt x="215334" y="0"/>
                    <a:pt x="480797" y="0"/>
                  </a:cubicBezTo>
                  <a:lnTo>
                    <a:pt x="8496267" y="0"/>
                  </a:lnTo>
                  <a:lnTo>
                    <a:pt x="8496267" y="21470"/>
                  </a:lnTo>
                  <a:lnTo>
                    <a:pt x="8496267" y="0"/>
                  </a:lnTo>
                  <a:cubicBezTo>
                    <a:pt x="8761912" y="0"/>
                    <a:pt x="8977048" y="126351"/>
                    <a:pt x="8977048" y="282223"/>
                  </a:cubicBezTo>
                  <a:lnTo>
                    <a:pt x="8940474" y="282223"/>
                  </a:lnTo>
                  <a:lnTo>
                    <a:pt x="8977048" y="282223"/>
                  </a:lnTo>
                  <a:lnTo>
                    <a:pt x="8977048" y="5297614"/>
                  </a:lnTo>
                  <a:lnTo>
                    <a:pt x="8940474" y="5297614"/>
                  </a:lnTo>
                  <a:lnTo>
                    <a:pt x="8977048" y="5297614"/>
                  </a:lnTo>
                  <a:cubicBezTo>
                    <a:pt x="8977048" y="5453486"/>
                    <a:pt x="8761730" y="5579838"/>
                    <a:pt x="8496267" y="5579838"/>
                  </a:cubicBezTo>
                  <a:lnTo>
                    <a:pt x="8496267" y="5558367"/>
                  </a:lnTo>
                  <a:lnTo>
                    <a:pt x="8496267" y="5579838"/>
                  </a:lnTo>
                  <a:lnTo>
                    <a:pt x="480797" y="5579838"/>
                  </a:lnTo>
                  <a:lnTo>
                    <a:pt x="480797" y="5558367"/>
                  </a:lnTo>
                  <a:lnTo>
                    <a:pt x="480797" y="5579838"/>
                  </a:lnTo>
                  <a:cubicBezTo>
                    <a:pt x="215334" y="5579838"/>
                    <a:pt x="0" y="5453486"/>
                    <a:pt x="0" y="5297614"/>
                  </a:cubicBezTo>
                  <a:lnTo>
                    <a:pt x="0" y="282223"/>
                  </a:lnTo>
                  <a:lnTo>
                    <a:pt x="36590" y="282223"/>
                  </a:lnTo>
                  <a:lnTo>
                    <a:pt x="0" y="282223"/>
                  </a:lnTo>
                  <a:moveTo>
                    <a:pt x="73181" y="282223"/>
                  </a:moveTo>
                  <a:lnTo>
                    <a:pt x="73181" y="5297614"/>
                  </a:lnTo>
                  <a:lnTo>
                    <a:pt x="36590" y="5297614"/>
                  </a:lnTo>
                  <a:lnTo>
                    <a:pt x="73181" y="5297614"/>
                  </a:lnTo>
                  <a:cubicBezTo>
                    <a:pt x="73181" y="5429762"/>
                    <a:pt x="255766" y="5536897"/>
                    <a:pt x="480797" y="5536897"/>
                  </a:cubicBezTo>
                  <a:lnTo>
                    <a:pt x="8496267" y="5536897"/>
                  </a:lnTo>
                  <a:cubicBezTo>
                    <a:pt x="8721297" y="5536897"/>
                    <a:pt x="8903883" y="5429762"/>
                    <a:pt x="8903883" y="5297614"/>
                  </a:cubicBezTo>
                  <a:lnTo>
                    <a:pt x="8903883" y="282223"/>
                  </a:lnTo>
                  <a:cubicBezTo>
                    <a:pt x="8903883" y="150075"/>
                    <a:pt x="8721298" y="42940"/>
                    <a:pt x="8496267" y="42940"/>
                  </a:cubicBezTo>
                  <a:lnTo>
                    <a:pt x="480797" y="42940"/>
                  </a:lnTo>
                  <a:lnTo>
                    <a:pt x="480797" y="21470"/>
                  </a:lnTo>
                  <a:lnTo>
                    <a:pt x="480797" y="42940"/>
                  </a:lnTo>
                  <a:cubicBezTo>
                    <a:pt x="255766" y="42940"/>
                    <a:pt x="73181" y="150075"/>
                    <a:pt x="73181" y="282223"/>
                  </a:cubicBezTo>
                  <a:close/>
                </a:path>
              </a:pathLst>
            </a:custGeom>
            <a:solidFill>
              <a:srgbClr val="73B744"/>
            </a:solidFill>
          </p:spPr>
        </p:sp>
      </p:grpSp>
      <p:sp>
        <p:nvSpPr>
          <p:cNvPr name="TextBox 14" id="14"/>
          <p:cNvSpPr txBox="true"/>
          <p:nvPr/>
        </p:nvSpPr>
        <p:spPr>
          <a:xfrm rot="0">
            <a:off x="1895172" y="5341408"/>
            <a:ext cx="5734314" cy="3362325"/>
          </a:xfrm>
          <a:prstGeom prst="rect">
            <a:avLst/>
          </a:prstGeom>
        </p:spPr>
        <p:txBody>
          <a:bodyPr anchor="t" rtlCol="false" tIns="0" lIns="0" bIns="0" rIns="0">
            <a:spAutoFit/>
          </a:bodyPr>
          <a:lstStyle/>
          <a:p>
            <a:pPr algn="ctr" marL="0" indent="0" lvl="0">
              <a:lnSpc>
                <a:spcPts val="3359"/>
              </a:lnSpc>
              <a:spcBef>
                <a:spcPct val="0"/>
              </a:spcBef>
            </a:pPr>
            <a:r>
              <a:rPr lang="en-US" b="true" sz="2799">
                <a:solidFill>
                  <a:srgbClr val="000000"/>
                </a:solidFill>
                <a:latin typeface="Lato Bold"/>
                <a:ea typeface="Lato Bold"/>
                <a:cs typeface="Lato Bold"/>
                <a:sym typeface="Lato Bold"/>
              </a:rPr>
              <a:t>Se evidencia la ausencia de acciones articuladas que </a:t>
            </a:r>
            <a:r>
              <a:rPr lang="en-US" b="true" sz="2799">
                <a:solidFill>
                  <a:srgbClr val="009600"/>
                </a:solidFill>
                <a:latin typeface="Lato Bold"/>
                <a:ea typeface="Lato Bold"/>
                <a:cs typeface="Lato Bold"/>
                <a:sym typeface="Lato Bold"/>
              </a:rPr>
              <a:t>fortalezcan la colaboración</a:t>
            </a:r>
            <a:r>
              <a:rPr lang="en-US" b="true" sz="2799">
                <a:solidFill>
                  <a:srgbClr val="000000"/>
                </a:solidFill>
                <a:latin typeface="Lato Bold"/>
                <a:ea typeface="Lato Bold"/>
                <a:cs typeface="Lato Bold"/>
                <a:sym typeface="Lato Bold"/>
              </a:rPr>
              <a:t> entre áreas, el desarrollo de cultura organizacional, la inducción de nuevos miembros, espacio de </a:t>
            </a:r>
            <a:r>
              <a:rPr lang="en-US" b="true" sz="2799">
                <a:solidFill>
                  <a:srgbClr val="009600"/>
                </a:solidFill>
                <a:latin typeface="Lato Bold"/>
                <a:ea typeface="Lato Bold"/>
                <a:cs typeface="Lato Bold"/>
                <a:sym typeface="Lato Bold"/>
              </a:rPr>
              <a:t>integración gr﻿upal</a:t>
            </a:r>
            <a:r>
              <a:rPr lang="en-US" b="true" sz="2799">
                <a:solidFill>
                  <a:srgbClr val="000000"/>
                </a:solidFill>
                <a:latin typeface="Lato Bold"/>
                <a:ea typeface="Lato Bold"/>
                <a:cs typeface="Lato Bold"/>
                <a:sym typeface="Lato Bold"/>
              </a:rPr>
              <a:t>,</a:t>
            </a:r>
            <a:r>
              <a:rPr lang="en-US" b="true" sz="2799">
                <a:solidFill>
                  <a:srgbClr val="000000"/>
                </a:solidFill>
                <a:latin typeface="Lato Bold"/>
                <a:ea typeface="Lato Bold"/>
                <a:cs typeface="Lato Bold"/>
                <a:sym typeface="Lato Bold"/>
              </a:rPr>
              <a:t> capacitación y desarrollo integral de los colaboradores. </a:t>
            </a:r>
          </a:p>
        </p:txBody>
      </p:sp>
      <p:grpSp>
        <p:nvGrpSpPr>
          <p:cNvPr name="Group 15" id="15"/>
          <p:cNvGrpSpPr/>
          <p:nvPr/>
        </p:nvGrpSpPr>
        <p:grpSpPr>
          <a:xfrm rot="0">
            <a:off x="1325336" y="2904959"/>
            <a:ext cx="6873987" cy="1393249"/>
            <a:chOff x="0" y="0"/>
            <a:chExt cx="8094337" cy="1640594"/>
          </a:xfrm>
        </p:grpSpPr>
        <p:sp>
          <p:nvSpPr>
            <p:cNvPr name="Freeform 16" id="16"/>
            <p:cNvSpPr/>
            <p:nvPr/>
          </p:nvSpPr>
          <p:spPr>
            <a:xfrm flipH="false" flipV="false" rot="0">
              <a:off x="0" y="0"/>
              <a:ext cx="8094373" cy="1640671"/>
            </a:xfrm>
            <a:custGeom>
              <a:avLst/>
              <a:gdLst/>
              <a:ahLst/>
              <a:cxnLst/>
              <a:rect r="r" b="b" t="t" l="l"/>
              <a:pathLst>
                <a:path h="1640671" w="8094373">
                  <a:moveTo>
                    <a:pt x="0" y="273487"/>
                  </a:moveTo>
                  <a:cubicBezTo>
                    <a:pt x="0" y="122478"/>
                    <a:pt x="99957" y="0"/>
                    <a:pt x="223199" y="0"/>
                  </a:cubicBezTo>
                  <a:lnTo>
                    <a:pt x="7871185" y="0"/>
                  </a:lnTo>
                  <a:cubicBezTo>
                    <a:pt x="7994427" y="0"/>
                    <a:pt x="8094373" y="122478"/>
                    <a:pt x="8094373" y="273487"/>
                  </a:cubicBezTo>
                  <a:lnTo>
                    <a:pt x="8094373" y="1367231"/>
                  </a:lnTo>
                  <a:cubicBezTo>
                    <a:pt x="8094373" y="1518240"/>
                    <a:pt x="7994427" y="1640671"/>
                    <a:pt x="7871185" y="1640671"/>
                  </a:cubicBezTo>
                  <a:lnTo>
                    <a:pt x="223199" y="1640671"/>
                  </a:lnTo>
                  <a:cubicBezTo>
                    <a:pt x="99957" y="1640514"/>
                    <a:pt x="0" y="1518240"/>
                    <a:pt x="0" y="1367231"/>
                  </a:cubicBezTo>
                  <a:close/>
                </a:path>
              </a:pathLst>
            </a:custGeom>
            <a:solidFill>
              <a:srgbClr val="009600"/>
            </a:solidFill>
          </p:spPr>
        </p:sp>
      </p:grpSp>
      <p:sp>
        <p:nvSpPr>
          <p:cNvPr name="TextBox 17" id="17"/>
          <p:cNvSpPr txBox="true"/>
          <p:nvPr/>
        </p:nvSpPr>
        <p:spPr>
          <a:xfrm rot="0">
            <a:off x="1592455" y="3166736"/>
            <a:ext cx="6339748" cy="888578"/>
          </a:xfrm>
          <a:prstGeom prst="rect">
            <a:avLst/>
          </a:prstGeom>
        </p:spPr>
        <p:txBody>
          <a:bodyPr anchor="t" rtlCol="false" tIns="0" lIns="0" bIns="0" rIns="0">
            <a:spAutoFit/>
          </a:bodyPr>
          <a:lstStyle/>
          <a:p>
            <a:pPr algn="ctr" marL="0" indent="0" lvl="0">
              <a:lnSpc>
                <a:spcPts val="3471"/>
              </a:lnSpc>
              <a:spcBef>
                <a:spcPct val="0"/>
              </a:spcBef>
            </a:pPr>
            <a:r>
              <a:rPr lang="en-US" sz="3099" strike="noStrike" u="none">
                <a:solidFill>
                  <a:srgbClr val="FFFFFF"/>
                </a:solidFill>
                <a:latin typeface="Lato"/>
                <a:ea typeface="Lato"/>
                <a:cs typeface="Lato"/>
                <a:sym typeface="Lato"/>
              </a:rPr>
              <a:t>Desarticulación de los procesos de fortalecimiento organizacional</a:t>
            </a:r>
          </a:p>
        </p:txBody>
      </p:sp>
      <p:grpSp>
        <p:nvGrpSpPr>
          <p:cNvPr name="Group 18" id="18"/>
          <p:cNvGrpSpPr/>
          <p:nvPr/>
        </p:nvGrpSpPr>
        <p:grpSpPr>
          <a:xfrm rot="0">
            <a:off x="4112797" y="1558269"/>
            <a:ext cx="1299065" cy="129906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7378"/>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900"/>
                </a:lnSpc>
              </a:pPr>
              <a:r>
                <a:rPr lang="en-US" sz="3000">
                  <a:solidFill>
                    <a:srgbClr val="F3F3F3"/>
                  </a:solidFill>
                  <a:latin typeface="Lato"/>
                  <a:ea typeface="Lato"/>
                  <a:cs typeface="Lato"/>
                  <a:sym typeface="Lato"/>
                </a:rPr>
                <a:t>3</a:t>
              </a:r>
            </a:p>
          </p:txBody>
        </p:sp>
      </p:grpSp>
      <p:grpSp>
        <p:nvGrpSpPr>
          <p:cNvPr name="Group 21" id="21"/>
          <p:cNvGrpSpPr/>
          <p:nvPr/>
        </p:nvGrpSpPr>
        <p:grpSpPr>
          <a:xfrm rot="0">
            <a:off x="12972906" y="1558269"/>
            <a:ext cx="1299065" cy="129906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7378"/>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3900"/>
                </a:lnSpc>
              </a:pPr>
              <a:r>
                <a:rPr lang="en-US" sz="3000">
                  <a:solidFill>
                    <a:srgbClr val="F3F3F3"/>
                  </a:solidFill>
                  <a:latin typeface="Lato"/>
                  <a:ea typeface="Lato"/>
                  <a:cs typeface="Lato"/>
                  <a:sym typeface="Lato"/>
                </a:rPr>
                <a:t>4</a:t>
              </a:r>
            </a:p>
          </p:txBody>
        </p:sp>
      </p:grpSp>
      <p:sp>
        <p:nvSpPr>
          <p:cNvPr name="Freeform 24" id="24"/>
          <p:cNvSpPr/>
          <p:nvPr/>
        </p:nvSpPr>
        <p:spPr>
          <a:xfrm flipH="false" flipV="false" rot="-5400000">
            <a:off x="7615723" y="6447230"/>
            <a:ext cx="2777119" cy="1069191"/>
          </a:xfrm>
          <a:custGeom>
            <a:avLst/>
            <a:gdLst/>
            <a:ahLst/>
            <a:cxnLst/>
            <a:rect r="r" b="b" t="t" l="l"/>
            <a:pathLst>
              <a:path h="1069191" w="2777119">
                <a:moveTo>
                  <a:pt x="0" y="0"/>
                </a:moveTo>
                <a:lnTo>
                  <a:pt x="2777119" y="0"/>
                </a:lnTo>
                <a:lnTo>
                  <a:pt x="2777119" y="1069190"/>
                </a:lnTo>
                <a:lnTo>
                  <a:pt x="0" y="10691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757383" y="4447395"/>
            <a:ext cx="12773233" cy="4810905"/>
            <a:chOff x="0" y="0"/>
            <a:chExt cx="14368108" cy="5411598"/>
          </a:xfrm>
        </p:grpSpPr>
        <p:sp>
          <p:nvSpPr>
            <p:cNvPr name="Freeform 3" id="3"/>
            <p:cNvSpPr/>
            <p:nvPr/>
          </p:nvSpPr>
          <p:spPr>
            <a:xfrm flipH="false" flipV="false" rot="0">
              <a:off x="0" y="0"/>
              <a:ext cx="14368143" cy="5411604"/>
            </a:xfrm>
            <a:custGeom>
              <a:avLst/>
              <a:gdLst/>
              <a:ahLst/>
              <a:cxnLst/>
              <a:rect r="r" b="b" t="t" l="l"/>
              <a:pathLst>
                <a:path h="5411604" w="14368143">
                  <a:moveTo>
                    <a:pt x="0" y="273714"/>
                  </a:moveTo>
                  <a:cubicBezTo>
                    <a:pt x="0" y="122541"/>
                    <a:pt x="344652" y="0"/>
                    <a:pt x="769536" y="0"/>
                  </a:cubicBezTo>
                  <a:lnTo>
                    <a:pt x="13598654" y="0"/>
                  </a:lnTo>
                  <a:lnTo>
                    <a:pt x="13598654" y="20823"/>
                  </a:lnTo>
                  <a:lnTo>
                    <a:pt x="13598654" y="0"/>
                  </a:lnTo>
                  <a:cubicBezTo>
                    <a:pt x="14023832" y="0"/>
                    <a:pt x="14368143" y="122541"/>
                    <a:pt x="14368143" y="273714"/>
                  </a:cubicBezTo>
                  <a:lnTo>
                    <a:pt x="14309626" y="273714"/>
                  </a:lnTo>
                  <a:lnTo>
                    <a:pt x="14368143" y="273714"/>
                  </a:lnTo>
                  <a:lnTo>
                    <a:pt x="14368143" y="5137889"/>
                  </a:lnTo>
                  <a:lnTo>
                    <a:pt x="14309626" y="5137889"/>
                  </a:lnTo>
                  <a:lnTo>
                    <a:pt x="14368143" y="5137889"/>
                  </a:lnTo>
                  <a:cubicBezTo>
                    <a:pt x="14368143" y="5289062"/>
                    <a:pt x="14023539" y="5411604"/>
                    <a:pt x="13598654" y="5411604"/>
                  </a:cubicBezTo>
                  <a:lnTo>
                    <a:pt x="13598654" y="5390781"/>
                  </a:lnTo>
                  <a:lnTo>
                    <a:pt x="13598654" y="5411604"/>
                  </a:lnTo>
                  <a:lnTo>
                    <a:pt x="769536" y="5411604"/>
                  </a:lnTo>
                  <a:lnTo>
                    <a:pt x="769536" y="5390781"/>
                  </a:lnTo>
                  <a:lnTo>
                    <a:pt x="769536" y="5411604"/>
                  </a:lnTo>
                  <a:cubicBezTo>
                    <a:pt x="344652" y="5411604"/>
                    <a:pt x="0" y="5289062"/>
                    <a:pt x="0" y="5137889"/>
                  </a:cubicBezTo>
                  <a:lnTo>
                    <a:pt x="0" y="273714"/>
                  </a:lnTo>
                  <a:lnTo>
                    <a:pt x="58564" y="273714"/>
                  </a:lnTo>
                  <a:lnTo>
                    <a:pt x="0" y="273714"/>
                  </a:lnTo>
                  <a:moveTo>
                    <a:pt x="117129" y="273714"/>
                  </a:moveTo>
                  <a:lnTo>
                    <a:pt x="117129" y="5137889"/>
                  </a:lnTo>
                  <a:lnTo>
                    <a:pt x="58564" y="5137889"/>
                  </a:lnTo>
                  <a:lnTo>
                    <a:pt x="117129" y="5137889"/>
                  </a:lnTo>
                  <a:cubicBezTo>
                    <a:pt x="117129" y="5266053"/>
                    <a:pt x="409365" y="5369958"/>
                    <a:pt x="769536" y="5369958"/>
                  </a:cubicBezTo>
                  <a:lnTo>
                    <a:pt x="13598654" y="5369958"/>
                  </a:lnTo>
                  <a:cubicBezTo>
                    <a:pt x="13958825" y="5369958"/>
                    <a:pt x="14251062" y="5266053"/>
                    <a:pt x="14251062" y="5137889"/>
                  </a:cubicBezTo>
                  <a:lnTo>
                    <a:pt x="14251062" y="273714"/>
                  </a:lnTo>
                  <a:cubicBezTo>
                    <a:pt x="14251062" y="145550"/>
                    <a:pt x="13958825" y="41645"/>
                    <a:pt x="13598654" y="41645"/>
                  </a:cubicBezTo>
                  <a:lnTo>
                    <a:pt x="769536" y="41645"/>
                  </a:lnTo>
                  <a:lnTo>
                    <a:pt x="769536" y="20823"/>
                  </a:lnTo>
                  <a:lnTo>
                    <a:pt x="769536" y="41645"/>
                  </a:lnTo>
                  <a:cubicBezTo>
                    <a:pt x="409365" y="41645"/>
                    <a:pt x="117129" y="145550"/>
                    <a:pt x="117129" y="273714"/>
                  </a:cubicBezTo>
                  <a:close/>
                </a:path>
              </a:pathLst>
            </a:custGeom>
            <a:solidFill>
              <a:srgbClr val="73B744"/>
            </a:solidFill>
          </p:spPr>
        </p:sp>
      </p:grpSp>
      <p:sp>
        <p:nvSpPr>
          <p:cNvPr name="TextBox 4" id="4"/>
          <p:cNvSpPr txBox="true"/>
          <p:nvPr/>
        </p:nvSpPr>
        <p:spPr>
          <a:xfrm rot="0">
            <a:off x="3519196" y="4599795"/>
            <a:ext cx="11249609" cy="4381013"/>
          </a:xfrm>
          <a:prstGeom prst="rect">
            <a:avLst/>
          </a:prstGeom>
        </p:spPr>
        <p:txBody>
          <a:bodyPr anchor="t" rtlCol="false" tIns="0" lIns="0" bIns="0" rIns="0">
            <a:spAutoFit/>
          </a:bodyPr>
          <a:lstStyle/>
          <a:p>
            <a:pPr algn="ctr" marL="0" indent="0" lvl="0">
              <a:lnSpc>
                <a:spcPts val="3843"/>
              </a:lnSpc>
              <a:spcBef>
                <a:spcPct val="0"/>
              </a:spcBef>
            </a:pPr>
            <a:r>
              <a:rPr lang="en-US" b="true" sz="3202">
                <a:solidFill>
                  <a:srgbClr val="000000"/>
                </a:solidFill>
                <a:latin typeface="Lato Bold"/>
                <a:ea typeface="Lato Bold"/>
                <a:cs typeface="Lato Bold"/>
                <a:sym typeface="Lato Bold"/>
              </a:rPr>
              <a:t>Existe la percepción general de que la comunicación entre oficinas y campo es uno de los </a:t>
            </a:r>
            <a:r>
              <a:rPr lang="en-US" b="true" sz="3202">
                <a:solidFill>
                  <a:srgbClr val="009600"/>
                </a:solidFill>
                <a:latin typeface="Lato Bold"/>
                <a:ea typeface="Lato Bold"/>
                <a:cs typeface="Lato Bold"/>
                <a:sym typeface="Lato Bold"/>
              </a:rPr>
              <a:t>principales puntos de mejora de Descosur</a:t>
            </a:r>
            <a:r>
              <a:rPr lang="en-US" b="true" sz="3202">
                <a:solidFill>
                  <a:srgbClr val="000000"/>
                </a:solidFill>
                <a:latin typeface="Lato Bold"/>
                <a:ea typeface="Lato Bold"/>
                <a:cs typeface="Lato Bold"/>
                <a:sym typeface="Lato Bold"/>
              </a:rPr>
              <a:t>. Mientras que a nivel administrativo se considera que esto se debe a la falta de motivación en los colaboradores de campo para su desempeño, estos perciben</a:t>
            </a:r>
            <a:r>
              <a:rPr lang="en-US" b="true" sz="3202">
                <a:solidFill>
                  <a:srgbClr val="000000"/>
                </a:solidFill>
                <a:latin typeface="Lato Bold"/>
                <a:ea typeface="Lato Bold"/>
                <a:cs typeface="Lato Bold"/>
                <a:sym typeface="Lato Bold"/>
              </a:rPr>
              <a:t> una débil empatía y reconocimiento para con sus esfuerzos. </a:t>
            </a:r>
            <a:r>
              <a:rPr lang="en-US" b="true" sz="3202">
                <a:solidFill>
                  <a:srgbClr val="009600"/>
                </a:solidFill>
                <a:latin typeface="Lato Bold"/>
                <a:ea typeface="Lato Bold"/>
                <a:cs typeface="Lato Bold"/>
                <a:sym typeface="Lato Bold"/>
              </a:rPr>
              <a:t>Las diferentes perspectivas</a:t>
            </a:r>
            <a:r>
              <a:rPr lang="en-US" b="true" sz="3202">
                <a:solidFill>
                  <a:srgbClr val="000000"/>
                </a:solidFill>
                <a:latin typeface="Lato Bold"/>
                <a:ea typeface="Lato Bold"/>
                <a:cs typeface="Lato Bold"/>
                <a:sym typeface="Lato Bold"/>
              </a:rPr>
              <a:t> evidencian la necesidad de optimización de la comunicación interna y el fortalecimiento del compromiso en la organización.</a:t>
            </a:r>
          </a:p>
        </p:txBody>
      </p:sp>
      <p:grpSp>
        <p:nvGrpSpPr>
          <p:cNvPr name="Group 5" id="5"/>
          <p:cNvGrpSpPr/>
          <p:nvPr/>
        </p:nvGrpSpPr>
        <p:grpSpPr>
          <a:xfrm rot="0">
            <a:off x="5942077" y="2882574"/>
            <a:ext cx="6242588" cy="1393371"/>
            <a:chOff x="0" y="0"/>
            <a:chExt cx="6331591" cy="1413237"/>
          </a:xfrm>
        </p:grpSpPr>
        <p:sp>
          <p:nvSpPr>
            <p:cNvPr name="Freeform 6" id="6"/>
            <p:cNvSpPr/>
            <p:nvPr/>
          </p:nvSpPr>
          <p:spPr>
            <a:xfrm flipH="false" flipV="false" rot="0">
              <a:off x="0" y="0"/>
              <a:ext cx="6331628" cy="1413313"/>
            </a:xfrm>
            <a:custGeom>
              <a:avLst/>
              <a:gdLst/>
              <a:ahLst/>
              <a:cxnLst/>
              <a:rect r="r" b="b" t="t" l="l"/>
              <a:pathLst>
                <a:path h="1413313" w="6331628">
                  <a:moveTo>
                    <a:pt x="0" y="235586"/>
                  </a:moveTo>
                  <a:cubicBezTo>
                    <a:pt x="0" y="105505"/>
                    <a:pt x="78189" y="0"/>
                    <a:pt x="174592" y="0"/>
                  </a:cubicBezTo>
                  <a:lnTo>
                    <a:pt x="6157037" y="0"/>
                  </a:lnTo>
                  <a:cubicBezTo>
                    <a:pt x="6253439" y="0"/>
                    <a:pt x="6331628" y="105505"/>
                    <a:pt x="6331628" y="235586"/>
                  </a:cubicBezTo>
                  <a:lnTo>
                    <a:pt x="6331628" y="1177757"/>
                  </a:lnTo>
                  <a:cubicBezTo>
                    <a:pt x="6331628" y="1307838"/>
                    <a:pt x="6253439" y="1413313"/>
                    <a:pt x="6157037" y="1413313"/>
                  </a:cubicBezTo>
                  <a:lnTo>
                    <a:pt x="174592" y="1413313"/>
                  </a:lnTo>
                  <a:cubicBezTo>
                    <a:pt x="78189" y="1413167"/>
                    <a:pt x="0" y="1307838"/>
                    <a:pt x="0" y="1177757"/>
                  </a:cubicBezTo>
                  <a:close/>
                </a:path>
              </a:pathLst>
            </a:custGeom>
            <a:solidFill>
              <a:srgbClr val="009600"/>
            </a:solidFill>
          </p:spPr>
        </p:sp>
      </p:grpSp>
      <p:sp>
        <p:nvSpPr>
          <p:cNvPr name="TextBox 7" id="7"/>
          <p:cNvSpPr txBox="true"/>
          <p:nvPr/>
        </p:nvSpPr>
        <p:spPr>
          <a:xfrm rot="0">
            <a:off x="5161582" y="3144310"/>
            <a:ext cx="7803579" cy="888949"/>
          </a:xfrm>
          <a:prstGeom prst="rect">
            <a:avLst/>
          </a:prstGeom>
        </p:spPr>
        <p:txBody>
          <a:bodyPr anchor="t" rtlCol="false" tIns="0" lIns="0" bIns="0" rIns="0">
            <a:spAutoFit/>
          </a:bodyPr>
          <a:lstStyle/>
          <a:p>
            <a:pPr algn="ctr" marL="0" indent="0" lvl="0">
              <a:lnSpc>
                <a:spcPts val="3472"/>
              </a:lnSpc>
              <a:spcBef>
                <a:spcPct val="0"/>
              </a:spcBef>
            </a:pPr>
            <a:r>
              <a:rPr lang="en-US" sz="3100" strike="noStrike" u="none">
                <a:solidFill>
                  <a:srgbClr val="FFFFFF"/>
                </a:solidFill>
                <a:latin typeface="Lato"/>
                <a:ea typeface="Lato"/>
                <a:cs typeface="Lato"/>
                <a:sym typeface="Lato"/>
              </a:rPr>
              <a:t>Necesidad de fortalecer la </a:t>
            </a:r>
          </a:p>
          <a:p>
            <a:pPr algn="ctr" marL="0" indent="0" lvl="0">
              <a:lnSpc>
                <a:spcPts val="3472"/>
              </a:lnSpc>
              <a:spcBef>
                <a:spcPct val="0"/>
              </a:spcBef>
            </a:pPr>
            <a:r>
              <a:rPr lang="en-US" sz="3100" strike="noStrike" u="none">
                <a:solidFill>
                  <a:srgbClr val="FFFFFF"/>
                </a:solidFill>
                <a:latin typeface="Lato"/>
                <a:ea typeface="Lato"/>
                <a:cs typeface="Lato"/>
                <a:sym typeface="Lato"/>
              </a:rPr>
              <a:t>comunicación en campo</a:t>
            </a:r>
          </a:p>
        </p:txBody>
      </p:sp>
      <p:grpSp>
        <p:nvGrpSpPr>
          <p:cNvPr name="Group 8" id="8"/>
          <p:cNvGrpSpPr/>
          <p:nvPr/>
        </p:nvGrpSpPr>
        <p:grpSpPr>
          <a:xfrm rot="0">
            <a:off x="0" y="0"/>
            <a:ext cx="18288000" cy="1511182"/>
            <a:chOff x="0" y="0"/>
            <a:chExt cx="4816593" cy="398007"/>
          </a:xfrm>
        </p:grpSpPr>
        <p:sp>
          <p:nvSpPr>
            <p:cNvPr name="Freeform 9" id="9"/>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73B744"/>
            </a:solidFill>
          </p:spPr>
        </p:sp>
        <p:sp>
          <p:nvSpPr>
            <p:cNvPr name="TextBox 10" id="10"/>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sp>
        <p:nvSpPr>
          <p:cNvPr name="TextBox 11" id="11"/>
          <p:cNvSpPr txBox="true"/>
          <p:nvPr/>
        </p:nvSpPr>
        <p:spPr>
          <a:xfrm rot="0">
            <a:off x="2209723" y="458101"/>
            <a:ext cx="13868553" cy="666750"/>
          </a:xfrm>
          <a:prstGeom prst="rect">
            <a:avLst/>
          </a:prstGeom>
        </p:spPr>
        <p:txBody>
          <a:bodyPr anchor="t" rtlCol="false" tIns="0" lIns="0" bIns="0" rIns="0">
            <a:spAutoFit/>
          </a:bodyPr>
          <a:lstStyle/>
          <a:p>
            <a:pPr algn="ctr">
              <a:lnSpc>
                <a:spcPts val="5280"/>
              </a:lnSpc>
            </a:pPr>
            <a:r>
              <a:rPr lang="en-US" b="true" sz="4400">
                <a:solidFill>
                  <a:srgbClr val="FFFFFF"/>
                </a:solidFill>
                <a:latin typeface="Lato Bold"/>
                <a:ea typeface="Lato Bold"/>
                <a:cs typeface="Lato Bold"/>
                <a:sym typeface="Lato Bold"/>
              </a:rPr>
              <a:t>INSIGHTS</a:t>
            </a:r>
          </a:p>
        </p:txBody>
      </p:sp>
      <p:grpSp>
        <p:nvGrpSpPr>
          <p:cNvPr name="Group 12" id="12"/>
          <p:cNvGrpSpPr/>
          <p:nvPr/>
        </p:nvGrpSpPr>
        <p:grpSpPr>
          <a:xfrm rot="0">
            <a:off x="8494467" y="1583509"/>
            <a:ext cx="1299065" cy="129906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7378"/>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900"/>
                </a:lnSpc>
              </a:pPr>
              <a:r>
                <a:rPr lang="en-US" sz="3000">
                  <a:solidFill>
                    <a:srgbClr val="F3F3F3"/>
                  </a:solidFill>
                  <a:latin typeface="Lato"/>
                  <a:ea typeface="Lato"/>
                  <a:cs typeface="Lato"/>
                  <a:sym typeface="Lato"/>
                </a:rPr>
                <a:t>5</a:t>
              </a:r>
            </a:p>
          </p:txBody>
        </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87450" y="9436157"/>
            <a:ext cx="3567110" cy="255747"/>
          </a:xfrm>
          <a:prstGeom prst="rect">
            <a:avLst/>
          </a:prstGeom>
        </p:spPr>
        <p:txBody>
          <a:bodyPr anchor="t" rtlCol="false" tIns="0" lIns="0" bIns="0" rIns="0">
            <a:spAutoFit/>
          </a:bodyPr>
          <a:lstStyle/>
          <a:p>
            <a:pPr algn="l">
              <a:lnSpc>
                <a:spcPts val="1920"/>
              </a:lnSpc>
            </a:pPr>
            <a:r>
              <a:rPr lang="en-US" b="true" sz="1600">
                <a:solidFill>
                  <a:srgbClr val="6E7378"/>
                </a:solidFill>
                <a:latin typeface="Lato Bold"/>
                <a:ea typeface="Lato Bold"/>
                <a:cs typeface="Lato Bold"/>
                <a:sym typeface="Lato Bold"/>
              </a:rPr>
              <a:t>180 DEGREES </a:t>
            </a:r>
            <a:r>
              <a:rPr lang="en-US" b="true" sz="1600">
                <a:solidFill>
                  <a:srgbClr val="55B441"/>
                </a:solidFill>
                <a:latin typeface="Lato Bold"/>
                <a:ea typeface="Lato Bold"/>
                <a:cs typeface="Lato Bold"/>
                <a:sym typeface="Lato Bold"/>
              </a:rPr>
              <a:t>CONSULTING</a:t>
            </a:r>
          </a:p>
        </p:txBody>
      </p:sp>
      <p:sp>
        <p:nvSpPr>
          <p:cNvPr name="TextBox 3" id="3"/>
          <p:cNvSpPr txBox="true"/>
          <p:nvPr/>
        </p:nvSpPr>
        <p:spPr>
          <a:xfrm rot="0">
            <a:off x="15878844" y="9436157"/>
            <a:ext cx="413986" cy="255747"/>
          </a:xfrm>
          <a:prstGeom prst="rect">
            <a:avLst/>
          </a:prstGeom>
        </p:spPr>
        <p:txBody>
          <a:bodyPr anchor="t" rtlCol="false" tIns="0" lIns="0" bIns="0" rIns="0">
            <a:spAutoFit/>
          </a:bodyPr>
          <a:lstStyle/>
          <a:p>
            <a:pPr algn="r">
              <a:lnSpc>
                <a:spcPts val="1920"/>
              </a:lnSpc>
            </a:pPr>
            <a:r>
              <a:rPr lang="en-US" sz="1600">
                <a:solidFill>
                  <a:srgbClr val="91969B"/>
                </a:solidFill>
                <a:latin typeface="Lato"/>
                <a:ea typeface="Lato"/>
                <a:cs typeface="Lato"/>
                <a:sym typeface="Lato"/>
              </a:rPr>
              <a:t>‹#›</a:t>
            </a:r>
          </a:p>
        </p:txBody>
      </p:sp>
      <p:sp>
        <p:nvSpPr>
          <p:cNvPr name="Freeform 4" id="4"/>
          <p:cNvSpPr/>
          <p:nvPr/>
        </p:nvSpPr>
        <p:spPr>
          <a:xfrm flipH="false" flipV="false" rot="0">
            <a:off x="16814856" y="9426632"/>
            <a:ext cx="282518" cy="282518"/>
          </a:xfrm>
          <a:custGeom>
            <a:avLst/>
            <a:gdLst/>
            <a:ahLst/>
            <a:cxnLst/>
            <a:rect r="r" b="b" t="t" l="l"/>
            <a:pathLst>
              <a:path h="282518" w="282518">
                <a:moveTo>
                  <a:pt x="0" y="0"/>
                </a:moveTo>
                <a:lnTo>
                  <a:pt x="282518" y="0"/>
                </a:lnTo>
                <a:lnTo>
                  <a:pt x="282518" y="282518"/>
                </a:lnTo>
                <a:lnTo>
                  <a:pt x="0" y="2825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488194" y="9426632"/>
            <a:ext cx="282518" cy="282518"/>
          </a:xfrm>
          <a:custGeom>
            <a:avLst/>
            <a:gdLst/>
            <a:ahLst/>
            <a:cxnLst/>
            <a:rect r="r" b="b" t="t" l="l"/>
            <a:pathLst>
              <a:path h="282518" w="282518">
                <a:moveTo>
                  <a:pt x="0" y="0"/>
                </a:moveTo>
                <a:lnTo>
                  <a:pt x="282518" y="0"/>
                </a:lnTo>
                <a:lnTo>
                  <a:pt x="282518" y="282518"/>
                </a:lnTo>
                <a:lnTo>
                  <a:pt x="0" y="2825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659625" y="9371151"/>
            <a:ext cx="3755850" cy="400650"/>
            <a:chOff x="0" y="0"/>
            <a:chExt cx="5007800" cy="534200"/>
          </a:xfrm>
        </p:grpSpPr>
        <p:sp>
          <p:nvSpPr>
            <p:cNvPr name="Freeform 7" id="7"/>
            <p:cNvSpPr/>
            <p:nvPr/>
          </p:nvSpPr>
          <p:spPr>
            <a:xfrm flipH="false" flipV="false" rot="0">
              <a:off x="12700" y="12700"/>
              <a:ext cx="4982337" cy="508762"/>
            </a:xfrm>
            <a:custGeom>
              <a:avLst/>
              <a:gdLst/>
              <a:ahLst/>
              <a:cxnLst/>
              <a:rect r="r" b="b" t="t" l="l"/>
              <a:pathLst>
                <a:path h="508762" w="4982337">
                  <a:moveTo>
                    <a:pt x="0" y="0"/>
                  </a:moveTo>
                  <a:lnTo>
                    <a:pt x="4982337" y="0"/>
                  </a:lnTo>
                  <a:lnTo>
                    <a:pt x="4982337" y="508762"/>
                  </a:lnTo>
                  <a:lnTo>
                    <a:pt x="0" y="508762"/>
                  </a:lnTo>
                  <a:close/>
                </a:path>
              </a:pathLst>
            </a:custGeom>
            <a:solidFill>
              <a:srgbClr val="FFFFFF"/>
            </a:solidFill>
          </p:spPr>
        </p:sp>
        <p:sp>
          <p:nvSpPr>
            <p:cNvPr name="Freeform 8" id="8"/>
            <p:cNvSpPr/>
            <p:nvPr/>
          </p:nvSpPr>
          <p:spPr>
            <a:xfrm flipH="false" flipV="false" rot="0">
              <a:off x="0" y="0"/>
              <a:ext cx="5007737" cy="534162"/>
            </a:xfrm>
            <a:custGeom>
              <a:avLst/>
              <a:gdLst/>
              <a:ahLst/>
              <a:cxnLst/>
              <a:rect r="r" b="b" t="t" l="l"/>
              <a:pathLst>
                <a:path h="534162" w="5007737">
                  <a:moveTo>
                    <a:pt x="12700" y="0"/>
                  </a:moveTo>
                  <a:lnTo>
                    <a:pt x="4995037" y="0"/>
                  </a:lnTo>
                  <a:cubicBezTo>
                    <a:pt x="5002022" y="0"/>
                    <a:pt x="5007737" y="5715"/>
                    <a:pt x="5007737" y="12700"/>
                  </a:cubicBezTo>
                  <a:lnTo>
                    <a:pt x="5007737" y="521462"/>
                  </a:lnTo>
                  <a:cubicBezTo>
                    <a:pt x="5007737" y="528447"/>
                    <a:pt x="5002022" y="534162"/>
                    <a:pt x="4995037" y="534162"/>
                  </a:cubicBezTo>
                  <a:lnTo>
                    <a:pt x="12700" y="534162"/>
                  </a:lnTo>
                  <a:cubicBezTo>
                    <a:pt x="5715" y="534162"/>
                    <a:pt x="0" y="528447"/>
                    <a:pt x="0" y="521462"/>
                  </a:cubicBezTo>
                  <a:lnTo>
                    <a:pt x="0" y="12700"/>
                  </a:lnTo>
                  <a:cubicBezTo>
                    <a:pt x="0" y="5715"/>
                    <a:pt x="5715" y="0"/>
                    <a:pt x="12700" y="0"/>
                  </a:cubicBezTo>
                  <a:moveTo>
                    <a:pt x="12700" y="25400"/>
                  </a:moveTo>
                  <a:lnTo>
                    <a:pt x="12700" y="12700"/>
                  </a:lnTo>
                  <a:lnTo>
                    <a:pt x="25400" y="12700"/>
                  </a:lnTo>
                  <a:lnTo>
                    <a:pt x="25400" y="521462"/>
                  </a:lnTo>
                  <a:lnTo>
                    <a:pt x="12700" y="521462"/>
                  </a:lnTo>
                  <a:lnTo>
                    <a:pt x="12700" y="508762"/>
                  </a:lnTo>
                  <a:lnTo>
                    <a:pt x="4995037" y="508762"/>
                  </a:lnTo>
                  <a:lnTo>
                    <a:pt x="4995037" y="521462"/>
                  </a:lnTo>
                  <a:lnTo>
                    <a:pt x="4982337" y="521462"/>
                  </a:lnTo>
                  <a:lnTo>
                    <a:pt x="4982337" y="12700"/>
                  </a:lnTo>
                  <a:lnTo>
                    <a:pt x="4995037" y="12700"/>
                  </a:lnTo>
                  <a:lnTo>
                    <a:pt x="4995037" y="25400"/>
                  </a:lnTo>
                  <a:lnTo>
                    <a:pt x="12700" y="25400"/>
                  </a:lnTo>
                  <a:close/>
                </a:path>
              </a:pathLst>
            </a:custGeom>
            <a:solidFill>
              <a:srgbClr val="FFFFFF"/>
            </a:solidFill>
          </p:spPr>
        </p:sp>
      </p:grpSp>
      <p:grpSp>
        <p:nvGrpSpPr>
          <p:cNvPr name="Group 9" id="9"/>
          <p:cNvGrpSpPr/>
          <p:nvPr/>
        </p:nvGrpSpPr>
        <p:grpSpPr>
          <a:xfrm rot="0">
            <a:off x="13887475" y="9301137"/>
            <a:ext cx="3755850" cy="598050"/>
            <a:chOff x="0" y="0"/>
            <a:chExt cx="5007800" cy="797400"/>
          </a:xfrm>
        </p:grpSpPr>
        <p:sp>
          <p:nvSpPr>
            <p:cNvPr name="Freeform 10" id="10"/>
            <p:cNvSpPr/>
            <p:nvPr/>
          </p:nvSpPr>
          <p:spPr>
            <a:xfrm flipH="false" flipV="false" rot="0">
              <a:off x="12700" y="12700"/>
              <a:ext cx="4982337" cy="772033"/>
            </a:xfrm>
            <a:custGeom>
              <a:avLst/>
              <a:gdLst/>
              <a:ahLst/>
              <a:cxnLst/>
              <a:rect r="r" b="b" t="t" l="l"/>
              <a:pathLst>
                <a:path h="772033" w="4982337">
                  <a:moveTo>
                    <a:pt x="0" y="0"/>
                  </a:moveTo>
                  <a:lnTo>
                    <a:pt x="4982337" y="0"/>
                  </a:lnTo>
                  <a:lnTo>
                    <a:pt x="4982337" y="772033"/>
                  </a:lnTo>
                  <a:lnTo>
                    <a:pt x="0" y="772033"/>
                  </a:lnTo>
                  <a:close/>
                </a:path>
              </a:pathLst>
            </a:custGeom>
            <a:solidFill>
              <a:srgbClr val="FFFFFF"/>
            </a:solidFill>
          </p:spPr>
        </p:sp>
        <p:sp>
          <p:nvSpPr>
            <p:cNvPr name="Freeform 11" id="11"/>
            <p:cNvSpPr/>
            <p:nvPr/>
          </p:nvSpPr>
          <p:spPr>
            <a:xfrm flipH="false" flipV="false" rot="0">
              <a:off x="0" y="0"/>
              <a:ext cx="5007737" cy="797433"/>
            </a:xfrm>
            <a:custGeom>
              <a:avLst/>
              <a:gdLst/>
              <a:ahLst/>
              <a:cxnLst/>
              <a:rect r="r" b="b" t="t" l="l"/>
              <a:pathLst>
                <a:path h="797433" w="5007737">
                  <a:moveTo>
                    <a:pt x="12700" y="0"/>
                  </a:moveTo>
                  <a:lnTo>
                    <a:pt x="4995037" y="0"/>
                  </a:lnTo>
                  <a:cubicBezTo>
                    <a:pt x="5002022" y="0"/>
                    <a:pt x="5007737" y="5715"/>
                    <a:pt x="5007737" y="12700"/>
                  </a:cubicBezTo>
                  <a:lnTo>
                    <a:pt x="5007737" y="784733"/>
                  </a:lnTo>
                  <a:cubicBezTo>
                    <a:pt x="5007737" y="791718"/>
                    <a:pt x="5002022" y="797433"/>
                    <a:pt x="4995037" y="797433"/>
                  </a:cubicBezTo>
                  <a:lnTo>
                    <a:pt x="12700" y="797433"/>
                  </a:lnTo>
                  <a:cubicBezTo>
                    <a:pt x="5715" y="797433"/>
                    <a:pt x="0" y="791718"/>
                    <a:pt x="0" y="784733"/>
                  </a:cubicBezTo>
                  <a:lnTo>
                    <a:pt x="0" y="12700"/>
                  </a:lnTo>
                  <a:cubicBezTo>
                    <a:pt x="0" y="5715"/>
                    <a:pt x="5715" y="0"/>
                    <a:pt x="12700" y="0"/>
                  </a:cubicBezTo>
                  <a:moveTo>
                    <a:pt x="12700" y="25400"/>
                  </a:moveTo>
                  <a:lnTo>
                    <a:pt x="12700" y="12700"/>
                  </a:lnTo>
                  <a:lnTo>
                    <a:pt x="25400" y="12700"/>
                  </a:lnTo>
                  <a:lnTo>
                    <a:pt x="25400" y="784733"/>
                  </a:lnTo>
                  <a:lnTo>
                    <a:pt x="12700" y="784733"/>
                  </a:lnTo>
                  <a:lnTo>
                    <a:pt x="12700" y="772033"/>
                  </a:lnTo>
                  <a:lnTo>
                    <a:pt x="4995037" y="772033"/>
                  </a:lnTo>
                  <a:lnTo>
                    <a:pt x="4995037" y="784733"/>
                  </a:lnTo>
                  <a:lnTo>
                    <a:pt x="4982337" y="784733"/>
                  </a:lnTo>
                  <a:lnTo>
                    <a:pt x="4982337" y="12700"/>
                  </a:lnTo>
                  <a:lnTo>
                    <a:pt x="4995037" y="12700"/>
                  </a:lnTo>
                  <a:lnTo>
                    <a:pt x="4995037" y="25400"/>
                  </a:lnTo>
                  <a:lnTo>
                    <a:pt x="12700" y="25400"/>
                  </a:lnTo>
                  <a:close/>
                </a:path>
              </a:pathLst>
            </a:custGeom>
            <a:solidFill>
              <a:srgbClr val="FFFFFF"/>
            </a:solidFill>
          </p:spPr>
        </p:sp>
      </p:grpSp>
      <p:grpSp>
        <p:nvGrpSpPr>
          <p:cNvPr name="Group 12" id="12"/>
          <p:cNvGrpSpPr/>
          <p:nvPr/>
        </p:nvGrpSpPr>
        <p:grpSpPr>
          <a:xfrm rot="0">
            <a:off x="0" y="0"/>
            <a:ext cx="18288000" cy="1511182"/>
            <a:chOff x="0" y="0"/>
            <a:chExt cx="4816593" cy="398007"/>
          </a:xfrm>
        </p:grpSpPr>
        <p:sp>
          <p:nvSpPr>
            <p:cNvPr name="Freeform 13" id="13"/>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73B744"/>
            </a:solidFill>
          </p:spPr>
        </p:sp>
        <p:sp>
          <p:nvSpPr>
            <p:cNvPr name="TextBox 14" id="14"/>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sp>
        <p:nvSpPr>
          <p:cNvPr name="TextBox 15" id="15"/>
          <p:cNvSpPr txBox="true"/>
          <p:nvPr/>
        </p:nvSpPr>
        <p:spPr>
          <a:xfrm rot="0">
            <a:off x="2209723" y="458101"/>
            <a:ext cx="13868553" cy="666750"/>
          </a:xfrm>
          <a:prstGeom prst="rect">
            <a:avLst/>
          </a:prstGeom>
        </p:spPr>
        <p:txBody>
          <a:bodyPr anchor="t" rtlCol="false" tIns="0" lIns="0" bIns="0" rIns="0">
            <a:spAutoFit/>
          </a:bodyPr>
          <a:lstStyle/>
          <a:p>
            <a:pPr algn="ctr">
              <a:lnSpc>
                <a:spcPts val="5280"/>
              </a:lnSpc>
            </a:pPr>
            <a:r>
              <a:rPr lang="en-US" b="true" sz="4400">
                <a:solidFill>
                  <a:srgbClr val="FFFFFF"/>
                </a:solidFill>
                <a:latin typeface="Lato Bold"/>
                <a:ea typeface="Lato Bold"/>
                <a:cs typeface="Lato Bold"/>
                <a:sym typeface="Lato Bold"/>
              </a:rPr>
              <a:t>INSIGHTS</a:t>
            </a:r>
          </a:p>
        </p:txBody>
      </p:sp>
      <p:grpSp>
        <p:nvGrpSpPr>
          <p:cNvPr name="Group 16" id="16"/>
          <p:cNvGrpSpPr/>
          <p:nvPr/>
        </p:nvGrpSpPr>
        <p:grpSpPr>
          <a:xfrm rot="0">
            <a:off x="5460718" y="9301137"/>
            <a:ext cx="3755850" cy="598050"/>
            <a:chOff x="0" y="0"/>
            <a:chExt cx="5007800" cy="797400"/>
          </a:xfrm>
        </p:grpSpPr>
        <p:sp>
          <p:nvSpPr>
            <p:cNvPr name="Freeform 17" id="17"/>
            <p:cNvSpPr/>
            <p:nvPr/>
          </p:nvSpPr>
          <p:spPr>
            <a:xfrm flipH="false" flipV="false" rot="0">
              <a:off x="12700" y="12700"/>
              <a:ext cx="4982337" cy="772033"/>
            </a:xfrm>
            <a:custGeom>
              <a:avLst/>
              <a:gdLst/>
              <a:ahLst/>
              <a:cxnLst/>
              <a:rect r="r" b="b" t="t" l="l"/>
              <a:pathLst>
                <a:path h="772033" w="4982337">
                  <a:moveTo>
                    <a:pt x="0" y="0"/>
                  </a:moveTo>
                  <a:lnTo>
                    <a:pt x="4982337" y="0"/>
                  </a:lnTo>
                  <a:lnTo>
                    <a:pt x="4982337" y="772033"/>
                  </a:lnTo>
                  <a:lnTo>
                    <a:pt x="0" y="772033"/>
                  </a:lnTo>
                  <a:close/>
                </a:path>
              </a:pathLst>
            </a:custGeom>
            <a:solidFill>
              <a:srgbClr val="FFFFFF"/>
            </a:solidFill>
          </p:spPr>
        </p:sp>
        <p:sp>
          <p:nvSpPr>
            <p:cNvPr name="Freeform 18" id="18"/>
            <p:cNvSpPr/>
            <p:nvPr/>
          </p:nvSpPr>
          <p:spPr>
            <a:xfrm flipH="false" flipV="false" rot="0">
              <a:off x="0" y="0"/>
              <a:ext cx="5007737" cy="797433"/>
            </a:xfrm>
            <a:custGeom>
              <a:avLst/>
              <a:gdLst/>
              <a:ahLst/>
              <a:cxnLst/>
              <a:rect r="r" b="b" t="t" l="l"/>
              <a:pathLst>
                <a:path h="797433" w="5007737">
                  <a:moveTo>
                    <a:pt x="12700" y="0"/>
                  </a:moveTo>
                  <a:lnTo>
                    <a:pt x="4995037" y="0"/>
                  </a:lnTo>
                  <a:cubicBezTo>
                    <a:pt x="5002022" y="0"/>
                    <a:pt x="5007737" y="5715"/>
                    <a:pt x="5007737" y="12700"/>
                  </a:cubicBezTo>
                  <a:lnTo>
                    <a:pt x="5007737" y="784733"/>
                  </a:lnTo>
                  <a:cubicBezTo>
                    <a:pt x="5007737" y="791718"/>
                    <a:pt x="5002022" y="797433"/>
                    <a:pt x="4995037" y="797433"/>
                  </a:cubicBezTo>
                  <a:lnTo>
                    <a:pt x="12700" y="797433"/>
                  </a:lnTo>
                  <a:cubicBezTo>
                    <a:pt x="5715" y="797433"/>
                    <a:pt x="0" y="791718"/>
                    <a:pt x="0" y="784733"/>
                  </a:cubicBezTo>
                  <a:lnTo>
                    <a:pt x="0" y="12700"/>
                  </a:lnTo>
                  <a:cubicBezTo>
                    <a:pt x="0" y="5715"/>
                    <a:pt x="5715" y="0"/>
                    <a:pt x="12700" y="0"/>
                  </a:cubicBezTo>
                  <a:moveTo>
                    <a:pt x="12700" y="25400"/>
                  </a:moveTo>
                  <a:lnTo>
                    <a:pt x="12700" y="12700"/>
                  </a:lnTo>
                  <a:lnTo>
                    <a:pt x="25400" y="12700"/>
                  </a:lnTo>
                  <a:lnTo>
                    <a:pt x="25400" y="784733"/>
                  </a:lnTo>
                  <a:lnTo>
                    <a:pt x="12700" y="784733"/>
                  </a:lnTo>
                  <a:lnTo>
                    <a:pt x="12700" y="772033"/>
                  </a:lnTo>
                  <a:lnTo>
                    <a:pt x="4995037" y="772033"/>
                  </a:lnTo>
                  <a:lnTo>
                    <a:pt x="4995037" y="784733"/>
                  </a:lnTo>
                  <a:lnTo>
                    <a:pt x="4982337" y="784733"/>
                  </a:lnTo>
                  <a:lnTo>
                    <a:pt x="4982337" y="12700"/>
                  </a:lnTo>
                  <a:lnTo>
                    <a:pt x="4995037" y="12700"/>
                  </a:lnTo>
                  <a:lnTo>
                    <a:pt x="4995037" y="25400"/>
                  </a:lnTo>
                  <a:lnTo>
                    <a:pt x="12700" y="25400"/>
                  </a:lnTo>
                  <a:close/>
                </a:path>
              </a:pathLst>
            </a:custGeom>
            <a:solidFill>
              <a:srgbClr val="FFFFFF"/>
            </a:solidFill>
          </p:spPr>
        </p:sp>
      </p:grpSp>
      <p:grpSp>
        <p:nvGrpSpPr>
          <p:cNvPr name="Group 19" id="19"/>
          <p:cNvGrpSpPr/>
          <p:nvPr/>
        </p:nvGrpSpPr>
        <p:grpSpPr>
          <a:xfrm rot="0">
            <a:off x="5460718" y="4985643"/>
            <a:ext cx="6873987" cy="4272657"/>
            <a:chOff x="0" y="0"/>
            <a:chExt cx="8977012" cy="5579832"/>
          </a:xfrm>
        </p:grpSpPr>
        <p:sp>
          <p:nvSpPr>
            <p:cNvPr name="Freeform 20" id="20"/>
            <p:cNvSpPr/>
            <p:nvPr/>
          </p:nvSpPr>
          <p:spPr>
            <a:xfrm flipH="false" flipV="false" rot="0">
              <a:off x="0" y="0"/>
              <a:ext cx="8977048" cy="5579838"/>
            </a:xfrm>
            <a:custGeom>
              <a:avLst/>
              <a:gdLst/>
              <a:ahLst/>
              <a:cxnLst/>
              <a:rect r="r" b="b" t="t" l="l"/>
              <a:pathLst>
                <a:path h="5579838" w="8977048">
                  <a:moveTo>
                    <a:pt x="0" y="282223"/>
                  </a:moveTo>
                  <a:cubicBezTo>
                    <a:pt x="0" y="126351"/>
                    <a:pt x="215334" y="0"/>
                    <a:pt x="480797" y="0"/>
                  </a:cubicBezTo>
                  <a:lnTo>
                    <a:pt x="8496267" y="0"/>
                  </a:lnTo>
                  <a:lnTo>
                    <a:pt x="8496267" y="21470"/>
                  </a:lnTo>
                  <a:lnTo>
                    <a:pt x="8496267" y="0"/>
                  </a:lnTo>
                  <a:cubicBezTo>
                    <a:pt x="8761912" y="0"/>
                    <a:pt x="8977048" y="126351"/>
                    <a:pt x="8977048" y="282223"/>
                  </a:cubicBezTo>
                  <a:lnTo>
                    <a:pt x="8940474" y="282223"/>
                  </a:lnTo>
                  <a:lnTo>
                    <a:pt x="8977048" y="282223"/>
                  </a:lnTo>
                  <a:lnTo>
                    <a:pt x="8977048" y="5297614"/>
                  </a:lnTo>
                  <a:lnTo>
                    <a:pt x="8940474" y="5297614"/>
                  </a:lnTo>
                  <a:lnTo>
                    <a:pt x="8977048" y="5297614"/>
                  </a:lnTo>
                  <a:cubicBezTo>
                    <a:pt x="8977048" y="5453486"/>
                    <a:pt x="8761730" y="5579838"/>
                    <a:pt x="8496267" y="5579838"/>
                  </a:cubicBezTo>
                  <a:lnTo>
                    <a:pt x="8496267" y="5558367"/>
                  </a:lnTo>
                  <a:lnTo>
                    <a:pt x="8496267" y="5579838"/>
                  </a:lnTo>
                  <a:lnTo>
                    <a:pt x="480797" y="5579838"/>
                  </a:lnTo>
                  <a:lnTo>
                    <a:pt x="480797" y="5558367"/>
                  </a:lnTo>
                  <a:lnTo>
                    <a:pt x="480797" y="5579838"/>
                  </a:lnTo>
                  <a:cubicBezTo>
                    <a:pt x="215334" y="5579838"/>
                    <a:pt x="0" y="5453486"/>
                    <a:pt x="0" y="5297614"/>
                  </a:cubicBezTo>
                  <a:lnTo>
                    <a:pt x="0" y="282223"/>
                  </a:lnTo>
                  <a:lnTo>
                    <a:pt x="36590" y="282223"/>
                  </a:lnTo>
                  <a:lnTo>
                    <a:pt x="0" y="282223"/>
                  </a:lnTo>
                  <a:moveTo>
                    <a:pt x="73181" y="282223"/>
                  </a:moveTo>
                  <a:lnTo>
                    <a:pt x="73181" y="5297614"/>
                  </a:lnTo>
                  <a:lnTo>
                    <a:pt x="36590" y="5297614"/>
                  </a:lnTo>
                  <a:lnTo>
                    <a:pt x="73181" y="5297614"/>
                  </a:lnTo>
                  <a:cubicBezTo>
                    <a:pt x="73181" y="5429762"/>
                    <a:pt x="255766" y="5536897"/>
                    <a:pt x="480797" y="5536897"/>
                  </a:cubicBezTo>
                  <a:lnTo>
                    <a:pt x="8496267" y="5536897"/>
                  </a:lnTo>
                  <a:cubicBezTo>
                    <a:pt x="8721297" y="5536897"/>
                    <a:pt x="8903883" y="5429762"/>
                    <a:pt x="8903883" y="5297614"/>
                  </a:cubicBezTo>
                  <a:lnTo>
                    <a:pt x="8903883" y="282223"/>
                  </a:lnTo>
                  <a:cubicBezTo>
                    <a:pt x="8903883" y="150075"/>
                    <a:pt x="8721298" y="42940"/>
                    <a:pt x="8496267" y="42940"/>
                  </a:cubicBezTo>
                  <a:lnTo>
                    <a:pt x="480797" y="42940"/>
                  </a:lnTo>
                  <a:lnTo>
                    <a:pt x="480797" y="21470"/>
                  </a:lnTo>
                  <a:lnTo>
                    <a:pt x="480797" y="42940"/>
                  </a:lnTo>
                  <a:cubicBezTo>
                    <a:pt x="255766" y="42940"/>
                    <a:pt x="73181" y="150075"/>
                    <a:pt x="73181" y="282223"/>
                  </a:cubicBezTo>
                  <a:close/>
                </a:path>
              </a:pathLst>
            </a:custGeom>
            <a:solidFill>
              <a:srgbClr val="73B744"/>
            </a:solidFill>
          </p:spPr>
        </p:sp>
      </p:grpSp>
      <p:sp>
        <p:nvSpPr>
          <p:cNvPr name="TextBox 21" id="21"/>
          <p:cNvSpPr txBox="true"/>
          <p:nvPr/>
        </p:nvSpPr>
        <p:spPr>
          <a:xfrm rot="0">
            <a:off x="6030555" y="5499209"/>
            <a:ext cx="5734314" cy="2942657"/>
          </a:xfrm>
          <a:prstGeom prst="rect">
            <a:avLst/>
          </a:prstGeom>
        </p:spPr>
        <p:txBody>
          <a:bodyPr anchor="t" rtlCol="false" tIns="0" lIns="0" bIns="0" rIns="0">
            <a:spAutoFit/>
          </a:bodyPr>
          <a:lstStyle/>
          <a:p>
            <a:pPr algn="ctr" marL="0" indent="0" lvl="0">
              <a:lnSpc>
                <a:spcPts val="3359"/>
              </a:lnSpc>
              <a:spcBef>
                <a:spcPct val="0"/>
              </a:spcBef>
            </a:pPr>
            <a:r>
              <a:rPr lang="en-US" b="true" sz="2799">
                <a:solidFill>
                  <a:srgbClr val="000000"/>
                </a:solidFill>
                <a:latin typeface="Lato Bold"/>
                <a:ea typeface="Lato Bold"/>
                <a:cs typeface="Lato Bold"/>
                <a:sym typeface="Lato Bold"/>
              </a:rPr>
              <a:t>El desconocimiento entre equipos revela una necesidad subyacente de mayor conexión. Al descubrir este aspecto no consciente, se evidencia la necesidad de </a:t>
            </a:r>
            <a:r>
              <a:rPr lang="en-US" b="true" sz="2799">
                <a:solidFill>
                  <a:srgbClr val="009600"/>
                </a:solidFill>
                <a:latin typeface="Lato Bold"/>
                <a:ea typeface="Lato Bold"/>
                <a:cs typeface="Lato Bold"/>
                <a:sym typeface="Lato Bold"/>
              </a:rPr>
              <a:t>fomentar una mejor comunicación</a:t>
            </a:r>
            <a:r>
              <a:rPr lang="en-US" b="true" sz="2799">
                <a:solidFill>
                  <a:srgbClr val="000000"/>
                </a:solidFill>
                <a:latin typeface="Lato Bold"/>
                <a:ea typeface="Lato Bold"/>
                <a:cs typeface="Lato Bold"/>
                <a:sym typeface="Lato Bold"/>
              </a:rPr>
              <a:t> y colaboración entre los distintos sectores.</a:t>
            </a:r>
          </a:p>
        </p:txBody>
      </p:sp>
      <p:grpSp>
        <p:nvGrpSpPr>
          <p:cNvPr name="Group 22" id="22"/>
          <p:cNvGrpSpPr/>
          <p:nvPr/>
        </p:nvGrpSpPr>
        <p:grpSpPr>
          <a:xfrm rot="0">
            <a:off x="5460718" y="3062761"/>
            <a:ext cx="6873987" cy="1393249"/>
            <a:chOff x="0" y="0"/>
            <a:chExt cx="8094337" cy="1640594"/>
          </a:xfrm>
        </p:grpSpPr>
        <p:sp>
          <p:nvSpPr>
            <p:cNvPr name="Freeform 23" id="23"/>
            <p:cNvSpPr/>
            <p:nvPr/>
          </p:nvSpPr>
          <p:spPr>
            <a:xfrm flipH="false" flipV="false" rot="0">
              <a:off x="0" y="0"/>
              <a:ext cx="8094373" cy="1640671"/>
            </a:xfrm>
            <a:custGeom>
              <a:avLst/>
              <a:gdLst/>
              <a:ahLst/>
              <a:cxnLst/>
              <a:rect r="r" b="b" t="t" l="l"/>
              <a:pathLst>
                <a:path h="1640671" w="8094373">
                  <a:moveTo>
                    <a:pt x="0" y="273487"/>
                  </a:moveTo>
                  <a:cubicBezTo>
                    <a:pt x="0" y="122478"/>
                    <a:pt x="99957" y="0"/>
                    <a:pt x="223199" y="0"/>
                  </a:cubicBezTo>
                  <a:lnTo>
                    <a:pt x="7871185" y="0"/>
                  </a:lnTo>
                  <a:cubicBezTo>
                    <a:pt x="7994427" y="0"/>
                    <a:pt x="8094373" y="122478"/>
                    <a:pt x="8094373" y="273487"/>
                  </a:cubicBezTo>
                  <a:lnTo>
                    <a:pt x="8094373" y="1367231"/>
                  </a:lnTo>
                  <a:cubicBezTo>
                    <a:pt x="8094373" y="1518240"/>
                    <a:pt x="7994427" y="1640671"/>
                    <a:pt x="7871185" y="1640671"/>
                  </a:cubicBezTo>
                  <a:lnTo>
                    <a:pt x="223199" y="1640671"/>
                  </a:lnTo>
                  <a:cubicBezTo>
                    <a:pt x="99957" y="1640514"/>
                    <a:pt x="0" y="1518240"/>
                    <a:pt x="0" y="1367231"/>
                  </a:cubicBezTo>
                  <a:close/>
                </a:path>
              </a:pathLst>
            </a:custGeom>
            <a:solidFill>
              <a:srgbClr val="009600"/>
            </a:solidFill>
          </p:spPr>
        </p:sp>
      </p:grpSp>
      <p:sp>
        <p:nvSpPr>
          <p:cNvPr name="TextBox 24" id="24"/>
          <p:cNvSpPr txBox="true"/>
          <p:nvPr/>
        </p:nvSpPr>
        <p:spPr>
          <a:xfrm rot="0">
            <a:off x="5799593" y="3356513"/>
            <a:ext cx="6339748" cy="888578"/>
          </a:xfrm>
          <a:prstGeom prst="rect">
            <a:avLst/>
          </a:prstGeom>
        </p:spPr>
        <p:txBody>
          <a:bodyPr anchor="t" rtlCol="false" tIns="0" lIns="0" bIns="0" rIns="0">
            <a:spAutoFit/>
          </a:bodyPr>
          <a:lstStyle/>
          <a:p>
            <a:pPr algn="ctr" marL="0" indent="0" lvl="0">
              <a:lnSpc>
                <a:spcPts val="3471"/>
              </a:lnSpc>
              <a:spcBef>
                <a:spcPct val="0"/>
              </a:spcBef>
            </a:pPr>
            <a:r>
              <a:rPr lang="en-US" sz="3099">
                <a:solidFill>
                  <a:srgbClr val="FFFFFF"/>
                </a:solidFill>
                <a:latin typeface="Lato"/>
                <a:ea typeface="Lato"/>
                <a:cs typeface="Lato"/>
                <a:sym typeface="Lato"/>
              </a:rPr>
              <a:t>Necesidad de conexión entre equipos </a:t>
            </a:r>
          </a:p>
        </p:txBody>
      </p:sp>
      <p:grpSp>
        <p:nvGrpSpPr>
          <p:cNvPr name="Group 25" id="25"/>
          <p:cNvGrpSpPr/>
          <p:nvPr/>
        </p:nvGrpSpPr>
        <p:grpSpPr>
          <a:xfrm rot="0">
            <a:off x="8248179" y="1774790"/>
            <a:ext cx="1299065" cy="129906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7378"/>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3900"/>
                </a:lnSpc>
              </a:pPr>
              <a:r>
                <a:rPr lang="en-US" sz="3000">
                  <a:solidFill>
                    <a:srgbClr val="F3F3F3"/>
                  </a:solidFill>
                  <a:latin typeface="Lato"/>
                  <a:ea typeface="Lato"/>
                  <a:cs typeface="Lato"/>
                  <a:sym typeface="Lato"/>
                </a:rPr>
                <a:t>6</a:t>
              </a:r>
            </a:p>
          </p:txBody>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73B744"/>
            </a:solidFill>
          </p:spPr>
        </p:sp>
        <p:sp>
          <p:nvSpPr>
            <p:cNvPr name="TextBox 4" id="4"/>
            <p:cNvSpPr txBox="true"/>
            <p:nvPr/>
          </p:nvSpPr>
          <p:spPr>
            <a:xfrm>
              <a:off x="0" y="-9525"/>
              <a:ext cx="2408296" cy="2718858"/>
            </a:xfrm>
            <a:prstGeom prst="rect">
              <a:avLst/>
            </a:prstGeom>
          </p:spPr>
          <p:txBody>
            <a:bodyPr anchor="ctr" rtlCol="false" tIns="50800" lIns="50800" bIns="50800" rIns="50800"/>
            <a:lstStyle/>
            <a:p>
              <a:pPr algn="ctr">
                <a:lnSpc>
                  <a:spcPts val="2079"/>
                </a:lnSpc>
              </a:pPr>
            </a:p>
          </p:txBody>
        </p:sp>
      </p:grpSp>
      <p:sp>
        <p:nvSpPr>
          <p:cNvPr name="AutoShape 5" id="5"/>
          <p:cNvSpPr/>
          <p:nvPr/>
        </p:nvSpPr>
        <p:spPr>
          <a:xfrm>
            <a:off x="10087305" y="9681155"/>
            <a:ext cx="7171611" cy="50026"/>
          </a:xfrm>
          <a:prstGeom prst="line">
            <a:avLst/>
          </a:prstGeom>
          <a:ln cap="flat" w="19050">
            <a:solidFill>
              <a:srgbClr val="05393D"/>
            </a:solidFill>
            <a:prstDash val="solid"/>
            <a:headEnd type="none" len="sm" w="sm"/>
            <a:tailEnd type="none" len="sm" w="sm"/>
          </a:ln>
        </p:spPr>
      </p:sp>
      <p:sp>
        <p:nvSpPr>
          <p:cNvPr name="TextBox 6" id="6"/>
          <p:cNvSpPr txBox="true"/>
          <p:nvPr/>
        </p:nvSpPr>
        <p:spPr>
          <a:xfrm rot="0">
            <a:off x="9953955" y="3819704"/>
            <a:ext cx="7750437" cy="2657296"/>
          </a:xfrm>
          <a:prstGeom prst="rect">
            <a:avLst/>
          </a:prstGeom>
        </p:spPr>
        <p:txBody>
          <a:bodyPr anchor="t" rtlCol="false" tIns="0" lIns="0" bIns="0" rIns="0">
            <a:spAutoFit/>
          </a:bodyPr>
          <a:lstStyle/>
          <a:p>
            <a:pPr algn="l">
              <a:lnSpc>
                <a:spcPts val="4209"/>
              </a:lnSpc>
            </a:pPr>
            <a:r>
              <a:rPr lang="en-US" sz="3007" b="true">
                <a:solidFill>
                  <a:srgbClr val="FFFFFF"/>
                </a:solidFill>
                <a:latin typeface="Lato Bold"/>
                <a:ea typeface="Lato Bold"/>
                <a:cs typeface="Lato Bold"/>
                <a:sym typeface="Lato Bold"/>
              </a:rPr>
              <a:t>Existe un débil relacionamiento entre los distintos niveles jerárquicos, sedes (oficina central y campo) y proyectos de Descosur que impide un trabajo articulado dentro de la organización.</a:t>
            </a:r>
          </a:p>
        </p:txBody>
      </p:sp>
      <p:sp>
        <p:nvSpPr>
          <p:cNvPr name="TextBox 7" id="7"/>
          <p:cNvSpPr txBox="true"/>
          <p:nvPr/>
        </p:nvSpPr>
        <p:spPr>
          <a:xfrm rot="0">
            <a:off x="621695" y="3800475"/>
            <a:ext cx="8093175" cy="2676525"/>
          </a:xfrm>
          <a:prstGeom prst="rect">
            <a:avLst/>
          </a:prstGeom>
        </p:spPr>
        <p:txBody>
          <a:bodyPr anchor="t" rtlCol="false" tIns="0" lIns="0" bIns="0" rIns="0">
            <a:spAutoFit/>
          </a:bodyPr>
          <a:lstStyle/>
          <a:p>
            <a:pPr algn="l">
              <a:lnSpc>
                <a:spcPts val="10559"/>
              </a:lnSpc>
            </a:pPr>
            <a:r>
              <a:rPr lang="en-US" sz="8799" b="true">
                <a:solidFill>
                  <a:srgbClr val="000000"/>
                </a:solidFill>
                <a:latin typeface="Lato Bold"/>
                <a:ea typeface="Lato Bold"/>
                <a:cs typeface="Lato Bold"/>
                <a:sym typeface="Lato Bold"/>
              </a:rPr>
              <a:t>PROBLEMA CENTRAL</a:t>
            </a:r>
          </a:p>
        </p:txBody>
      </p:sp>
      <p:sp>
        <p:nvSpPr>
          <p:cNvPr name="Freeform 8" id="8"/>
          <p:cNvSpPr/>
          <p:nvPr/>
        </p:nvSpPr>
        <p:spPr>
          <a:xfrm flipH="false" flipV="false" rot="0">
            <a:off x="326597" y="259105"/>
            <a:ext cx="1898810" cy="2331619"/>
          </a:xfrm>
          <a:custGeom>
            <a:avLst/>
            <a:gdLst/>
            <a:ahLst/>
            <a:cxnLst/>
            <a:rect r="r" b="b" t="t" l="l"/>
            <a:pathLst>
              <a:path h="2331619" w="1898810">
                <a:moveTo>
                  <a:pt x="0" y="0"/>
                </a:moveTo>
                <a:lnTo>
                  <a:pt x="1898810" y="0"/>
                </a:lnTo>
                <a:lnTo>
                  <a:pt x="1898810" y="2331619"/>
                </a:lnTo>
                <a:lnTo>
                  <a:pt x="0" y="2331619"/>
                </a:lnTo>
                <a:lnTo>
                  <a:pt x="0" y="0"/>
                </a:lnTo>
                <a:close/>
              </a:path>
            </a:pathLst>
          </a:custGeom>
          <a:blipFill>
            <a:blip r:embed="rId2"/>
            <a:stretch>
              <a:fillRect l="-15137" t="-4696" r="-13422"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74010" y="8968308"/>
            <a:ext cx="8740200" cy="225000"/>
          </a:xfrm>
          <a:prstGeom prst="rect">
            <a:avLst/>
          </a:prstGeom>
        </p:spPr>
        <p:txBody>
          <a:bodyPr anchor="t" rtlCol="false" tIns="0" lIns="0" bIns="0" rIns="0">
            <a:spAutoFit/>
          </a:bodyPr>
          <a:lstStyle/>
          <a:p>
            <a:pPr algn="ctr">
              <a:lnSpc>
                <a:spcPts val="1754"/>
              </a:lnSpc>
            </a:pPr>
            <a:r>
              <a:rPr lang="en-US" sz="1462">
                <a:solidFill>
                  <a:srgbClr val="FFFFFF"/>
                </a:solidFill>
                <a:latin typeface="Lato"/>
                <a:ea typeface="Lato"/>
                <a:cs typeface="Lato"/>
                <a:sym typeface="Lato"/>
              </a:rPr>
              <a:t>September 2016</a:t>
            </a:r>
          </a:p>
        </p:txBody>
      </p:sp>
      <p:grpSp>
        <p:nvGrpSpPr>
          <p:cNvPr name="Group 3" id="3"/>
          <p:cNvGrpSpPr/>
          <p:nvPr/>
        </p:nvGrpSpPr>
        <p:grpSpPr>
          <a:xfrm rot="0">
            <a:off x="0" y="0"/>
            <a:ext cx="18288000" cy="10294622"/>
            <a:chOff x="0" y="0"/>
            <a:chExt cx="24384000" cy="13726163"/>
          </a:xfrm>
        </p:grpSpPr>
        <p:sp>
          <p:nvSpPr>
            <p:cNvPr name="Freeform 4" id="4"/>
            <p:cNvSpPr/>
            <p:nvPr/>
          </p:nvSpPr>
          <p:spPr>
            <a:xfrm flipH="false" flipV="false" rot="0">
              <a:off x="0" y="0"/>
              <a:ext cx="24384000" cy="13726193"/>
            </a:xfrm>
            <a:custGeom>
              <a:avLst/>
              <a:gdLst/>
              <a:ahLst/>
              <a:cxnLst/>
              <a:rect r="r" b="b" t="t" l="l"/>
              <a:pathLst>
                <a:path h="13726193" w="24384000">
                  <a:moveTo>
                    <a:pt x="0" y="0"/>
                  </a:moveTo>
                  <a:lnTo>
                    <a:pt x="24384000" y="0"/>
                  </a:lnTo>
                  <a:lnTo>
                    <a:pt x="24384000" y="13726193"/>
                  </a:lnTo>
                  <a:lnTo>
                    <a:pt x="0" y="13726193"/>
                  </a:lnTo>
                  <a:close/>
                </a:path>
              </a:pathLst>
            </a:custGeom>
            <a:solidFill>
              <a:srgbClr val="73B744"/>
            </a:solidFill>
          </p:spPr>
        </p:sp>
      </p:grpSp>
      <p:grpSp>
        <p:nvGrpSpPr>
          <p:cNvPr name="Group 5" id="5"/>
          <p:cNvGrpSpPr/>
          <p:nvPr/>
        </p:nvGrpSpPr>
        <p:grpSpPr>
          <a:xfrm rot="0">
            <a:off x="14633648" y="-717241"/>
            <a:ext cx="4182504" cy="41825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2400"/>
                </a:lnSpc>
              </a:pPr>
            </a:p>
          </p:txBody>
        </p:sp>
      </p:grpSp>
      <p:sp>
        <p:nvSpPr>
          <p:cNvPr name="Freeform 8" id="8"/>
          <p:cNvSpPr/>
          <p:nvPr/>
        </p:nvSpPr>
        <p:spPr>
          <a:xfrm flipH="false" flipV="false" rot="0">
            <a:off x="15403750" y="253914"/>
            <a:ext cx="2642300" cy="2642300"/>
          </a:xfrm>
          <a:custGeom>
            <a:avLst/>
            <a:gdLst/>
            <a:ahLst/>
            <a:cxnLst/>
            <a:rect r="r" b="b" t="t" l="l"/>
            <a:pathLst>
              <a:path h="2642300" w="2642300">
                <a:moveTo>
                  <a:pt x="0" y="0"/>
                </a:moveTo>
                <a:lnTo>
                  <a:pt x="2642300" y="0"/>
                </a:lnTo>
                <a:lnTo>
                  <a:pt x="2642300" y="2642300"/>
                </a:lnTo>
                <a:lnTo>
                  <a:pt x="0" y="2642300"/>
                </a:lnTo>
                <a:lnTo>
                  <a:pt x="0" y="0"/>
                </a:lnTo>
                <a:close/>
              </a:path>
            </a:pathLst>
          </a:custGeom>
          <a:blipFill>
            <a:blip r:embed="rId3"/>
            <a:stretch>
              <a:fillRect l="0" t="0" r="0" b="0"/>
            </a:stretch>
          </a:blipFill>
        </p:spPr>
      </p:sp>
      <p:sp>
        <p:nvSpPr>
          <p:cNvPr name="Freeform 9" id="9"/>
          <p:cNvSpPr/>
          <p:nvPr/>
        </p:nvSpPr>
        <p:spPr>
          <a:xfrm flipH="false" flipV="false" rot="0">
            <a:off x="773225" y="8832854"/>
            <a:ext cx="2189007" cy="1400965"/>
          </a:xfrm>
          <a:custGeom>
            <a:avLst/>
            <a:gdLst/>
            <a:ahLst/>
            <a:cxnLst/>
            <a:rect r="r" b="b" t="t" l="l"/>
            <a:pathLst>
              <a:path h="1400965" w="2189007">
                <a:moveTo>
                  <a:pt x="0" y="0"/>
                </a:moveTo>
                <a:lnTo>
                  <a:pt x="2189007" y="0"/>
                </a:lnTo>
                <a:lnTo>
                  <a:pt x="2189007" y="1400965"/>
                </a:lnTo>
                <a:lnTo>
                  <a:pt x="0" y="1400965"/>
                </a:lnTo>
                <a:lnTo>
                  <a:pt x="0" y="0"/>
                </a:lnTo>
                <a:close/>
              </a:path>
            </a:pathLst>
          </a:custGeom>
          <a:blipFill>
            <a:blip r:embed="rId4"/>
            <a:stretch>
              <a:fillRect l="0" t="0" r="0" b="0"/>
            </a:stretch>
          </a:blipFill>
        </p:spPr>
      </p:sp>
      <p:sp>
        <p:nvSpPr>
          <p:cNvPr name="Freeform 10" id="10"/>
          <p:cNvSpPr/>
          <p:nvPr/>
        </p:nvSpPr>
        <p:spPr>
          <a:xfrm flipH="false" flipV="false" rot="0">
            <a:off x="11842726" y="8920285"/>
            <a:ext cx="2777119" cy="1069191"/>
          </a:xfrm>
          <a:custGeom>
            <a:avLst/>
            <a:gdLst/>
            <a:ahLst/>
            <a:cxnLst/>
            <a:rect r="r" b="b" t="t" l="l"/>
            <a:pathLst>
              <a:path h="1069191" w="2777119">
                <a:moveTo>
                  <a:pt x="0" y="0"/>
                </a:moveTo>
                <a:lnTo>
                  <a:pt x="2777120" y="0"/>
                </a:lnTo>
                <a:lnTo>
                  <a:pt x="2777120" y="1069191"/>
                </a:lnTo>
                <a:lnTo>
                  <a:pt x="0" y="10691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4048708"/>
            <a:ext cx="16238650" cy="1939557"/>
          </a:xfrm>
          <a:prstGeom prst="rect">
            <a:avLst/>
          </a:prstGeom>
        </p:spPr>
        <p:txBody>
          <a:bodyPr anchor="t" rtlCol="false" tIns="0" lIns="0" bIns="0" rIns="0">
            <a:spAutoFit/>
          </a:bodyPr>
          <a:lstStyle/>
          <a:p>
            <a:pPr algn="l">
              <a:lnSpc>
                <a:spcPts val="15917"/>
              </a:lnSpc>
            </a:pPr>
            <a:r>
              <a:rPr lang="en-US" b="true" sz="11053">
                <a:solidFill>
                  <a:srgbClr val="FFFFFF"/>
                </a:solidFill>
                <a:latin typeface="Lato Bold"/>
                <a:ea typeface="Lato Bold"/>
                <a:cs typeface="Lato Bold"/>
                <a:sym typeface="Lato Bold"/>
              </a:rPr>
              <a:t>PLAN ESTRATEGICO</a:t>
            </a:r>
          </a:p>
        </p:txBody>
      </p:sp>
      <p:sp>
        <p:nvSpPr>
          <p:cNvPr name="TextBox 12" id="12"/>
          <p:cNvSpPr txBox="true"/>
          <p:nvPr/>
        </p:nvSpPr>
        <p:spPr>
          <a:xfrm rot="0">
            <a:off x="13540150" y="9193276"/>
            <a:ext cx="3727200" cy="371394"/>
          </a:xfrm>
          <a:prstGeom prst="rect">
            <a:avLst/>
          </a:prstGeom>
        </p:spPr>
        <p:txBody>
          <a:bodyPr anchor="t" rtlCol="false" tIns="0" lIns="0" bIns="0" rIns="0">
            <a:spAutoFit/>
          </a:bodyPr>
          <a:lstStyle/>
          <a:p>
            <a:pPr algn="r">
              <a:lnSpc>
                <a:spcPts val="2954"/>
              </a:lnSpc>
            </a:pPr>
            <a:r>
              <a:rPr lang="en-US" b="true" sz="2462">
                <a:solidFill>
                  <a:srgbClr val="FFFFFF"/>
                </a:solidFill>
                <a:latin typeface="Lato Bold"/>
                <a:ea typeface="Lato Bold"/>
                <a:cs typeface="Lato Bold"/>
                <a:sym typeface="Lato Bold"/>
              </a:rPr>
              <a:t>Diciembre </a:t>
            </a:r>
            <a:r>
              <a:rPr lang="en-US" b="true" sz="2462">
                <a:solidFill>
                  <a:srgbClr val="FFFFFF"/>
                </a:solidFill>
                <a:latin typeface="Lato Bold"/>
                <a:ea typeface="Lato Bold"/>
                <a:cs typeface="Lato Bold"/>
                <a:sym typeface="Lato Bold"/>
              </a:rPr>
              <a:t>2023</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498074"/>
            <a:chOff x="0" y="0"/>
            <a:chExt cx="1562628" cy="213449"/>
          </a:xfrm>
        </p:grpSpPr>
        <p:sp>
          <p:nvSpPr>
            <p:cNvPr name="Freeform 3" id="3"/>
            <p:cNvSpPr/>
            <p:nvPr/>
          </p:nvSpPr>
          <p:spPr>
            <a:xfrm flipH="false" flipV="false" rot="0">
              <a:off x="0" y="0"/>
              <a:ext cx="1562628" cy="213449"/>
            </a:xfrm>
            <a:custGeom>
              <a:avLst/>
              <a:gdLst/>
              <a:ahLst/>
              <a:cxnLst/>
              <a:rect r="r" b="b" t="t" l="l"/>
              <a:pathLst>
                <a:path h="213449" w="1562628">
                  <a:moveTo>
                    <a:pt x="0" y="0"/>
                  </a:moveTo>
                  <a:lnTo>
                    <a:pt x="1562628" y="0"/>
                  </a:lnTo>
                  <a:lnTo>
                    <a:pt x="1562628" y="213449"/>
                  </a:lnTo>
                  <a:lnTo>
                    <a:pt x="0" y="213449"/>
                  </a:lnTo>
                  <a:close/>
                </a:path>
              </a:pathLst>
            </a:custGeom>
            <a:solidFill>
              <a:srgbClr val="73B744"/>
            </a:solidFill>
          </p:spPr>
        </p:sp>
        <p:sp>
          <p:nvSpPr>
            <p:cNvPr name="TextBox 4" id="4"/>
            <p:cNvSpPr txBox="true"/>
            <p:nvPr/>
          </p:nvSpPr>
          <p:spPr>
            <a:xfrm>
              <a:off x="0" y="0"/>
              <a:ext cx="1562628" cy="213449"/>
            </a:xfrm>
            <a:prstGeom prst="rect">
              <a:avLst/>
            </a:prstGeom>
          </p:spPr>
          <p:txBody>
            <a:bodyPr anchor="ctr" rtlCol="false" tIns="50800" lIns="50800" bIns="50800" rIns="50800"/>
            <a:lstStyle/>
            <a:p>
              <a:pPr algn="ctr">
                <a:lnSpc>
                  <a:spcPts val="4079"/>
                </a:lnSpc>
              </a:pPr>
            </a:p>
          </p:txBody>
        </p:sp>
      </p:grpSp>
      <p:grpSp>
        <p:nvGrpSpPr>
          <p:cNvPr name="Group 5" id="5"/>
          <p:cNvGrpSpPr/>
          <p:nvPr/>
        </p:nvGrpSpPr>
        <p:grpSpPr>
          <a:xfrm rot="0">
            <a:off x="3366773" y="4122586"/>
            <a:ext cx="2733431" cy="2715964"/>
            <a:chOff x="0" y="0"/>
            <a:chExt cx="719916" cy="715316"/>
          </a:xfrm>
        </p:grpSpPr>
        <p:sp>
          <p:nvSpPr>
            <p:cNvPr name="Freeform 6" id="6"/>
            <p:cNvSpPr/>
            <p:nvPr/>
          </p:nvSpPr>
          <p:spPr>
            <a:xfrm flipH="false" flipV="false" rot="0">
              <a:off x="0" y="0"/>
              <a:ext cx="719916" cy="715316"/>
            </a:xfrm>
            <a:custGeom>
              <a:avLst/>
              <a:gdLst/>
              <a:ahLst/>
              <a:cxnLst/>
              <a:rect r="r" b="b" t="t" l="l"/>
              <a:pathLst>
                <a:path h="715316" w="719916">
                  <a:moveTo>
                    <a:pt x="144448" y="0"/>
                  </a:moveTo>
                  <a:lnTo>
                    <a:pt x="575468" y="0"/>
                  </a:lnTo>
                  <a:cubicBezTo>
                    <a:pt x="613778" y="0"/>
                    <a:pt x="650519" y="15219"/>
                    <a:pt x="677608" y="42308"/>
                  </a:cubicBezTo>
                  <a:cubicBezTo>
                    <a:pt x="704697" y="69397"/>
                    <a:pt x="719916" y="106138"/>
                    <a:pt x="719916" y="144448"/>
                  </a:cubicBezTo>
                  <a:lnTo>
                    <a:pt x="719916" y="570868"/>
                  </a:lnTo>
                  <a:cubicBezTo>
                    <a:pt x="719916" y="650644"/>
                    <a:pt x="655244" y="715316"/>
                    <a:pt x="575468" y="715316"/>
                  </a:cubicBezTo>
                  <a:lnTo>
                    <a:pt x="144448" y="715316"/>
                  </a:lnTo>
                  <a:cubicBezTo>
                    <a:pt x="106138" y="715316"/>
                    <a:pt x="69397" y="700097"/>
                    <a:pt x="42308" y="673008"/>
                  </a:cubicBezTo>
                  <a:cubicBezTo>
                    <a:pt x="15219" y="645919"/>
                    <a:pt x="0" y="609178"/>
                    <a:pt x="0" y="570868"/>
                  </a:cubicBezTo>
                  <a:lnTo>
                    <a:pt x="0" y="144448"/>
                  </a:lnTo>
                  <a:cubicBezTo>
                    <a:pt x="0" y="106138"/>
                    <a:pt x="15219" y="69397"/>
                    <a:pt x="42308" y="42308"/>
                  </a:cubicBezTo>
                  <a:cubicBezTo>
                    <a:pt x="69397" y="15219"/>
                    <a:pt x="106138" y="0"/>
                    <a:pt x="144448" y="0"/>
                  </a:cubicBezTo>
                  <a:close/>
                </a:path>
              </a:pathLst>
            </a:custGeom>
            <a:solidFill>
              <a:srgbClr val="6E7378"/>
            </a:solidFill>
          </p:spPr>
        </p:sp>
        <p:sp>
          <p:nvSpPr>
            <p:cNvPr name="TextBox 7" id="7"/>
            <p:cNvSpPr txBox="true"/>
            <p:nvPr/>
          </p:nvSpPr>
          <p:spPr>
            <a:xfrm>
              <a:off x="0" y="-9525"/>
              <a:ext cx="719916" cy="724841"/>
            </a:xfrm>
            <a:prstGeom prst="rect">
              <a:avLst/>
            </a:prstGeom>
          </p:spPr>
          <p:txBody>
            <a:bodyPr anchor="ctr" rtlCol="false" tIns="50800" lIns="50800" bIns="50800" rIns="50800"/>
            <a:lstStyle/>
            <a:p>
              <a:pPr algn="ctr">
                <a:lnSpc>
                  <a:spcPts val="2079"/>
                </a:lnSpc>
              </a:pPr>
            </a:p>
          </p:txBody>
        </p:sp>
      </p:grpSp>
      <p:sp>
        <p:nvSpPr>
          <p:cNvPr name="AutoShape 8" id="8"/>
          <p:cNvSpPr/>
          <p:nvPr/>
        </p:nvSpPr>
        <p:spPr>
          <a:xfrm flipV="true">
            <a:off x="3519940" y="5304231"/>
            <a:ext cx="2305428" cy="0"/>
          </a:xfrm>
          <a:prstGeom prst="line">
            <a:avLst/>
          </a:prstGeom>
          <a:ln cap="flat" w="28575">
            <a:solidFill>
              <a:srgbClr val="FFFFFF"/>
            </a:solidFill>
            <a:prstDash val="solid"/>
            <a:headEnd type="none" len="sm" w="sm"/>
            <a:tailEnd type="none" len="sm" w="sm"/>
          </a:ln>
        </p:spPr>
      </p:sp>
      <p:grpSp>
        <p:nvGrpSpPr>
          <p:cNvPr name="Group 9" id="9"/>
          <p:cNvGrpSpPr/>
          <p:nvPr/>
        </p:nvGrpSpPr>
        <p:grpSpPr>
          <a:xfrm rot="0">
            <a:off x="6356408" y="4122586"/>
            <a:ext cx="2734401" cy="273440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127409" y="0"/>
                  </a:moveTo>
                  <a:lnTo>
                    <a:pt x="685391" y="0"/>
                  </a:lnTo>
                  <a:cubicBezTo>
                    <a:pt x="755757" y="0"/>
                    <a:pt x="812800" y="57043"/>
                    <a:pt x="812800" y="127409"/>
                  </a:cubicBezTo>
                  <a:lnTo>
                    <a:pt x="812800" y="685391"/>
                  </a:lnTo>
                  <a:cubicBezTo>
                    <a:pt x="812800" y="755757"/>
                    <a:pt x="755757" y="812800"/>
                    <a:pt x="685391" y="812800"/>
                  </a:cubicBezTo>
                  <a:lnTo>
                    <a:pt x="127409" y="812800"/>
                  </a:lnTo>
                  <a:cubicBezTo>
                    <a:pt x="57043" y="812800"/>
                    <a:pt x="0" y="755757"/>
                    <a:pt x="0" y="685391"/>
                  </a:cubicBezTo>
                  <a:lnTo>
                    <a:pt x="0" y="127409"/>
                  </a:lnTo>
                  <a:cubicBezTo>
                    <a:pt x="0" y="57043"/>
                    <a:pt x="57043" y="0"/>
                    <a:pt x="127409" y="0"/>
                  </a:cubicBezTo>
                  <a:close/>
                </a:path>
              </a:pathLst>
            </a:custGeom>
            <a:solidFill>
              <a:srgbClr val="6E7378"/>
            </a:solidFill>
            <a:ln w="9525" cap="rnd">
              <a:solidFill>
                <a:srgbClr val="FFFFFF"/>
              </a:solidFill>
              <a:prstDash val="solid"/>
              <a:round/>
            </a:ln>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3483"/>
                </a:lnSpc>
              </a:pPr>
            </a:p>
          </p:txBody>
        </p:sp>
      </p:grpSp>
      <p:sp>
        <p:nvSpPr>
          <p:cNvPr name="AutoShape 12" id="12"/>
          <p:cNvSpPr/>
          <p:nvPr/>
        </p:nvSpPr>
        <p:spPr>
          <a:xfrm>
            <a:off x="6510545" y="5318518"/>
            <a:ext cx="2305428" cy="0"/>
          </a:xfrm>
          <a:prstGeom prst="line">
            <a:avLst/>
          </a:prstGeom>
          <a:ln cap="flat" w="28575">
            <a:solidFill>
              <a:srgbClr val="FFFFFF"/>
            </a:solidFill>
            <a:prstDash val="solid"/>
            <a:headEnd type="none" len="sm" w="sm"/>
            <a:tailEnd type="none" len="sm" w="sm"/>
          </a:ln>
        </p:spPr>
      </p:sp>
      <p:grpSp>
        <p:nvGrpSpPr>
          <p:cNvPr name="Group 13" id="13"/>
          <p:cNvGrpSpPr/>
          <p:nvPr/>
        </p:nvGrpSpPr>
        <p:grpSpPr>
          <a:xfrm rot="0">
            <a:off x="6356408" y="7172004"/>
            <a:ext cx="2734401" cy="273440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127409" y="0"/>
                  </a:moveTo>
                  <a:lnTo>
                    <a:pt x="685391" y="0"/>
                  </a:lnTo>
                  <a:cubicBezTo>
                    <a:pt x="755757" y="0"/>
                    <a:pt x="812800" y="57043"/>
                    <a:pt x="812800" y="127409"/>
                  </a:cubicBezTo>
                  <a:lnTo>
                    <a:pt x="812800" y="685391"/>
                  </a:lnTo>
                  <a:cubicBezTo>
                    <a:pt x="812800" y="755757"/>
                    <a:pt x="755757" y="812800"/>
                    <a:pt x="685391" y="812800"/>
                  </a:cubicBezTo>
                  <a:lnTo>
                    <a:pt x="127409" y="812800"/>
                  </a:lnTo>
                  <a:cubicBezTo>
                    <a:pt x="57043" y="812800"/>
                    <a:pt x="0" y="755757"/>
                    <a:pt x="0" y="685391"/>
                  </a:cubicBezTo>
                  <a:lnTo>
                    <a:pt x="0" y="127409"/>
                  </a:lnTo>
                  <a:cubicBezTo>
                    <a:pt x="0" y="57043"/>
                    <a:pt x="57043" y="0"/>
                    <a:pt x="127409" y="0"/>
                  </a:cubicBezTo>
                  <a:close/>
                </a:path>
              </a:pathLst>
            </a:custGeom>
            <a:solidFill>
              <a:srgbClr val="6E7378"/>
            </a:solidFill>
            <a:ln w="9525" cap="rnd">
              <a:solidFill>
                <a:srgbClr val="FFFFFF"/>
              </a:solidFill>
              <a:prstDash val="solid"/>
              <a:round/>
            </a:ln>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3483"/>
                </a:lnSpc>
              </a:pPr>
            </a:p>
          </p:txBody>
        </p:sp>
      </p:grpSp>
      <p:sp>
        <p:nvSpPr>
          <p:cNvPr name="AutoShape 16" id="16"/>
          <p:cNvSpPr/>
          <p:nvPr/>
        </p:nvSpPr>
        <p:spPr>
          <a:xfrm flipV="true">
            <a:off x="6510545" y="8353649"/>
            <a:ext cx="2305428" cy="0"/>
          </a:xfrm>
          <a:prstGeom prst="line">
            <a:avLst/>
          </a:prstGeom>
          <a:ln cap="flat" w="28575">
            <a:solidFill>
              <a:srgbClr val="FFFFFF"/>
            </a:solidFill>
            <a:prstDash val="solid"/>
            <a:headEnd type="none" len="sm" w="sm"/>
            <a:tailEnd type="none" len="sm" w="sm"/>
          </a:ln>
        </p:spPr>
      </p:sp>
      <p:sp>
        <p:nvSpPr>
          <p:cNvPr name="AutoShape 17" id="17"/>
          <p:cNvSpPr/>
          <p:nvPr/>
        </p:nvSpPr>
        <p:spPr>
          <a:xfrm flipV="true">
            <a:off x="3365803" y="7853452"/>
            <a:ext cx="2305428" cy="0"/>
          </a:xfrm>
          <a:prstGeom prst="line">
            <a:avLst/>
          </a:prstGeom>
          <a:ln cap="flat" w="28575">
            <a:solidFill>
              <a:srgbClr val="FFFFFF"/>
            </a:solidFill>
            <a:prstDash val="solid"/>
            <a:headEnd type="none" len="sm" w="sm"/>
            <a:tailEnd type="none" len="sm" w="sm"/>
          </a:ln>
        </p:spPr>
      </p:sp>
      <p:grpSp>
        <p:nvGrpSpPr>
          <p:cNvPr name="Group 18" id="18"/>
          <p:cNvGrpSpPr/>
          <p:nvPr/>
        </p:nvGrpSpPr>
        <p:grpSpPr>
          <a:xfrm rot="0">
            <a:off x="9545974" y="3804899"/>
            <a:ext cx="7194942" cy="6504228"/>
            <a:chOff x="0" y="0"/>
            <a:chExt cx="6350000" cy="5740400"/>
          </a:xfrm>
        </p:grpSpPr>
        <p:sp>
          <p:nvSpPr>
            <p:cNvPr name="Freeform 19" id="19"/>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2"/>
              <a:stretch>
                <a:fillRect l="-10267" t="0" r="-10267" b="0"/>
              </a:stretch>
            </a:blipFill>
          </p:spPr>
        </p:sp>
      </p:grpSp>
      <p:grpSp>
        <p:nvGrpSpPr>
          <p:cNvPr name="Group 20" id="20"/>
          <p:cNvGrpSpPr/>
          <p:nvPr/>
        </p:nvGrpSpPr>
        <p:grpSpPr>
          <a:xfrm rot="0">
            <a:off x="3365803" y="7200500"/>
            <a:ext cx="2734401" cy="273440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127409" y="0"/>
                  </a:moveTo>
                  <a:lnTo>
                    <a:pt x="685391" y="0"/>
                  </a:lnTo>
                  <a:cubicBezTo>
                    <a:pt x="755757" y="0"/>
                    <a:pt x="812800" y="57043"/>
                    <a:pt x="812800" y="127409"/>
                  </a:cubicBezTo>
                  <a:lnTo>
                    <a:pt x="812800" y="685391"/>
                  </a:lnTo>
                  <a:cubicBezTo>
                    <a:pt x="812800" y="755757"/>
                    <a:pt x="755757" y="812800"/>
                    <a:pt x="685391" y="812800"/>
                  </a:cubicBezTo>
                  <a:lnTo>
                    <a:pt x="127409" y="812800"/>
                  </a:lnTo>
                  <a:cubicBezTo>
                    <a:pt x="57043" y="812800"/>
                    <a:pt x="0" y="755757"/>
                    <a:pt x="0" y="685391"/>
                  </a:cubicBezTo>
                  <a:lnTo>
                    <a:pt x="0" y="127409"/>
                  </a:lnTo>
                  <a:cubicBezTo>
                    <a:pt x="0" y="57043"/>
                    <a:pt x="57043" y="0"/>
                    <a:pt x="127409" y="0"/>
                  </a:cubicBezTo>
                  <a:close/>
                </a:path>
              </a:pathLst>
            </a:custGeom>
            <a:solidFill>
              <a:srgbClr val="6E7378"/>
            </a:solidFill>
            <a:ln w="9525" cap="rnd">
              <a:solidFill>
                <a:srgbClr val="FFFFFF"/>
              </a:solidFill>
              <a:prstDash val="solid"/>
              <a:round/>
            </a:ln>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3483"/>
                </a:lnSpc>
              </a:pPr>
            </a:p>
          </p:txBody>
        </p:sp>
      </p:grpSp>
      <p:sp>
        <p:nvSpPr>
          <p:cNvPr name="AutoShape 23" id="23"/>
          <p:cNvSpPr/>
          <p:nvPr/>
        </p:nvSpPr>
        <p:spPr>
          <a:xfrm flipV="true">
            <a:off x="3519940" y="8382144"/>
            <a:ext cx="2305428" cy="0"/>
          </a:xfrm>
          <a:prstGeom prst="line">
            <a:avLst/>
          </a:prstGeom>
          <a:ln cap="flat" w="28575">
            <a:solidFill>
              <a:srgbClr val="FFFFFF"/>
            </a:solidFill>
            <a:prstDash val="solid"/>
            <a:headEnd type="none" len="sm" w="sm"/>
            <a:tailEnd type="none" len="sm" w="sm"/>
          </a:ln>
        </p:spPr>
      </p:sp>
      <p:grpSp>
        <p:nvGrpSpPr>
          <p:cNvPr name="Group 24" id="24"/>
          <p:cNvGrpSpPr/>
          <p:nvPr/>
        </p:nvGrpSpPr>
        <p:grpSpPr>
          <a:xfrm rot="0">
            <a:off x="4078809" y="2698099"/>
            <a:ext cx="4299964" cy="1061925"/>
            <a:chOff x="0" y="0"/>
            <a:chExt cx="812800" cy="200730"/>
          </a:xfrm>
        </p:grpSpPr>
        <p:sp>
          <p:nvSpPr>
            <p:cNvPr name="Freeform 25" id="25"/>
            <p:cNvSpPr/>
            <p:nvPr/>
          </p:nvSpPr>
          <p:spPr>
            <a:xfrm flipH="false" flipV="false" rot="0">
              <a:off x="0" y="0"/>
              <a:ext cx="812800" cy="200730"/>
            </a:xfrm>
            <a:custGeom>
              <a:avLst/>
              <a:gdLst/>
              <a:ahLst/>
              <a:cxnLst/>
              <a:rect r="r" b="b" t="t" l="l"/>
              <a:pathLst>
                <a:path h="200730" w="812800">
                  <a:moveTo>
                    <a:pt x="100365" y="0"/>
                  </a:moveTo>
                  <a:lnTo>
                    <a:pt x="712435" y="0"/>
                  </a:lnTo>
                  <a:cubicBezTo>
                    <a:pt x="767865" y="0"/>
                    <a:pt x="812800" y="44935"/>
                    <a:pt x="812800" y="100365"/>
                  </a:cubicBezTo>
                  <a:lnTo>
                    <a:pt x="812800" y="100365"/>
                  </a:lnTo>
                  <a:cubicBezTo>
                    <a:pt x="812800" y="126984"/>
                    <a:pt x="802226" y="152512"/>
                    <a:pt x="783404" y="171334"/>
                  </a:cubicBezTo>
                  <a:cubicBezTo>
                    <a:pt x="764582" y="190156"/>
                    <a:pt x="739053" y="200730"/>
                    <a:pt x="712435" y="200730"/>
                  </a:cubicBezTo>
                  <a:lnTo>
                    <a:pt x="100365" y="200730"/>
                  </a:lnTo>
                  <a:cubicBezTo>
                    <a:pt x="44935" y="200730"/>
                    <a:pt x="0" y="155795"/>
                    <a:pt x="0" y="100365"/>
                  </a:cubicBezTo>
                  <a:lnTo>
                    <a:pt x="0" y="100365"/>
                  </a:lnTo>
                  <a:cubicBezTo>
                    <a:pt x="0" y="44935"/>
                    <a:pt x="44935" y="0"/>
                    <a:pt x="100365" y="0"/>
                  </a:cubicBezTo>
                  <a:close/>
                </a:path>
              </a:pathLst>
            </a:custGeom>
            <a:solidFill>
              <a:srgbClr val="73B744"/>
            </a:solidFill>
          </p:spPr>
        </p:sp>
        <p:sp>
          <p:nvSpPr>
            <p:cNvPr name="TextBox 26" id="26"/>
            <p:cNvSpPr txBox="true"/>
            <p:nvPr/>
          </p:nvSpPr>
          <p:spPr>
            <a:xfrm>
              <a:off x="0" y="-57150"/>
              <a:ext cx="812800" cy="257880"/>
            </a:xfrm>
            <a:prstGeom prst="rect">
              <a:avLst/>
            </a:prstGeom>
          </p:spPr>
          <p:txBody>
            <a:bodyPr anchor="ctr" rtlCol="false" tIns="50800" lIns="50800" bIns="50800" rIns="50800"/>
            <a:lstStyle/>
            <a:p>
              <a:pPr algn="ctr">
                <a:lnSpc>
                  <a:spcPts val="3640"/>
                </a:lnSpc>
              </a:pPr>
              <a:r>
                <a:rPr lang="en-US" sz="2600" b="true">
                  <a:solidFill>
                    <a:srgbClr val="FFFFFF"/>
                  </a:solidFill>
                  <a:latin typeface="Lato Bold"/>
                  <a:ea typeface="Lato Bold"/>
                  <a:cs typeface="Lato Bold"/>
                  <a:sym typeface="Lato Bold"/>
                </a:rPr>
                <a:t>Objetivos específicos</a:t>
              </a:r>
            </a:p>
            <a:p>
              <a:pPr algn="ctr">
                <a:lnSpc>
                  <a:spcPts val="3640"/>
                </a:lnSpc>
              </a:pPr>
              <a:r>
                <a:rPr lang="en-US" b="true" sz="2600">
                  <a:solidFill>
                    <a:srgbClr val="FFFFFF"/>
                  </a:solidFill>
                  <a:latin typeface="Lato Bold"/>
                  <a:ea typeface="Lato Bold"/>
                  <a:cs typeface="Lato Bold"/>
                  <a:sym typeface="Lato Bold"/>
                </a:rPr>
                <a:t>según prioridad</a:t>
              </a:r>
            </a:p>
          </p:txBody>
        </p:sp>
      </p:grpSp>
      <p:sp>
        <p:nvSpPr>
          <p:cNvPr name="TextBox 27" id="27"/>
          <p:cNvSpPr txBox="true"/>
          <p:nvPr/>
        </p:nvSpPr>
        <p:spPr>
          <a:xfrm rot="0">
            <a:off x="3519940" y="5329805"/>
            <a:ext cx="2426127" cy="1276350"/>
          </a:xfrm>
          <a:prstGeom prst="rect">
            <a:avLst/>
          </a:prstGeom>
        </p:spPr>
        <p:txBody>
          <a:bodyPr anchor="t" rtlCol="false" tIns="0" lIns="0" bIns="0" rIns="0">
            <a:spAutoFit/>
          </a:bodyPr>
          <a:lstStyle/>
          <a:p>
            <a:pPr algn="ctr">
              <a:lnSpc>
                <a:spcPts val="3449"/>
              </a:lnSpc>
            </a:pPr>
            <a:r>
              <a:rPr lang="en-US" sz="2499" b="true">
                <a:solidFill>
                  <a:srgbClr val="FFFFFF"/>
                </a:solidFill>
                <a:latin typeface="DM Sans Bold"/>
                <a:ea typeface="DM Sans Bold"/>
                <a:cs typeface="DM Sans Bold"/>
                <a:sym typeface="DM Sans Bold"/>
              </a:rPr>
              <a:t>Articular </a:t>
            </a:r>
            <a:r>
              <a:rPr lang="en-US" sz="2499">
                <a:solidFill>
                  <a:srgbClr val="FFFFFF"/>
                </a:solidFill>
                <a:latin typeface="DM Sans"/>
                <a:ea typeface="DM Sans"/>
                <a:cs typeface="DM Sans"/>
                <a:sym typeface="DM Sans"/>
              </a:rPr>
              <a:t>procesos de GTH</a:t>
            </a:r>
          </a:p>
        </p:txBody>
      </p:sp>
      <p:sp>
        <p:nvSpPr>
          <p:cNvPr name="TextBox 28" id="28"/>
          <p:cNvSpPr txBox="true"/>
          <p:nvPr/>
        </p:nvSpPr>
        <p:spPr>
          <a:xfrm rot="0">
            <a:off x="3848527" y="4275793"/>
            <a:ext cx="1768953" cy="1014150"/>
          </a:xfrm>
          <a:prstGeom prst="rect">
            <a:avLst/>
          </a:prstGeom>
        </p:spPr>
        <p:txBody>
          <a:bodyPr anchor="t" rtlCol="false" tIns="0" lIns="0" bIns="0" rIns="0">
            <a:spAutoFit/>
          </a:bodyPr>
          <a:lstStyle/>
          <a:p>
            <a:pPr algn="ctr">
              <a:lnSpc>
                <a:spcPts val="8281"/>
              </a:lnSpc>
            </a:pPr>
            <a:r>
              <a:rPr lang="en-US" sz="6001" b="true">
                <a:solidFill>
                  <a:srgbClr val="FFFFFF"/>
                </a:solidFill>
                <a:latin typeface="DM Sans Bold"/>
                <a:ea typeface="DM Sans Bold"/>
                <a:cs typeface="DM Sans Bold"/>
                <a:sym typeface="DM Sans Bold"/>
              </a:rPr>
              <a:t>01</a:t>
            </a:r>
          </a:p>
        </p:txBody>
      </p:sp>
      <p:sp>
        <p:nvSpPr>
          <p:cNvPr name="TextBox 29" id="29"/>
          <p:cNvSpPr txBox="true"/>
          <p:nvPr/>
        </p:nvSpPr>
        <p:spPr>
          <a:xfrm rot="0">
            <a:off x="6554398" y="5385254"/>
            <a:ext cx="2426127" cy="1304925"/>
          </a:xfrm>
          <a:prstGeom prst="rect">
            <a:avLst/>
          </a:prstGeom>
        </p:spPr>
        <p:txBody>
          <a:bodyPr anchor="t" rtlCol="false" tIns="0" lIns="0" bIns="0" rIns="0">
            <a:spAutoFit/>
          </a:bodyPr>
          <a:lstStyle/>
          <a:p>
            <a:pPr algn="ctr">
              <a:lnSpc>
                <a:spcPts val="3450"/>
              </a:lnSpc>
            </a:pPr>
            <a:r>
              <a:rPr lang="en-US" sz="2500" b="true">
                <a:solidFill>
                  <a:srgbClr val="FFFFFF"/>
                </a:solidFill>
                <a:latin typeface="DM Sans Bold"/>
                <a:ea typeface="DM Sans Bold"/>
                <a:cs typeface="DM Sans Bold"/>
                <a:sym typeface="DM Sans Bold"/>
              </a:rPr>
              <a:t>Consolidar </a:t>
            </a:r>
            <a:r>
              <a:rPr lang="en-US" sz="2500">
                <a:solidFill>
                  <a:srgbClr val="FFFFFF"/>
                </a:solidFill>
                <a:latin typeface="DM Sans"/>
                <a:ea typeface="DM Sans"/>
                <a:cs typeface="DM Sans"/>
                <a:sym typeface="DM Sans"/>
              </a:rPr>
              <a:t>cultura organizacional</a:t>
            </a:r>
          </a:p>
        </p:txBody>
      </p:sp>
      <p:sp>
        <p:nvSpPr>
          <p:cNvPr name="TextBox 30" id="30"/>
          <p:cNvSpPr txBox="true"/>
          <p:nvPr/>
        </p:nvSpPr>
        <p:spPr>
          <a:xfrm rot="0">
            <a:off x="6839132" y="4275793"/>
            <a:ext cx="1768953" cy="1014150"/>
          </a:xfrm>
          <a:prstGeom prst="rect">
            <a:avLst/>
          </a:prstGeom>
        </p:spPr>
        <p:txBody>
          <a:bodyPr anchor="t" rtlCol="false" tIns="0" lIns="0" bIns="0" rIns="0">
            <a:spAutoFit/>
          </a:bodyPr>
          <a:lstStyle/>
          <a:p>
            <a:pPr algn="ctr">
              <a:lnSpc>
                <a:spcPts val="8281"/>
              </a:lnSpc>
            </a:pPr>
            <a:r>
              <a:rPr lang="en-US" sz="6001" b="true">
                <a:solidFill>
                  <a:srgbClr val="FFFFFF"/>
                </a:solidFill>
                <a:latin typeface="DM Sans Bold"/>
                <a:ea typeface="DM Sans Bold"/>
                <a:cs typeface="DM Sans Bold"/>
                <a:sym typeface="DM Sans Bold"/>
              </a:rPr>
              <a:t>02</a:t>
            </a:r>
          </a:p>
        </p:txBody>
      </p:sp>
      <p:sp>
        <p:nvSpPr>
          <p:cNvPr name="TextBox 31" id="31"/>
          <p:cNvSpPr txBox="true"/>
          <p:nvPr/>
        </p:nvSpPr>
        <p:spPr>
          <a:xfrm rot="0">
            <a:off x="6839132" y="7325211"/>
            <a:ext cx="1768953" cy="1014150"/>
          </a:xfrm>
          <a:prstGeom prst="rect">
            <a:avLst/>
          </a:prstGeom>
        </p:spPr>
        <p:txBody>
          <a:bodyPr anchor="t" rtlCol="false" tIns="0" lIns="0" bIns="0" rIns="0">
            <a:spAutoFit/>
          </a:bodyPr>
          <a:lstStyle/>
          <a:p>
            <a:pPr algn="ctr">
              <a:lnSpc>
                <a:spcPts val="8281"/>
              </a:lnSpc>
            </a:pPr>
            <a:r>
              <a:rPr lang="en-US" sz="6001" b="true">
                <a:solidFill>
                  <a:srgbClr val="FFFFFF"/>
                </a:solidFill>
                <a:latin typeface="DM Sans Bold"/>
                <a:ea typeface="DM Sans Bold"/>
                <a:cs typeface="DM Sans Bold"/>
                <a:sym typeface="DM Sans Bold"/>
              </a:rPr>
              <a:t>04</a:t>
            </a:r>
          </a:p>
        </p:txBody>
      </p:sp>
      <p:sp>
        <p:nvSpPr>
          <p:cNvPr name="TextBox 32" id="32"/>
          <p:cNvSpPr txBox="true"/>
          <p:nvPr/>
        </p:nvSpPr>
        <p:spPr>
          <a:xfrm rot="0">
            <a:off x="3684233" y="8491580"/>
            <a:ext cx="2097540" cy="1276350"/>
          </a:xfrm>
          <a:prstGeom prst="rect">
            <a:avLst/>
          </a:prstGeom>
        </p:spPr>
        <p:txBody>
          <a:bodyPr anchor="t" rtlCol="false" tIns="0" lIns="0" bIns="0" rIns="0">
            <a:spAutoFit/>
          </a:bodyPr>
          <a:lstStyle/>
          <a:p>
            <a:pPr algn="ctr">
              <a:lnSpc>
                <a:spcPts val="3449"/>
              </a:lnSpc>
            </a:pPr>
            <a:r>
              <a:rPr lang="en-US" sz="2499" b="true">
                <a:solidFill>
                  <a:srgbClr val="FFFFFF"/>
                </a:solidFill>
                <a:latin typeface="DM Sans Bold"/>
                <a:ea typeface="DM Sans Bold"/>
                <a:cs typeface="DM Sans Bold"/>
                <a:sym typeface="DM Sans Bold"/>
              </a:rPr>
              <a:t>Generar</a:t>
            </a:r>
            <a:r>
              <a:rPr lang="en-US" sz="2499">
                <a:solidFill>
                  <a:srgbClr val="FFFFFF"/>
                </a:solidFill>
                <a:latin typeface="DM Sans"/>
                <a:ea typeface="DM Sans"/>
                <a:cs typeface="DM Sans"/>
                <a:sym typeface="DM Sans"/>
              </a:rPr>
              <a:t> </a:t>
            </a:r>
            <a:r>
              <a:rPr lang="en-US" sz="2499" b="true">
                <a:solidFill>
                  <a:srgbClr val="FFFFFF"/>
                </a:solidFill>
                <a:latin typeface="DM Sans Bold"/>
                <a:ea typeface="DM Sans Bold"/>
                <a:cs typeface="DM Sans Bold"/>
                <a:sym typeface="DM Sans Bold"/>
              </a:rPr>
              <a:t>acceso</a:t>
            </a:r>
            <a:r>
              <a:rPr lang="en-US" sz="2499">
                <a:solidFill>
                  <a:srgbClr val="FFFFFF"/>
                </a:solidFill>
                <a:latin typeface="DM Sans"/>
                <a:ea typeface="DM Sans"/>
                <a:cs typeface="DM Sans"/>
                <a:sym typeface="DM Sans"/>
              </a:rPr>
              <a:t> a la comunicación</a:t>
            </a:r>
          </a:p>
        </p:txBody>
      </p:sp>
      <p:sp>
        <p:nvSpPr>
          <p:cNvPr name="TextBox 33" id="33"/>
          <p:cNvSpPr txBox="true"/>
          <p:nvPr/>
        </p:nvSpPr>
        <p:spPr>
          <a:xfrm rot="0">
            <a:off x="3848527" y="7353707"/>
            <a:ext cx="1768953" cy="1014150"/>
          </a:xfrm>
          <a:prstGeom prst="rect">
            <a:avLst/>
          </a:prstGeom>
        </p:spPr>
        <p:txBody>
          <a:bodyPr anchor="t" rtlCol="false" tIns="0" lIns="0" bIns="0" rIns="0">
            <a:spAutoFit/>
          </a:bodyPr>
          <a:lstStyle/>
          <a:p>
            <a:pPr algn="ctr">
              <a:lnSpc>
                <a:spcPts val="8281"/>
              </a:lnSpc>
            </a:pPr>
            <a:r>
              <a:rPr lang="en-US" sz="6001" b="true">
                <a:solidFill>
                  <a:srgbClr val="FFFFFF"/>
                </a:solidFill>
                <a:latin typeface="DM Sans Bold"/>
                <a:ea typeface="DM Sans Bold"/>
                <a:cs typeface="DM Sans Bold"/>
                <a:sym typeface="DM Sans Bold"/>
              </a:rPr>
              <a:t>03</a:t>
            </a:r>
          </a:p>
        </p:txBody>
      </p:sp>
      <p:sp>
        <p:nvSpPr>
          <p:cNvPr name="TextBox 34" id="34"/>
          <p:cNvSpPr txBox="true"/>
          <p:nvPr/>
        </p:nvSpPr>
        <p:spPr>
          <a:xfrm rot="0">
            <a:off x="6510545" y="8406036"/>
            <a:ext cx="2426127" cy="1304925"/>
          </a:xfrm>
          <a:prstGeom prst="rect">
            <a:avLst/>
          </a:prstGeom>
        </p:spPr>
        <p:txBody>
          <a:bodyPr anchor="t" rtlCol="false" tIns="0" lIns="0" bIns="0" rIns="0">
            <a:spAutoFit/>
          </a:bodyPr>
          <a:lstStyle/>
          <a:p>
            <a:pPr algn="ctr">
              <a:lnSpc>
                <a:spcPts val="3450"/>
              </a:lnSpc>
            </a:pPr>
            <a:r>
              <a:rPr lang="en-US" sz="2500" b="true">
                <a:solidFill>
                  <a:srgbClr val="FFFFFF"/>
                </a:solidFill>
                <a:latin typeface="DM Sans Bold"/>
                <a:ea typeface="DM Sans Bold"/>
                <a:cs typeface="DM Sans Bold"/>
                <a:sym typeface="DM Sans Bold"/>
              </a:rPr>
              <a:t>Consolidar </a:t>
            </a:r>
            <a:r>
              <a:rPr lang="en-US" sz="2500">
                <a:solidFill>
                  <a:srgbClr val="FFFFFF"/>
                </a:solidFill>
                <a:latin typeface="DM Sans"/>
                <a:ea typeface="DM Sans"/>
                <a:cs typeface="DM Sans"/>
                <a:sym typeface="DM Sans"/>
              </a:rPr>
              <a:t>imagen en campo</a:t>
            </a:r>
          </a:p>
        </p:txBody>
      </p:sp>
      <p:sp>
        <p:nvSpPr>
          <p:cNvPr name="TextBox 35" id="35"/>
          <p:cNvSpPr txBox="true"/>
          <p:nvPr/>
        </p:nvSpPr>
        <p:spPr>
          <a:xfrm rot="0">
            <a:off x="817827" y="704168"/>
            <a:ext cx="16652347" cy="993806"/>
          </a:xfrm>
          <a:prstGeom prst="rect">
            <a:avLst/>
          </a:prstGeom>
        </p:spPr>
        <p:txBody>
          <a:bodyPr anchor="t" rtlCol="false" tIns="0" lIns="0" bIns="0" rIns="0">
            <a:spAutoFit/>
          </a:bodyPr>
          <a:lstStyle/>
          <a:p>
            <a:pPr algn="ctr" marL="0" indent="0" lvl="0">
              <a:lnSpc>
                <a:spcPts val="4023"/>
              </a:lnSpc>
              <a:spcBef>
                <a:spcPct val="0"/>
              </a:spcBef>
            </a:pPr>
            <a:r>
              <a:rPr lang="en-US" b="true" sz="2873" spc="112" strike="noStrike" u="none">
                <a:solidFill>
                  <a:srgbClr val="FFFFFF"/>
                </a:solidFill>
                <a:latin typeface="Lato Bold"/>
                <a:ea typeface="Lato Bold"/>
                <a:cs typeface="Lato Bold"/>
                <a:sym typeface="Lato Bold"/>
              </a:rPr>
              <a:t>OBJETIVO PRINCIPAL: Articular la comunicación interna de DESCOSUR entre los distintos niveles jerárquicos, sedes (oficina central y campo) y proyectos de la organización</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611262" y="9099286"/>
            <a:ext cx="6080070" cy="2273"/>
          </a:xfrm>
          <a:prstGeom prst="line">
            <a:avLst/>
          </a:prstGeom>
          <a:ln cap="flat" w="28575">
            <a:solidFill>
              <a:srgbClr val="05393D"/>
            </a:solidFill>
            <a:prstDash val="lgDash"/>
            <a:headEnd type="none" len="sm" w="sm"/>
            <a:tailEnd type="none" len="sm" w="sm"/>
          </a:ln>
        </p:spPr>
      </p:sp>
      <p:sp>
        <p:nvSpPr>
          <p:cNvPr name="AutoShape 3" id="3"/>
          <p:cNvSpPr/>
          <p:nvPr/>
        </p:nvSpPr>
        <p:spPr>
          <a:xfrm>
            <a:off x="7066730" y="9099286"/>
            <a:ext cx="4325744" cy="0"/>
          </a:xfrm>
          <a:prstGeom prst="line">
            <a:avLst/>
          </a:prstGeom>
          <a:ln cap="flat" w="28575">
            <a:solidFill>
              <a:srgbClr val="05393D"/>
            </a:solidFill>
            <a:prstDash val="lgDash"/>
            <a:headEnd type="none" len="sm" w="sm"/>
            <a:tailEnd type="none" len="sm" w="sm"/>
          </a:ln>
        </p:spPr>
      </p:sp>
      <p:sp>
        <p:nvSpPr>
          <p:cNvPr name="AutoShape 4" id="4"/>
          <p:cNvSpPr/>
          <p:nvPr/>
        </p:nvSpPr>
        <p:spPr>
          <a:xfrm>
            <a:off x="11767872" y="9099286"/>
            <a:ext cx="5686446" cy="0"/>
          </a:xfrm>
          <a:prstGeom prst="line">
            <a:avLst/>
          </a:prstGeom>
          <a:ln cap="flat" w="28575">
            <a:solidFill>
              <a:srgbClr val="05393D"/>
            </a:solidFill>
            <a:prstDash val="lgDash"/>
            <a:headEnd type="none" len="sm" w="sm"/>
            <a:tailEnd type="none" len="sm" w="sm"/>
          </a:ln>
        </p:spPr>
      </p:sp>
      <p:grpSp>
        <p:nvGrpSpPr>
          <p:cNvPr name="Group 5" id="5"/>
          <p:cNvGrpSpPr/>
          <p:nvPr/>
        </p:nvGrpSpPr>
        <p:grpSpPr>
          <a:xfrm rot="5400000">
            <a:off x="17435822" y="8969814"/>
            <a:ext cx="295936" cy="258944"/>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6E7378"/>
            </a:solidFill>
          </p:spPr>
        </p:sp>
        <p:sp>
          <p:nvSpPr>
            <p:cNvPr name="TextBox 7" id="7"/>
            <p:cNvSpPr txBox="true"/>
            <p:nvPr/>
          </p:nvSpPr>
          <p:spPr>
            <a:xfrm>
              <a:off x="127000" y="282575"/>
              <a:ext cx="558800" cy="377825"/>
            </a:xfrm>
            <a:prstGeom prst="rect">
              <a:avLst/>
            </a:prstGeom>
          </p:spPr>
          <p:txBody>
            <a:bodyPr anchor="ctr" rtlCol="false" tIns="50800" lIns="50800" bIns="50800" rIns="50800"/>
            <a:lstStyle/>
            <a:p>
              <a:pPr algn="ctr">
                <a:lnSpc>
                  <a:spcPts val="2100"/>
                </a:lnSpc>
              </a:pPr>
            </a:p>
          </p:txBody>
        </p:sp>
      </p:grpSp>
      <p:sp>
        <p:nvSpPr>
          <p:cNvPr name="Freeform 8" id="8"/>
          <p:cNvSpPr/>
          <p:nvPr/>
        </p:nvSpPr>
        <p:spPr>
          <a:xfrm flipH="false" flipV="false" rot="-10800000">
            <a:off x="1590808" y="8911587"/>
            <a:ext cx="375398" cy="375398"/>
          </a:xfrm>
          <a:custGeom>
            <a:avLst/>
            <a:gdLst/>
            <a:ahLst/>
            <a:cxnLst/>
            <a:rect r="r" b="b" t="t" l="l"/>
            <a:pathLst>
              <a:path h="375398" w="375398">
                <a:moveTo>
                  <a:pt x="0" y="0"/>
                </a:moveTo>
                <a:lnTo>
                  <a:pt x="375398" y="0"/>
                </a:lnTo>
                <a:lnTo>
                  <a:pt x="375398" y="375397"/>
                </a:lnTo>
                <a:lnTo>
                  <a:pt x="0" y="375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0800000">
            <a:off x="6691332" y="8911587"/>
            <a:ext cx="375398" cy="375398"/>
          </a:xfrm>
          <a:custGeom>
            <a:avLst/>
            <a:gdLst/>
            <a:ahLst/>
            <a:cxnLst/>
            <a:rect r="r" b="b" t="t" l="l"/>
            <a:pathLst>
              <a:path h="375398" w="375398">
                <a:moveTo>
                  <a:pt x="0" y="0"/>
                </a:moveTo>
                <a:lnTo>
                  <a:pt x="375398" y="0"/>
                </a:lnTo>
                <a:lnTo>
                  <a:pt x="375398" y="375397"/>
                </a:lnTo>
                <a:lnTo>
                  <a:pt x="0" y="375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11392474" y="8911587"/>
            <a:ext cx="375398" cy="375398"/>
          </a:xfrm>
          <a:custGeom>
            <a:avLst/>
            <a:gdLst/>
            <a:ahLst/>
            <a:cxnLst/>
            <a:rect r="r" b="b" t="t" l="l"/>
            <a:pathLst>
              <a:path h="375398" w="375398">
                <a:moveTo>
                  <a:pt x="0" y="0"/>
                </a:moveTo>
                <a:lnTo>
                  <a:pt x="375398" y="0"/>
                </a:lnTo>
                <a:lnTo>
                  <a:pt x="375398" y="375397"/>
                </a:lnTo>
                <a:lnTo>
                  <a:pt x="0" y="375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4614062" y="4365888"/>
            <a:ext cx="4529938" cy="4388426"/>
            <a:chOff x="0" y="0"/>
            <a:chExt cx="1193070" cy="1155800"/>
          </a:xfrm>
        </p:grpSpPr>
        <p:sp>
          <p:nvSpPr>
            <p:cNvPr name="Freeform 12" id="12"/>
            <p:cNvSpPr/>
            <p:nvPr/>
          </p:nvSpPr>
          <p:spPr>
            <a:xfrm flipH="false" flipV="false" rot="0">
              <a:off x="0" y="0"/>
              <a:ext cx="1193070" cy="1155800"/>
            </a:xfrm>
            <a:custGeom>
              <a:avLst/>
              <a:gdLst/>
              <a:ahLst/>
              <a:cxnLst/>
              <a:rect r="r" b="b" t="t" l="l"/>
              <a:pathLst>
                <a:path h="1155800" w="1193070">
                  <a:moveTo>
                    <a:pt x="87162" y="0"/>
                  </a:moveTo>
                  <a:lnTo>
                    <a:pt x="1105908" y="0"/>
                  </a:lnTo>
                  <a:cubicBezTo>
                    <a:pt x="1154046" y="0"/>
                    <a:pt x="1193070" y="39024"/>
                    <a:pt x="1193070" y="87162"/>
                  </a:cubicBezTo>
                  <a:lnTo>
                    <a:pt x="1193070" y="1068638"/>
                  </a:lnTo>
                  <a:cubicBezTo>
                    <a:pt x="1193070" y="1091754"/>
                    <a:pt x="1183887" y="1113924"/>
                    <a:pt x="1167541" y="1130270"/>
                  </a:cubicBezTo>
                  <a:cubicBezTo>
                    <a:pt x="1151195" y="1146616"/>
                    <a:pt x="1129025" y="1155800"/>
                    <a:pt x="1105908" y="1155800"/>
                  </a:cubicBezTo>
                  <a:lnTo>
                    <a:pt x="87162" y="1155800"/>
                  </a:lnTo>
                  <a:cubicBezTo>
                    <a:pt x="39024" y="1155800"/>
                    <a:pt x="0" y="1116776"/>
                    <a:pt x="0" y="1068638"/>
                  </a:cubicBezTo>
                  <a:lnTo>
                    <a:pt x="0" y="87162"/>
                  </a:lnTo>
                  <a:cubicBezTo>
                    <a:pt x="0" y="64045"/>
                    <a:pt x="9183" y="41875"/>
                    <a:pt x="25529" y="25529"/>
                  </a:cubicBezTo>
                  <a:cubicBezTo>
                    <a:pt x="41875" y="9183"/>
                    <a:pt x="64045" y="0"/>
                    <a:pt x="87162" y="0"/>
                  </a:cubicBezTo>
                  <a:close/>
                </a:path>
              </a:pathLst>
            </a:custGeom>
            <a:solidFill>
              <a:srgbClr val="73B744"/>
            </a:solidFill>
          </p:spPr>
        </p:sp>
        <p:sp>
          <p:nvSpPr>
            <p:cNvPr name="TextBox 13" id="13"/>
            <p:cNvSpPr txBox="true"/>
            <p:nvPr/>
          </p:nvSpPr>
          <p:spPr>
            <a:xfrm>
              <a:off x="0" y="-9525"/>
              <a:ext cx="1193070" cy="1165325"/>
            </a:xfrm>
            <a:prstGeom prst="rect">
              <a:avLst/>
            </a:prstGeom>
          </p:spPr>
          <p:txBody>
            <a:bodyPr anchor="ctr" rtlCol="false" tIns="50800" lIns="50800" bIns="50800" rIns="50800"/>
            <a:lstStyle/>
            <a:p>
              <a:pPr algn="ctr">
                <a:lnSpc>
                  <a:spcPts val="2079"/>
                </a:lnSpc>
              </a:pPr>
            </a:p>
          </p:txBody>
        </p:sp>
      </p:grpSp>
      <p:sp>
        <p:nvSpPr>
          <p:cNvPr name="TextBox 14" id="14"/>
          <p:cNvSpPr txBox="true"/>
          <p:nvPr/>
        </p:nvSpPr>
        <p:spPr>
          <a:xfrm rot="0">
            <a:off x="4614062" y="4586854"/>
            <a:ext cx="4238630" cy="4803775"/>
          </a:xfrm>
          <a:prstGeom prst="rect">
            <a:avLst/>
          </a:prstGeom>
        </p:spPr>
        <p:txBody>
          <a:bodyPr anchor="t" rtlCol="false" tIns="0" lIns="0" bIns="0" rIns="0">
            <a:spAutoFit/>
          </a:bodyPr>
          <a:lstStyle/>
          <a:p>
            <a:pPr algn="ctr" marL="539749" indent="-269875" lvl="1">
              <a:lnSpc>
                <a:spcPts val="3499"/>
              </a:lnSpc>
              <a:buFont typeface="Arial"/>
              <a:buChar char="•"/>
            </a:pPr>
            <a:r>
              <a:rPr lang="en-US" b="true" sz="2499">
                <a:solidFill>
                  <a:srgbClr val="FFFFFF"/>
                </a:solidFill>
                <a:latin typeface="Lato Bold"/>
                <a:ea typeface="Lato Bold"/>
                <a:cs typeface="Lato Bold"/>
                <a:sym typeface="Lato Bold"/>
              </a:rPr>
              <a:t>Campañas de alineamiento institucional</a:t>
            </a:r>
          </a:p>
          <a:p>
            <a:pPr algn="ctr" marL="539749" indent="-269875" lvl="1">
              <a:lnSpc>
                <a:spcPts val="3499"/>
              </a:lnSpc>
              <a:buFont typeface="Arial"/>
              <a:buChar char="•"/>
            </a:pPr>
            <a:r>
              <a:rPr lang="en-US" b="true" sz="2499">
                <a:solidFill>
                  <a:srgbClr val="FFFFFF"/>
                </a:solidFill>
                <a:latin typeface="Lato Bold"/>
                <a:ea typeface="Lato Bold"/>
                <a:cs typeface="Lato Bold"/>
                <a:sym typeface="Lato Bold"/>
              </a:rPr>
              <a:t>Unificación del proceso de inducción</a:t>
            </a:r>
          </a:p>
          <a:p>
            <a:pPr algn="ctr" marL="539749" indent="-269875" lvl="1">
              <a:lnSpc>
                <a:spcPts val="3499"/>
              </a:lnSpc>
              <a:buFont typeface="Arial"/>
              <a:buChar char="•"/>
            </a:pPr>
            <a:r>
              <a:rPr lang="en-US" b="true" sz="2499">
                <a:solidFill>
                  <a:srgbClr val="FFFFFF"/>
                </a:solidFill>
                <a:latin typeface="Lato Bold"/>
                <a:ea typeface="Lato Bold"/>
                <a:cs typeface="Lato Bold"/>
                <a:sym typeface="Lato Bold"/>
              </a:rPr>
              <a:t>Llamadas que alientan</a:t>
            </a:r>
          </a:p>
          <a:p>
            <a:pPr algn="ctr" marL="539749" indent="-269875" lvl="1">
              <a:lnSpc>
                <a:spcPts val="3499"/>
              </a:lnSpc>
              <a:buFont typeface="Arial"/>
              <a:buChar char="•"/>
            </a:pPr>
            <a:r>
              <a:rPr lang="en-US" b="true" sz="2499">
                <a:solidFill>
                  <a:srgbClr val="FFFFFF"/>
                </a:solidFill>
                <a:latin typeface="Lato Bold"/>
                <a:ea typeface="Lato Bold"/>
                <a:cs typeface="Lato Bold"/>
                <a:sym typeface="Lato Bold"/>
              </a:rPr>
              <a:t>Visitas a campo</a:t>
            </a:r>
          </a:p>
          <a:p>
            <a:pPr algn="ctr" marL="539749" indent="-269875" lvl="1">
              <a:lnSpc>
                <a:spcPts val="3499"/>
              </a:lnSpc>
              <a:buFont typeface="Arial"/>
              <a:buChar char="•"/>
            </a:pPr>
            <a:r>
              <a:rPr lang="en-US" b="true" sz="2499">
                <a:solidFill>
                  <a:srgbClr val="FFFFFF"/>
                </a:solidFill>
                <a:latin typeface="Lato Bold"/>
                <a:ea typeface="Lato Bold"/>
                <a:cs typeface="Lato Bold"/>
                <a:sym typeface="Lato Bold"/>
              </a:rPr>
              <a:t>Reformulación de la agenda de reuniones con coordinadores </a:t>
            </a:r>
          </a:p>
          <a:p>
            <a:pPr algn="ctr">
              <a:lnSpc>
                <a:spcPts val="3499"/>
              </a:lnSpc>
            </a:pPr>
          </a:p>
          <a:p>
            <a:pPr algn="ctr">
              <a:lnSpc>
                <a:spcPts val="3499"/>
              </a:lnSpc>
            </a:pPr>
          </a:p>
        </p:txBody>
      </p:sp>
      <p:grpSp>
        <p:nvGrpSpPr>
          <p:cNvPr name="Group 15" id="15"/>
          <p:cNvGrpSpPr/>
          <p:nvPr/>
        </p:nvGrpSpPr>
        <p:grpSpPr>
          <a:xfrm rot="0">
            <a:off x="9696429" y="4365888"/>
            <a:ext cx="4264500" cy="4388426"/>
            <a:chOff x="0" y="0"/>
            <a:chExt cx="1123160" cy="1155800"/>
          </a:xfrm>
        </p:grpSpPr>
        <p:sp>
          <p:nvSpPr>
            <p:cNvPr name="Freeform 16" id="16"/>
            <p:cNvSpPr/>
            <p:nvPr/>
          </p:nvSpPr>
          <p:spPr>
            <a:xfrm flipH="false" flipV="false" rot="0">
              <a:off x="0" y="0"/>
              <a:ext cx="1123160" cy="1155800"/>
            </a:xfrm>
            <a:custGeom>
              <a:avLst/>
              <a:gdLst/>
              <a:ahLst/>
              <a:cxnLst/>
              <a:rect r="r" b="b" t="t" l="l"/>
              <a:pathLst>
                <a:path h="1155800" w="1123160">
                  <a:moveTo>
                    <a:pt x="92587" y="0"/>
                  </a:moveTo>
                  <a:lnTo>
                    <a:pt x="1030573" y="0"/>
                  </a:lnTo>
                  <a:cubicBezTo>
                    <a:pt x="1081708" y="0"/>
                    <a:pt x="1123160" y="41453"/>
                    <a:pt x="1123160" y="92587"/>
                  </a:cubicBezTo>
                  <a:lnTo>
                    <a:pt x="1123160" y="1063212"/>
                  </a:lnTo>
                  <a:cubicBezTo>
                    <a:pt x="1123160" y="1087768"/>
                    <a:pt x="1113406" y="1111318"/>
                    <a:pt x="1096042" y="1128681"/>
                  </a:cubicBezTo>
                  <a:cubicBezTo>
                    <a:pt x="1078679" y="1146045"/>
                    <a:pt x="1055129" y="1155800"/>
                    <a:pt x="1030573" y="1155800"/>
                  </a:cubicBezTo>
                  <a:lnTo>
                    <a:pt x="92587" y="1155800"/>
                  </a:lnTo>
                  <a:cubicBezTo>
                    <a:pt x="41453" y="1155800"/>
                    <a:pt x="0" y="1114347"/>
                    <a:pt x="0" y="1063212"/>
                  </a:cubicBezTo>
                  <a:lnTo>
                    <a:pt x="0" y="92587"/>
                  </a:lnTo>
                  <a:cubicBezTo>
                    <a:pt x="0" y="68032"/>
                    <a:pt x="9755" y="44482"/>
                    <a:pt x="27118" y="27118"/>
                  </a:cubicBezTo>
                  <a:cubicBezTo>
                    <a:pt x="44482" y="9755"/>
                    <a:pt x="68032" y="0"/>
                    <a:pt x="92587" y="0"/>
                  </a:cubicBezTo>
                  <a:close/>
                </a:path>
              </a:pathLst>
            </a:custGeom>
            <a:solidFill>
              <a:srgbClr val="73B744"/>
            </a:solidFill>
          </p:spPr>
        </p:sp>
        <p:sp>
          <p:nvSpPr>
            <p:cNvPr name="TextBox 17" id="17"/>
            <p:cNvSpPr txBox="true"/>
            <p:nvPr/>
          </p:nvSpPr>
          <p:spPr>
            <a:xfrm>
              <a:off x="0" y="-9525"/>
              <a:ext cx="1123160" cy="1165325"/>
            </a:xfrm>
            <a:prstGeom prst="rect">
              <a:avLst/>
            </a:prstGeom>
          </p:spPr>
          <p:txBody>
            <a:bodyPr anchor="ctr" rtlCol="false" tIns="50800" lIns="50800" bIns="50800" rIns="50800"/>
            <a:lstStyle/>
            <a:p>
              <a:pPr algn="ctr">
                <a:lnSpc>
                  <a:spcPts val="2079"/>
                </a:lnSpc>
              </a:pPr>
            </a:p>
          </p:txBody>
        </p:sp>
      </p:grpSp>
      <p:grpSp>
        <p:nvGrpSpPr>
          <p:cNvPr name="Group 18" id="18"/>
          <p:cNvGrpSpPr/>
          <p:nvPr/>
        </p:nvGrpSpPr>
        <p:grpSpPr>
          <a:xfrm rot="0">
            <a:off x="14260966" y="4365888"/>
            <a:ext cx="3633781" cy="4324087"/>
            <a:chOff x="0" y="0"/>
            <a:chExt cx="957045" cy="1138854"/>
          </a:xfrm>
        </p:grpSpPr>
        <p:sp>
          <p:nvSpPr>
            <p:cNvPr name="Freeform 19" id="19"/>
            <p:cNvSpPr/>
            <p:nvPr/>
          </p:nvSpPr>
          <p:spPr>
            <a:xfrm flipH="false" flipV="false" rot="0">
              <a:off x="0" y="0"/>
              <a:ext cx="957045" cy="1138854"/>
            </a:xfrm>
            <a:custGeom>
              <a:avLst/>
              <a:gdLst/>
              <a:ahLst/>
              <a:cxnLst/>
              <a:rect r="r" b="b" t="t" l="l"/>
              <a:pathLst>
                <a:path h="1138854" w="957045">
                  <a:moveTo>
                    <a:pt x="108658" y="0"/>
                  </a:moveTo>
                  <a:lnTo>
                    <a:pt x="848388" y="0"/>
                  </a:lnTo>
                  <a:cubicBezTo>
                    <a:pt x="877206" y="0"/>
                    <a:pt x="904843" y="11448"/>
                    <a:pt x="925220" y="31825"/>
                  </a:cubicBezTo>
                  <a:cubicBezTo>
                    <a:pt x="945598" y="52202"/>
                    <a:pt x="957045" y="79840"/>
                    <a:pt x="957045" y="108658"/>
                  </a:cubicBezTo>
                  <a:lnTo>
                    <a:pt x="957045" y="1030197"/>
                  </a:lnTo>
                  <a:cubicBezTo>
                    <a:pt x="957045" y="1090207"/>
                    <a:pt x="908398" y="1138854"/>
                    <a:pt x="848388" y="1138854"/>
                  </a:cubicBezTo>
                  <a:lnTo>
                    <a:pt x="108658" y="1138854"/>
                  </a:lnTo>
                  <a:cubicBezTo>
                    <a:pt x="48648" y="1138854"/>
                    <a:pt x="0" y="1090207"/>
                    <a:pt x="0" y="1030197"/>
                  </a:cubicBezTo>
                  <a:lnTo>
                    <a:pt x="0" y="108658"/>
                  </a:lnTo>
                  <a:cubicBezTo>
                    <a:pt x="0" y="48648"/>
                    <a:pt x="48648" y="0"/>
                    <a:pt x="108658" y="0"/>
                  </a:cubicBezTo>
                  <a:close/>
                </a:path>
              </a:pathLst>
            </a:custGeom>
            <a:solidFill>
              <a:srgbClr val="73B744"/>
            </a:solidFill>
          </p:spPr>
        </p:sp>
        <p:sp>
          <p:nvSpPr>
            <p:cNvPr name="TextBox 20" id="20"/>
            <p:cNvSpPr txBox="true"/>
            <p:nvPr/>
          </p:nvSpPr>
          <p:spPr>
            <a:xfrm>
              <a:off x="0" y="-9525"/>
              <a:ext cx="957045" cy="1148379"/>
            </a:xfrm>
            <a:prstGeom prst="rect">
              <a:avLst/>
            </a:prstGeom>
          </p:spPr>
          <p:txBody>
            <a:bodyPr anchor="ctr" rtlCol="false" tIns="50800" lIns="50800" bIns="50800" rIns="50800"/>
            <a:lstStyle/>
            <a:p>
              <a:pPr algn="ctr">
                <a:lnSpc>
                  <a:spcPts val="2079"/>
                </a:lnSpc>
              </a:pPr>
            </a:p>
          </p:txBody>
        </p:sp>
      </p:grpSp>
      <p:grpSp>
        <p:nvGrpSpPr>
          <p:cNvPr name="Group 21" id="21"/>
          <p:cNvGrpSpPr/>
          <p:nvPr/>
        </p:nvGrpSpPr>
        <p:grpSpPr>
          <a:xfrm rot="0">
            <a:off x="386637" y="4411145"/>
            <a:ext cx="3846425" cy="4343169"/>
            <a:chOff x="0" y="0"/>
            <a:chExt cx="1013050" cy="1143880"/>
          </a:xfrm>
        </p:grpSpPr>
        <p:sp>
          <p:nvSpPr>
            <p:cNvPr name="Freeform 22" id="22"/>
            <p:cNvSpPr/>
            <p:nvPr/>
          </p:nvSpPr>
          <p:spPr>
            <a:xfrm flipH="false" flipV="false" rot="0">
              <a:off x="0" y="0"/>
              <a:ext cx="1013050" cy="1143880"/>
            </a:xfrm>
            <a:custGeom>
              <a:avLst/>
              <a:gdLst/>
              <a:ahLst/>
              <a:cxnLst/>
              <a:rect r="r" b="b" t="t" l="l"/>
              <a:pathLst>
                <a:path h="1143880" w="1013050">
                  <a:moveTo>
                    <a:pt x="102651" y="0"/>
                  </a:moveTo>
                  <a:lnTo>
                    <a:pt x="910400" y="0"/>
                  </a:lnTo>
                  <a:cubicBezTo>
                    <a:pt x="967092" y="0"/>
                    <a:pt x="1013050" y="45958"/>
                    <a:pt x="1013050" y="102651"/>
                  </a:cubicBezTo>
                  <a:lnTo>
                    <a:pt x="1013050" y="1041229"/>
                  </a:lnTo>
                  <a:cubicBezTo>
                    <a:pt x="1013050" y="1068454"/>
                    <a:pt x="1002235" y="1094564"/>
                    <a:pt x="982985" y="1113814"/>
                  </a:cubicBezTo>
                  <a:cubicBezTo>
                    <a:pt x="963734" y="1133065"/>
                    <a:pt x="937624" y="1143880"/>
                    <a:pt x="910400" y="1143880"/>
                  </a:cubicBezTo>
                  <a:lnTo>
                    <a:pt x="102651" y="1143880"/>
                  </a:lnTo>
                  <a:cubicBezTo>
                    <a:pt x="75426" y="1143880"/>
                    <a:pt x="49316" y="1133065"/>
                    <a:pt x="30066" y="1113814"/>
                  </a:cubicBezTo>
                  <a:cubicBezTo>
                    <a:pt x="10815" y="1094564"/>
                    <a:pt x="0" y="1068454"/>
                    <a:pt x="0" y="1041229"/>
                  </a:cubicBezTo>
                  <a:lnTo>
                    <a:pt x="0" y="102651"/>
                  </a:lnTo>
                  <a:cubicBezTo>
                    <a:pt x="0" y="75426"/>
                    <a:pt x="10815" y="49316"/>
                    <a:pt x="30066" y="30066"/>
                  </a:cubicBezTo>
                  <a:cubicBezTo>
                    <a:pt x="49316" y="10815"/>
                    <a:pt x="75426" y="0"/>
                    <a:pt x="102651" y="0"/>
                  </a:cubicBezTo>
                  <a:close/>
                </a:path>
              </a:pathLst>
            </a:custGeom>
            <a:solidFill>
              <a:srgbClr val="73B744"/>
            </a:solidFill>
          </p:spPr>
        </p:sp>
        <p:sp>
          <p:nvSpPr>
            <p:cNvPr name="TextBox 23" id="23"/>
            <p:cNvSpPr txBox="true"/>
            <p:nvPr/>
          </p:nvSpPr>
          <p:spPr>
            <a:xfrm>
              <a:off x="0" y="-9525"/>
              <a:ext cx="1013050" cy="1153405"/>
            </a:xfrm>
            <a:prstGeom prst="rect">
              <a:avLst/>
            </a:prstGeom>
          </p:spPr>
          <p:txBody>
            <a:bodyPr anchor="ctr" rtlCol="false" tIns="50800" lIns="50800" bIns="50800" rIns="50800"/>
            <a:lstStyle/>
            <a:p>
              <a:pPr algn="ctr">
                <a:lnSpc>
                  <a:spcPts val="2079"/>
                </a:lnSpc>
              </a:pPr>
            </a:p>
          </p:txBody>
        </p:sp>
      </p:grpSp>
      <p:grpSp>
        <p:nvGrpSpPr>
          <p:cNvPr name="Group 24" id="24"/>
          <p:cNvGrpSpPr/>
          <p:nvPr/>
        </p:nvGrpSpPr>
        <p:grpSpPr>
          <a:xfrm rot="0">
            <a:off x="386637" y="2558273"/>
            <a:ext cx="3894050" cy="1600971"/>
            <a:chOff x="0" y="0"/>
            <a:chExt cx="1025593" cy="421655"/>
          </a:xfrm>
        </p:grpSpPr>
        <p:sp>
          <p:nvSpPr>
            <p:cNvPr name="Freeform 25" id="25"/>
            <p:cNvSpPr/>
            <p:nvPr/>
          </p:nvSpPr>
          <p:spPr>
            <a:xfrm flipH="false" flipV="false" rot="0">
              <a:off x="0" y="0"/>
              <a:ext cx="1025594" cy="421655"/>
            </a:xfrm>
            <a:custGeom>
              <a:avLst/>
              <a:gdLst/>
              <a:ahLst/>
              <a:cxnLst/>
              <a:rect r="r" b="b" t="t" l="l"/>
              <a:pathLst>
                <a:path h="421655" w="1025594">
                  <a:moveTo>
                    <a:pt x="101395" y="0"/>
                  </a:moveTo>
                  <a:lnTo>
                    <a:pt x="924198" y="0"/>
                  </a:lnTo>
                  <a:cubicBezTo>
                    <a:pt x="980197" y="0"/>
                    <a:pt x="1025594" y="45396"/>
                    <a:pt x="1025594" y="101395"/>
                  </a:cubicBezTo>
                  <a:lnTo>
                    <a:pt x="1025594" y="320260"/>
                  </a:lnTo>
                  <a:cubicBezTo>
                    <a:pt x="1025594" y="347151"/>
                    <a:pt x="1014911" y="372942"/>
                    <a:pt x="995896" y="391957"/>
                  </a:cubicBezTo>
                  <a:cubicBezTo>
                    <a:pt x="976880" y="410972"/>
                    <a:pt x="951090" y="421655"/>
                    <a:pt x="924198" y="421655"/>
                  </a:cubicBezTo>
                  <a:lnTo>
                    <a:pt x="101395" y="421655"/>
                  </a:lnTo>
                  <a:cubicBezTo>
                    <a:pt x="45396" y="421655"/>
                    <a:pt x="0" y="376259"/>
                    <a:pt x="0" y="320260"/>
                  </a:cubicBezTo>
                  <a:lnTo>
                    <a:pt x="0" y="101395"/>
                  </a:lnTo>
                  <a:cubicBezTo>
                    <a:pt x="0" y="45396"/>
                    <a:pt x="45396" y="0"/>
                    <a:pt x="101395" y="0"/>
                  </a:cubicBezTo>
                  <a:close/>
                </a:path>
              </a:pathLst>
            </a:custGeom>
            <a:solidFill>
              <a:srgbClr val="6E7378"/>
            </a:solidFill>
          </p:spPr>
        </p:sp>
        <p:sp>
          <p:nvSpPr>
            <p:cNvPr name="TextBox 26" id="26"/>
            <p:cNvSpPr txBox="true"/>
            <p:nvPr/>
          </p:nvSpPr>
          <p:spPr>
            <a:xfrm>
              <a:off x="0" y="-9525"/>
              <a:ext cx="1025593" cy="431180"/>
            </a:xfrm>
            <a:prstGeom prst="rect">
              <a:avLst/>
            </a:prstGeom>
          </p:spPr>
          <p:txBody>
            <a:bodyPr anchor="ctr" rtlCol="false" tIns="50800" lIns="50800" bIns="50800" rIns="50800"/>
            <a:lstStyle/>
            <a:p>
              <a:pPr algn="ctr">
                <a:lnSpc>
                  <a:spcPts val="2079"/>
                </a:lnSpc>
              </a:pPr>
            </a:p>
          </p:txBody>
        </p:sp>
      </p:grpSp>
      <p:grpSp>
        <p:nvGrpSpPr>
          <p:cNvPr name="Group 27" id="27"/>
          <p:cNvGrpSpPr/>
          <p:nvPr/>
        </p:nvGrpSpPr>
        <p:grpSpPr>
          <a:xfrm rot="0">
            <a:off x="4614062" y="2558273"/>
            <a:ext cx="4529938" cy="1629393"/>
            <a:chOff x="0" y="0"/>
            <a:chExt cx="1193070" cy="429140"/>
          </a:xfrm>
        </p:grpSpPr>
        <p:sp>
          <p:nvSpPr>
            <p:cNvPr name="Freeform 28" id="28"/>
            <p:cNvSpPr/>
            <p:nvPr/>
          </p:nvSpPr>
          <p:spPr>
            <a:xfrm flipH="false" flipV="false" rot="0">
              <a:off x="0" y="0"/>
              <a:ext cx="1193070" cy="429140"/>
            </a:xfrm>
            <a:custGeom>
              <a:avLst/>
              <a:gdLst/>
              <a:ahLst/>
              <a:cxnLst/>
              <a:rect r="r" b="b" t="t" l="l"/>
              <a:pathLst>
                <a:path h="429140" w="1193070">
                  <a:moveTo>
                    <a:pt x="87162" y="0"/>
                  </a:moveTo>
                  <a:lnTo>
                    <a:pt x="1105908" y="0"/>
                  </a:lnTo>
                  <a:cubicBezTo>
                    <a:pt x="1154046" y="0"/>
                    <a:pt x="1193070" y="39024"/>
                    <a:pt x="1193070" y="87162"/>
                  </a:cubicBezTo>
                  <a:lnTo>
                    <a:pt x="1193070" y="341979"/>
                  </a:lnTo>
                  <a:cubicBezTo>
                    <a:pt x="1193070" y="390117"/>
                    <a:pt x="1154046" y="429140"/>
                    <a:pt x="1105908" y="429140"/>
                  </a:cubicBezTo>
                  <a:lnTo>
                    <a:pt x="87162" y="429140"/>
                  </a:lnTo>
                  <a:cubicBezTo>
                    <a:pt x="64045" y="429140"/>
                    <a:pt x="41875" y="419957"/>
                    <a:pt x="25529" y="403611"/>
                  </a:cubicBezTo>
                  <a:cubicBezTo>
                    <a:pt x="9183" y="387265"/>
                    <a:pt x="0" y="365095"/>
                    <a:pt x="0" y="341979"/>
                  </a:cubicBezTo>
                  <a:lnTo>
                    <a:pt x="0" y="87162"/>
                  </a:lnTo>
                  <a:cubicBezTo>
                    <a:pt x="0" y="64045"/>
                    <a:pt x="9183" y="41875"/>
                    <a:pt x="25529" y="25529"/>
                  </a:cubicBezTo>
                  <a:cubicBezTo>
                    <a:pt x="41875" y="9183"/>
                    <a:pt x="64045" y="0"/>
                    <a:pt x="87162" y="0"/>
                  </a:cubicBezTo>
                  <a:close/>
                </a:path>
              </a:pathLst>
            </a:custGeom>
            <a:solidFill>
              <a:srgbClr val="6E7378"/>
            </a:solidFill>
          </p:spPr>
        </p:sp>
        <p:sp>
          <p:nvSpPr>
            <p:cNvPr name="TextBox 29" id="29"/>
            <p:cNvSpPr txBox="true"/>
            <p:nvPr/>
          </p:nvSpPr>
          <p:spPr>
            <a:xfrm>
              <a:off x="0" y="-9525"/>
              <a:ext cx="1193070" cy="438665"/>
            </a:xfrm>
            <a:prstGeom prst="rect">
              <a:avLst/>
            </a:prstGeom>
          </p:spPr>
          <p:txBody>
            <a:bodyPr anchor="ctr" rtlCol="false" tIns="50800" lIns="50800" bIns="50800" rIns="50800"/>
            <a:lstStyle/>
            <a:p>
              <a:pPr algn="ctr">
                <a:lnSpc>
                  <a:spcPts val="2079"/>
                </a:lnSpc>
              </a:pPr>
            </a:p>
          </p:txBody>
        </p:sp>
      </p:grpSp>
      <p:grpSp>
        <p:nvGrpSpPr>
          <p:cNvPr name="Group 30" id="30"/>
          <p:cNvGrpSpPr/>
          <p:nvPr/>
        </p:nvGrpSpPr>
        <p:grpSpPr>
          <a:xfrm rot="0">
            <a:off x="9725049" y="2558273"/>
            <a:ext cx="4085645" cy="1648475"/>
            <a:chOff x="0" y="0"/>
            <a:chExt cx="1191397" cy="480704"/>
          </a:xfrm>
        </p:grpSpPr>
        <p:sp>
          <p:nvSpPr>
            <p:cNvPr name="Freeform 31" id="31"/>
            <p:cNvSpPr/>
            <p:nvPr/>
          </p:nvSpPr>
          <p:spPr>
            <a:xfrm flipH="false" flipV="false" rot="0">
              <a:off x="0" y="0"/>
              <a:ext cx="1191397" cy="480704"/>
            </a:xfrm>
            <a:custGeom>
              <a:avLst/>
              <a:gdLst/>
              <a:ahLst/>
              <a:cxnLst/>
              <a:rect r="r" b="b" t="t" l="l"/>
              <a:pathLst>
                <a:path h="480704" w="1191397">
                  <a:moveTo>
                    <a:pt x="96640" y="0"/>
                  </a:moveTo>
                  <a:lnTo>
                    <a:pt x="1094756" y="0"/>
                  </a:lnTo>
                  <a:cubicBezTo>
                    <a:pt x="1148129" y="0"/>
                    <a:pt x="1191397" y="43267"/>
                    <a:pt x="1191397" y="96640"/>
                  </a:cubicBezTo>
                  <a:lnTo>
                    <a:pt x="1191397" y="384064"/>
                  </a:lnTo>
                  <a:cubicBezTo>
                    <a:pt x="1191397" y="437437"/>
                    <a:pt x="1148129" y="480704"/>
                    <a:pt x="1094756" y="480704"/>
                  </a:cubicBezTo>
                  <a:lnTo>
                    <a:pt x="96640" y="480704"/>
                  </a:lnTo>
                  <a:cubicBezTo>
                    <a:pt x="43267" y="480704"/>
                    <a:pt x="0" y="437437"/>
                    <a:pt x="0" y="384064"/>
                  </a:cubicBezTo>
                  <a:lnTo>
                    <a:pt x="0" y="96640"/>
                  </a:lnTo>
                  <a:cubicBezTo>
                    <a:pt x="0" y="43267"/>
                    <a:pt x="43267" y="0"/>
                    <a:pt x="96640" y="0"/>
                  </a:cubicBezTo>
                  <a:close/>
                </a:path>
              </a:pathLst>
            </a:custGeom>
            <a:solidFill>
              <a:srgbClr val="6E7378"/>
            </a:solidFill>
          </p:spPr>
        </p:sp>
        <p:sp>
          <p:nvSpPr>
            <p:cNvPr name="TextBox 32" id="32"/>
            <p:cNvSpPr txBox="true"/>
            <p:nvPr/>
          </p:nvSpPr>
          <p:spPr>
            <a:xfrm>
              <a:off x="0" y="-9525"/>
              <a:ext cx="1191397" cy="490229"/>
            </a:xfrm>
            <a:prstGeom prst="rect">
              <a:avLst/>
            </a:prstGeom>
          </p:spPr>
          <p:txBody>
            <a:bodyPr anchor="ctr" rtlCol="false" tIns="50800" lIns="50800" bIns="50800" rIns="50800"/>
            <a:lstStyle/>
            <a:p>
              <a:pPr algn="ctr">
                <a:lnSpc>
                  <a:spcPts val="2079"/>
                </a:lnSpc>
              </a:pPr>
            </a:p>
          </p:txBody>
        </p:sp>
      </p:grpSp>
      <p:grpSp>
        <p:nvGrpSpPr>
          <p:cNvPr name="Group 33" id="33"/>
          <p:cNvGrpSpPr/>
          <p:nvPr/>
        </p:nvGrpSpPr>
        <p:grpSpPr>
          <a:xfrm rot="0">
            <a:off x="14344659" y="2558273"/>
            <a:ext cx="3466396" cy="1648475"/>
            <a:chOff x="0" y="0"/>
            <a:chExt cx="912960" cy="434166"/>
          </a:xfrm>
        </p:grpSpPr>
        <p:sp>
          <p:nvSpPr>
            <p:cNvPr name="Freeform 34" id="34"/>
            <p:cNvSpPr/>
            <p:nvPr/>
          </p:nvSpPr>
          <p:spPr>
            <a:xfrm flipH="false" flipV="false" rot="0">
              <a:off x="0" y="0"/>
              <a:ext cx="912960" cy="434166"/>
            </a:xfrm>
            <a:custGeom>
              <a:avLst/>
              <a:gdLst/>
              <a:ahLst/>
              <a:cxnLst/>
              <a:rect r="r" b="b" t="t" l="l"/>
              <a:pathLst>
                <a:path h="434166" w="912960">
                  <a:moveTo>
                    <a:pt x="113904" y="0"/>
                  </a:moveTo>
                  <a:lnTo>
                    <a:pt x="799056" y="0"/>
                  </a:lnTo>
                  <a:cubicBezTo>
                    <a:pt x="829265" y="0"/>
                    <a:pt x="858237" y="12001"/>
                    <a:pt x="879598" y="33362"/>
                  </a:cubicBezTo>
                  <a:cubicBezTo>
                    <a:pt x="900960" y="54723"/>
                    <a:pt x="912960" y="83695"/>
                    <a:pt x="912960" y="113904"/>
                  </a:cubicBezTo>
                  <a:lnTo>
                    <a:pt x="912960" y="320262"/>
                  </a:lnTo>
                  <a:cubicBezTo>
                    <a:pt x="912960" y="383169"/>
                    <a:pt x="861963" y="434166"/>
                    <a:pt x="799056" y="434166"/>
                  </a:cubicBezTo>
                  <a:lnTo>
                    <a:pt x="113904" y="434166"/>
                  </a:lnTo>
                  <a:cubicBezTo>
                    <a:pt x="50997" y="434166"/>
                    <a:pt x="0" y="383169"/>
                    <a:pt x="0" y="320262"/>
                  </a:cubicBezTo>
                  <a:lnTo>
                    <a:pt x="0" y="113904"/>
                  </a:lnTo>
                  <a:cubicBezTo>
                    <a:pt x="0" y="50997"/>
                    <a:pt x="50997" y="0"/>
                    <a:pt x="113904" y="0"/>
                  </a:cubicBezTo>
                  <a:close/>
                </a:path>
              </a:pathLst>
            </a:custGeom>
            <a:solidFill>
              <a:srgbClr val="6E7378"/>
            </a:solidFill>
          </p:spPr>
        </p:sp>
        <p:sp>
          <p:nvSpPr>
            <p:cNvPr name="TextBox 35" id="35"/>
            <p:cNvSpPr txBox="true"/>
            <p:nvPr/>
          </p:nvSpPr>
          <p:spPr>
            <a:xfrm>
              <a:off x="0" y="-9525"/>
              <a:ext cx="912960" cy="443691"/>
            </a:xfrm>
            <a:prstGeom prst="rect">
              <a:avLst/>
            </a:prstGeom>
          </p:spPr>
          <p:txBody>
            <a:bodyPr anchor="ctr" rtlCol="false" tIns="50800" lIns="50800" bIns="50800" rIns="50800"/>
            <a:lstStyle/>
            <a:p>
              <a:pPr algn="ctr">
                <a:lnSpc>
                  <a:spcPts val="2079"/>
                </a:lnSpc>
              </a:pPr>
            </a:p>
          </p:txBody>
        </p:sp>
      </p:grpSp>
      <p:sp>
        <p:nvSpPr>
          <p:cNvPr name="AutoShape 36" id="36"/>
          <p:cNvSpPr/>
          <p:nvPr/>
        </p:nvSpPr>
        <p:spPr>
          <a:xfrm flipV="true">
            <a:off x="562202" y="4396858"/>
            <a:ext cx="2305428" cy="0"/>
          </a:xfrm>
          <a:prstGeom prst="line">
            <a:avLst/>
          </a:prstGeom>
          <a:ln cap="flat" w="28575">
            <a:solidFill>
              <a:srgbClr val="FFFFFF"/>
            </a:solidFill>
            <a:prstDash val="solid"/>
            <a:headEnd type="none" len="sm" w="sm"/>
            <a:tailEnd type="none" len="sm" w="sm"/>
          </a:ln>
        </p:spPr>
      </p:sp>
      <p:sp>
        <p:nvSpPr>
          <p:cNvPr name="Freeform 37" id="37"/>
          <p:cNvSpPr/>
          <p:nvPr/>
        </p:nvSpPr>
        <p:spPr>
          <a:xfrm flipH="false" flipV="false" rot="-10800000">
            <a:off x="16319303" y="8911587"/>
            <a:ext cx="375398" cy="375398"/>
          </a:xfrm>
          <a:custGeom>
            <a:avLst/>
            <a:gdLst/>
            <a:ahLst/>
            <a:cxnLst/>
            <a:rect r="r" b="b" t="t" l="l"/>
            <a:pathLst>
              <a:path h="375398" w="375398">
                <a:moveTo>
                  <a:pt x="0" y="0"/>
                </a:moveTo>
                <a:lnTo>
                  <a:pt x="375398" y="0"/>
                </a:lnTo>
                <a:lnTo>
                  <a:pt x="375398" y="375397"/>
                </a:lnTo>
                <a:lnTo>
                  <a:pt x="0" y="375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8" id="38"/>
          <p:cNvSpPr txBox="true"/>
          <p:nvPr/>
        </p:nvSpPr>
        <p:spPr>
          <a:xfrm rot="0">
            <a:off x="14508616" y="5354835"/>
            <a:ext cx="3241861" cy="2174454"/>
          </a:xfrm>
          <a:prstGeom prst="rect">
            <a:avLst/>
          </a:prstGeom>
        </p:spPr>
        <p:txBody>
          <a:bodyPr anchor="t" rtlCol="false" tIns="0" lIns="0" bIns="0" rIns="0">
            <a:spAutoFit/>
          </a:bodyPr>
          <a:lstStyle/>
          <a:p>
            <a:pPr algn="ctr">
              <a:lnSpc>
                <a:spcPts val="3499"/>
              </a:lnSpc>
            </a:pPr>
            <a:r>
              <a:rPr lang="en-US" sz="2499" b="true">
                <a:solidFill>
                  <a:srgbClr val="FFFFFF"/>
                </a:solidFill>
                <a:latin typeface="Lato Bold"/>
                <a:ea typeface="Lato Bold"/>
                <a:cs typeface="Lato Bold"/>
                <a:sym typeface="Lato Bold"/>
              </a:rPr>
              <a:t>Programa de formación y acompañamiento</a:t>
            </a:r>
          </a:p>
          <a:p>
            <a:pPr algn="ctr">
              <a:lnSpc>
                <a:spcPts val="3499"/>
              </a:lnSpc>
            </a:pPr>
            <a:r>
              <a:rPr lang="en-US" sz="2499" b="true">
                <a:solidFill>
                  <a:srgbClr val="FFFFFF"/>
                </a:solidFill>
                <a:latin typeface="Lato Bold"/>
                <a:ea typeface="Lato Bold"/>
                <a:cs typeface="Lato Bold"/>
                <a:sym typeface="Lato Bold"/>
              </a:rPr>
              <a:t> en competencias </a:t>
            </a:r>
          </a:p>
          <a:p>
            <a:pPr algn="ctr">
              <a:lnSpc>
                <a:spcPts val="3499"/>
              </a:lnSpc>
            </a:pPr>
            <a:r>
              <a:rPr lang="en-US" sz="2499" b="true">
                <a:solidFill>
                  <a:srgbClr val="FFFFFF"/>
                </a:solidFill>
                <a:latin typeface="Lato Bold"/>
                <a:ea typeface="Lato Bold"/>
                <a:cs typeface="Lato Bold"/>
                <a:sym typeface="Lato Bold"/>
              </a:rPr>
              <a:t>de comunicación</a:t>
            </a:r>
          </a:p>
        </p:txBody>
      </p:sp>
      <p:grpSp>
        <p:nvGrpSpPr>
          <p:cNvPr name="Group 39" id="39"/>
          <p:cNvGrpSpPr/>
          <p:nvPr/>
        </p:nvGrpSpPr>
        <p:grpSpPr>
          <a:xfrm rot="0">
            <a:off x="14917756" y="5573195"/>
            <a:ext cx="97874" cy="97874"/>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1" id="41"/>
            <p:cNvSpPr txBox="true"/>
            <p:nvPr/>
          </p:nvSpPr>
          <p:spPr>
            <a:xfrm>
              <a:off x="76200" y="66675"/>
              <a:ext cx="660400" cy="669925"/>
            </a:xfrm>
            <a:prstGeom prst="rect">
              <a:avLst/>
            </a:prstGeom>
          </p:spPr>
          <p:txBody>
            <a:bodyPr anchor="ctr" rtlCol="false" tIns="50800" lIns="50800" bIns="50800" rIns="50800"/>
            <a:lstStyle/>
            <a:p>
              <a:pPr algn="ctr">
                <a:lnSpc>
                  <a:spcPts val="2079"/>
                </a:lnSpc>
              </a:pPr>
            </a:p>
          </p:txBody>
        </p:sp>
      </p:grpSp>
      <p:grpSp>
        <p:nvGrpSpPr>
          <p:cNvPr name="Group 42" id="42"/>
          <p:cNvGrpSpPr/>
          <p:nvPr/>
        </p:nvGrpSpPr>
        <p:grpSpPr>
          <a:xfrm rot="0">
            <a:off x="0" y="0"/>
            <a:ext cx="18288000" cy="2182778"/>
            <a:chOff x="0" y="0"/>
            <a:chExt cx="1562628" cy="186509"/>
          </a:xfrm>
        </p:grpSpPr>
        <p:sp>
          <p:nvSpPr>
            <p:cNvPr name="Freeform 43" id="43"/>
            <p:cNvSpPr/>
            <p:nvPr/>
          </p:nvSpPr>
          <p:spPr>
            <a:xfrm flipH="false" flipV="false" rot="0">
              <a:off x="0" y="0"/>
              <a:ext cx="1562628" cy="186509"/>
            </a:xfrm>
            <a:custGeom>
              <a:avLst/>
              <a:gdLst/>
              <a:ahLst/>
              <a:cxnLst/>
              <a:rect r="r" b="b" t="t" l="l"/>
              <a:pathLst>
                <a:path h="186509" w="1562628">
                  <a:moveTo>
                    <a:pt x="0" y="0"/>
                  </a:moveTo>
                  <a:lnTo>
                    <a:pt x="1562628" y="0"/>
                  </a:lnTo>
                  <a:lnTo>
                    <a:pt x="1562628" y="186509"/>
                  </a:lnTo>
                  <a:lnTo>
                    <a:pt x="0" y="186509"/>
                  </a:lnTo>
                  <a:close/>
                </a:path>
              </a:pathLst>
            </a:custGeom>
            <a:solidFill>
              <a:srgbClr val="73B744"/>
            </a:solidFill>
          </p:spPr>
        </p:sp>
        <p:sp>
          <p:nvSpPr>
            <p:cNvPr name="TextBox 44" id="44"/>
            <p:cNvSpPr txBox="true"/>
            <p:nvPr/>
          </p:nvSpPr>
          <p:spPr>
            <a:xfrm>
              <a:off x="0" y="0"/>
              <a:ext cx="1562628" cy="186509"/>
            </a:xfrm>
            <a:prstGeom prst="rect">
              <a:avLst/>
            </a:prstGeom>
          </p:spPr>
          <p:txBody>
            <a:bodyPr anchor="ctr" rtlCol="false" tIns="50800" lIns="50800" bIns="50800" rIns="50800"/>
            <a:lstStyle/>
            <a:p>
              <a:pPr algn="ctr">
                <a:lnSpc>
                  <a:spcPts val="4079"/>
                </a:lnSpc>
              </a:pPr>
            </a:p>
          </p:txBody>
        </p:sp>
      </p:grpSp>
      <p:sp>
        <p:nvSpPr>
          <p:cNvPr name="TextBox 45" id="45"/>
          <p:cNvSpPr txBox="true"/>
          <p:nvPr/>
        </p:nvSpPr>
        <p:spPr>
          <a:xfrm rot="0">
            <a:off x="3640992" y="468302"/>
            <a:ext cx="11701931" cy="1112823"/>
          </a:xfrm>
          <a:prstGeom prst="rect">
            <a:avLst/>
          </a:prstGeom>
        </p:spPr>
        <p:txBody>
          <a:bodyPr anchor="t" rtlCol="false" tIns="0" lIns="0" bIns="0" rIns="0">
            <a:spAutoFit/>
          </a:bodyPr>
          <a:lstStyle/>
          <a:p>
            <a:pPr algn="ctr">
              <a:lnSpc>
                <a:spcPts val="9013"/>
              </a:lnSpc>
            </a:pPr>
            <a:r>
              <a:rPr lang="en-US" sz="6438" b="true">
                <a:solidFill>
                  <a:srgbClr val="FFFFFF"/>
                </a:solidFill>
                <a:latin typeface="Lato Bold"/>
                <a:ea typeface="Lato Bold"/>
                <a:cs typeface="Lato Bold"/>
                <a:sym typeface="Lato Bold"/>
              </a:rPr>
              <a:t>ACTIVIDADES POR OBJETIVO</a:t>
            </a:r>
          </a:p>
        </p:txBody>
      </p:sp>
      <p:sp>
        <p:nvSpPr>
          <p:cNvPr name="TextBox 46" id="46"/>
          <p:cNvSpPr txBox="true"/>
          <p:nvPr/>
        </p:nvSpPr>
        <p:spPr>
          <a:xfrm rot="0">
            <a:off x="790423" y="2630075"/>
            <a:ext cx="2947339" cy="1411224"/>
          </a:xfrm>
          <a:prstGeom prst="rect">
            <a:avLst/>
          </a:prstGeom>
        </p:spPr>
        <p:txBody>
          <a:bodyPr anchor="t" rtlCol="false" tIns="0" lIns="0" bIns="0" rIns="0">
            <a:spAutoFit/>
          </a:bodyPr>
          <a:lstStyle/>
          <a:p>
            <a:pPr algn="ctr">
              <a:lnSpc>
                <a:spcPts val="4415"/>
              </a:lnSpc>
            </a:pPr>
            <a:r>
              <a:rPr lang="en-US" sz="3199" b="true">
                <a:solidFill>
                  <a:srgbClr val="FFFFFF"/>
                </a:solidFill>
                <a:latin typeface="Lato Bold"/>
                <a:ea typeface="Lato Bold"/>
                <a:cs typeface="Lato Bold"/>
                <a:sym typeface="Lato Bold"/>
              </a:rPr>
              <a:t>0E1</a:t>
            </a:r>
          </a:p>
          <a:p>
            <a:pPr algn="ctr">
              <a:lnSpc>
                <a:spcPts val="3449"/>
              </a:lnSpc>
            </a:pPr>
            <a:r>
              <a:rPr lang="en-US" sz="2499" b="true">
                <a:solidFill>
                  <a:srgbClr val="FFFFFF"/>
                </a:solidFill>
                <a:latin typeface="Lato Bold"/>
                <a:ea typeface="Lato Bold"/>
                <a:cs typeface="Lato Bold"/>
                <a:sym typeface="Lato Bold"/>
              </a:rPr>
              <a:t>Articular procesos de GTH</a:t>
            </a:r>
          </a:p>
        </p:txBody>
      </p:sp>
      <p:sp>
        <p:nvSpPr>
          <p:cNvPr name="TextBox 47" id="47"/>
          <p:cNvSpPr txBox="true"/>
          <p:nvPr/>
        </p:nvSpPr>
        <p:spPr>
          <a:xfrm rot="0">
            <a:off x="5324596" y="2630075"/>
            <a:ext cx="3108870" cy="1411224"/>
          </a:xfrm>
          <a:prstGeom prst="rect">
            <a:avLst/>
          </a:prstGeom>
        </p:spPr>
        <p:txBody>
          <a:bodyPr anchor="t" rtlCol="false" tIns="0" lIns="0" bIns="0" rIns="0">
            <a:spAutoFit/>
          </a:bodyPr>
          <a:lstStyle/>
          <a:p>
            <a:pPr algn="ctr">
              <a:lnSpc>
                <a:spcPts val="4415"/>
              </a:lnSpc>
            </a:pPr>
            <a:r>
              <a:rPr lang="en-US" sz="3199" b="true">
                <a:solidFill>
                  <a:srgbClr val="FFFFFF"/>
                </a:solidFill>
                <a:latin typeface="Lato Bold"/>
                <a:ea typeface="Lato Bold"/>
                <a:cs typeface="Lato Bold"/>
                <a:sym typeface="Lato Bold"/>
              </a:rPr>
              <a:t>0E2</a:t>
            </a:r>
          </a:p>
          <a:p>
            <a:pPr algn="ctr">
              <a:lnSpc>
                <a:spcPts val="3449"/>
              </a:lnSpc>
            </a:pPr>
            <a:r>
              <a:rPr lang="en-US" sz="2499" b="true">
                <a:solidFill>
                  <a:srgbClr val="FFFFFF"/>
                </a:solidFill>
                <a:latin typeface="Lato Bold"/>
                <a:ea typeface="Lato Bold"/>
                <a:cs typeface="Lato Bold"/>
                <a:sym typeface="Lato Bold"/>
              </a:rPr>
              <a:t>Consolidar cultura organizacional</a:t>
            </a:r>
          </a:p>
        </p:txBody>
      </p:sp>
      <p:sp>
        <p:nvSpPr>
          <p:cNvPr name="TextBox 48" id="48"/>
          <p:cNvSpPr txBox="true"/>
          <p:nvPr/>
        </p:nvSpPr>
        <p:spPr>
          <a:xfrm rot="0">
            <a:off x="9958400" y="2643561"/>
            <a:ext cx="3618944" cy="1411224"/>
          </a:xfrm>
          <a:prstGeom prst="rect">
            <a:avLst/>
          </a:prstGeom>
        </p:spPr>
        <p:txBody>
          <a:bodyPr anchor="t" rtlCol="false" tIns="0" lIns="0" bIns="0" rIns="0">
            <a:spAutoFit/>
          </a:bodyPr>
          <a:lstStyle/>
          <a:p>
            <a:pPr algn="ctr">
              <a:lnSpc>
                <a:spcPts val="4416"/>
              </a:lnSpc>
            </a:pPr>
            <a:r>
              <a:rPr lang="en-US" sz="3200" b="true">
                <a:solidFill>
                  <a:srgbClr val="FFFFFF"/>
                </a:solidFill>
                <a:latin typeface="Lato Bold"/>
                <a:ea typeface="Lato Bold"/>
                <a:cs typeface="Lato Bold"/>
                <a:sym typeface="Lato Bold"/>
              </a:rPr>
              <a:t>0E3</a:t>
            </a:r>
          </a:p>
          <a:p>
            <a:pPr algn="ctr">
              <a:lnSpc>
                <a:spcPts val="3449"/>
              </a:lnSpc>
            </a:pPr>
            <a:r>
              <a:rPr lang="en-US" sz="2499" b="true">
                <a:solidFill>
                  <a:srgbClr val="FFFFFF"/>
                </a:solidFill>
                <a:latin typeface="Lato Bold"/>
                <a:ea typeface="Lato Bold"/>
                <a:cs typeface="Lato Bold"/>
                <a:sym typeface="Lato Bold"/>
              </a:rPr>
              <a:t>Generación y acceso a la comunicación</a:t>
            </a:r>
          </a:p>
        </p:txBody>
      </p:sp>
      <p:sp>
        <p:nvSpPr>
          <p:cNvPr name="TextBox 49" id="49"/>
          <p:cNvSpPr txBox="true"/>
          <p:nvPr/>
        </p:nvSpPr>
        <p:spPr>
          <a:xfrm rot="0">
            <a:off x="14809577" y="2643561"/>
            <a:ext cx="2536561" cy="1411224"/>
          </a:xfrm>
          <a:prstGeom prst="rect">
            <a:avLst/>
          </a:prstGeom>
        </p:spPr>
        <p:txBody>
          <a:bodyPr anchor="t" rtlCol="false" tIns="0" lIns="0" bIns="0" rIns="0">
            <a:spAutoFit/>
          </a:bodyPr>
          <a:lstStyle/>
          <a:p>
            <a:pPr algn="ctr">
              <a:lnSpc>
                <a:spcPts val="4415"/>
              </a:lnSpc>
            </a:pPr>
            <a:r>
              <a:rPr lang="en-US" sz="3199" b="true">
                <a:solidFill>
                  <a:srgbClr val="FFFFFF"/>
                </a:solidFill>
                <a:latin typeface="Lato Bold"/>
                <a:ea typeface="Lato Bold"/>
                <a:cs typeface="Lato Bold"/>
                <a:sym typeface="Lato Bold"/>
              </a:rPr>
              <a:t>0E4</a:t>
            </a:r>
          </a:p>
          <a:p>
            <a:pPr algn="ctr">
              <a:lnSpc>
                <a:spcPts val="3449"/>
              </a:lnSpc>
            </a:pPr>
            <a:r>
              <a:rPr lang="en-US" sz="2499" b="true">
                <a:solidFill>
                  <a:srgbClr val="FFFFFF"/>
                </a:solidFill>
                <a:latin typeface="Lato Bold"/>
                <a:ea typeface="Lato Bold"/>
                <a:cs typeface="Lato Bold"/>
                <a:sym typeface="Lato Bold"/>
              </a:rPr>
              <a:t>Consolidar imagen en campo</a:t>
            </a:r>
          </a:p>
        </p:txBody>
      </p:sp>
      <p:sp>
        <p:nvSpPr>
          <p:cNvPr name="TextBox 50" id="50"/>
          <p:cNvSpPr txBox="true"/>
          <p:nvPr/>
        </p:nvSpPr>
        <p:spPr>
          <a:xfrm rot="0">
            <a:off x="14232391" y="5282117"/>
            <a:ext cx="9525" cy="887095"/>
          </a:xfrm>
          <a:prstGeom prst="rect">
            <a:avLst/>
          </a:prstGeom>
        </p:spPr>
        <p:txBody>
          <a:bodyPr anchor="t" rtlCol="false" tIns="0" lIns="0" bIns="0" rIns="0">
            <a:spAutoFit/>
          </a:bodyPr>
          <a:lstStyle/>
          <a:p>
            <a:pPr algn="ctr">
              <a:lnSpc>
                <a:spcPts val="7279"/>
              </a:lnSpc>
            </a:pPr>
          </a:p>
        </p:txBody>
      </p:sp>
      <p:sp>
        <p:nvSpPr>
          <p:cNvPr name="TextBox 51" id="51"/>
          <p:cNvSpPr txBox="true"/>
          <p:nvPr/>
        </p:nvSpPr>
        <p:spPr>
          <a:xfrm rot="0">
            <a:off x="9922211" y="4684227"/>
            <a:ext cx="3513085" cy="3498850"/>
          </a:xfrm>
          <a:prstGeom prst="rect">
            <a:avLst/>
          </a:prstGeom>
        </p:spPr>
        <p:txBody>
          <a:bodyPr anchor="t" rtlCol="false" tIns="0" lIns="0" bIns="0" rIns="0">
            <a:spAutoFit/>
          </a:bodyPr>
          <a:lstStyle/>
          <a:p>
            <a:pPr algn="ctr" marL="539751" indent="-269876" lvl="1">
              <a:lnSpc>
                <a:spcPts val="3500"/>
              </a:lnSpc>
              <a:buFont typeface="Arial"/>
              <a:buChar char="•"/>
            </a:pPr>
            <a:r>
              <a:rPr lang="en-US" b="true" sz="2500" i="true">
                <a:solidFill>
                  <a:srgbClr val="FFFFFF"/>
                </a:solidFill>
                <a:latin typeface="Lato Bold Italics"/>
                <a:ea typeface="Lato Bold Italics"/>
                <a:cs typeface="Lato Bold Italics"/>
                <a:sym typeface="Lato Bold Italics"/>
              </a:rPr>
              <a:t>Descoideas: </a:t>
            </a:r>
            <a:r>
              <a:rPr lang="en-US" b="true" sz="2500">
                <a:solidFill>
                  <a:srgbClr val="FFFFFF"/>
                </a:solidFill>
                <a:latin typeface="Lato Bold"/>
                <a:ea typeface="Lato Bold"/>
                <a:cs typeface="Lato Bold"/>
                <a:sym typeface="Lato Bold"/>
              </a:rPr>
              <a:t>transformando comunicaciones</a:t>
            </a:r>
          </a:p>
          <a:p>
            <a:pPr algn="ctr" marL="539751" indent="-269876" lvl="1">
              <a:lnSpc>
                <a:spcPts val="3500"/>
              </a:lnSpc>
              <a:buFont typeface="Arial"/>
              <a:buChar char="•"/>
            </a:pPr>
            <a:r>
              <a:rPr lang="en-US" b="true" sz="2500">
                <a:solidFill>
                  <a:srgbClr val="FFFFFF"/>
                </a:solidFill>
                <a:latin typeface="Lato Bold"/>
                <a:ea typeface="Lato Bold"/>
                <a:cs typeface="Lato Bold"/>
                <a:sym typeface="Lato Bold"/>
              </a:rPr>
              <a:t>Comunidad de whatsapp </a:t>
            </a:r>
          </a:p>
          <a:p>
            <a:pPr algn="ctr" marL="539751" indent="-269876" lvl="1">
              <a:lnSpc>
                <a:spcPts val="3500"/>
              </a:lnSpc>
              <a:buFont typeface="Arial"/>
              <a:buChar char="•"/>
            </a:pPr>
            <a:r>
              <a:rPr lang="en-US" b="true" sz="2500">
                <a:solidFill>
                  <a:srgbClr val="FFFFFF"/>
                </a:solidFill>
                <a:latin typeface="Lato Bold"/>
                <a:ea typeface="Lato Bold"/>
                <a:cs typeface="Lato Bold"/>
                <a:sym typeface="Lato Bold"/>
              </a:rPr>
              <a:t>Noticias rápidas con Desquito</a:t>
            </a:r>
          </a:p>
          <a:p>
            <a:pPr algn="ctr" marL="539751" indent="-269876" lvl="1">
              <a:lnSpc>
                <a:spcPts val="3500"/>
              </a:lnSpc>
              <a:buFont typeface="Arial"/>
              <a:buChar char="•"/>
            </a:pPr>
            <a:r>
              <a:rPr lang="en-US" b="true" sz="2500">
                <a:solidFill>
                  <a:srgbClr val="FFFFFF"/>
                </a:solidFill>
                <a:latin typeface="Lato Bold"/>
                <a:ea typeface="Lato Bold"/>
                <a:cs typeface="Lato Bold"/>
                <a:sym typeface="Lato Bold"/>
              </a:rPr>
              <a:t>Evaluación 360</a:t>
            </a:r>
          </a:p>
        </p:txBody>
      </p:sp>
      <p:sp>
        <p:nvSpPr>
          <p:cNvPr name="TextBox 52" id="52"/>
          <p:cNvSpPr txBox="true"/>
          <p:nvPr/>
        </p:nvSpPr>
        <p:spPr>
          <a:xfrm rot="0">
            <a:off x="950773" y="5525570"/>
            <a:ext cx="2882239" cy="1736725"/>
          </a:xfrm>
          <a:prstGeom prst="rect">
            <a:avLst/>
          </a:prstGeom>
        </p:spPr>
        <p:txBody>
          <a:bodyPr anchor="t" rtlCol="false" tIns="0" lIns="0" bIns="0" rIns="0">
            <a:spAutoFit/>
          </a:bodyPr>
          <a:lstStyle/>
          <a:p>
            <a:pPr algn="ctr">
              <a:lnSpc>
                <a:spcPts val="3499"/>
              </a:lnSpc>
            </a:pPr>
            <a:r>
              <a:rPr lang="en-US" b="true" sz="2499">
                <a:solidFill>
                  <a:srgbClr val="FFFFFF"/>
                </a:solidFill>
                <a:latin typeface="Lato Bold"/>
                <a:ea typeface="Lato Bold"/>
                <a:cs typeface="Lato Bold"/>
                <a:sym typeface="Lato Bold"/>
              </a:rPr>
              <a:t>Plan conjunto de articulación de procesos estratégicos </a:t>
            </a:r>
          </a:p>
        </p:txBody>
      </p:sp>
      <p:grpSp>
        <p:nvGrpSpPr>
          <p:cNvPr name="Group 53" id="53"/>
          <p:cNvGrpSpPr/>
          <p:nvPr/>
        </p:nvGrpSpPr>
        <p:grpSpPr>
          <a:xfrm rot="0">
            <a:off x="852899" y="5724352"/>
            <a:ext cx="97874" cy="97874"/>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5" id="55"/>
            <p:cNvSpPr txBox="true"/>
            <p:nvPr/>
          </p:nvSpPr>
          <p:spPr>
            <a:xfrm>
              <a:off x="76200" y="66675"/>
              <a:ext cx="660400" cy="669925"/>
            </a:xfrm>
            <a:prstGeom prst="rect">
              <a:avLst/>
            </a:prstGeom>
          </p:spPr>
          <p:txBody>
            <a:bodyPr anchor="ctr" rtlCol="false" tIns="50800" lIns="50800" bIns="50800" rIns="50800"/>
            <a:lstStyle/>
            <a:p>
              <a:pPr algn="ctr">
                <a:lnSpc>
                  <a:spcPts val="2079"/>
                </a:lnSpc>
              </a:pPr>
            </a:p>
          </p:txBody>
        </p:sp>
      </p:gr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74010" y="8968308"/>
            <a:ext cx="8740200" cy="225000"/>
          </a:xfrm>
          <a:prstGeom prst="rect">
            <a:avLst/>
          </a:prstGeom>
        </p:spPr>
        <p:txBody>
          <a:bodyPr anchor="t" rtlCol="false" tIns="0" lIns="0" bIns="0" rIns="0">
            <a:spAutoFit/>
          </a:bodyPr>
          <a:lstStyle/>
          <a:p>
            <a:pPr algn="ctr">
              <a:lnSpc>
                <a:spcPts val="1754"/>
              </a:lnSpc>
            </a:pPr>
            <a:r>
              <a:rPr lang="en-US" sz="1462">
                <a:solidFill>
                  <a:srgbClr val="FFFFFF"/>
                </a:solidFill>
                <a:latin typeface="Lato"/>
                <a:ea typeface="Lato"/>
                <a:cs typeface="Lato"/>
                <a:sym typeface="Lato"/>
              </a:rPr>
              <a:t>September 2016</a:t>
            </a:r>
          </a:p>
        </p:txBody>
      </p:sp>
      <p:grpSp>
        <p:nvGrpSpPr>
          <p:cNvPr name="Group 3" id="3"/>
          <p:cNvGrpSpPr/>
          <p:nvPr/>
        </p:nvGrpSpPr>
        <p:grpSpPr>
          <a:xfrm rot="0">
            <a:off x="0" y="0"/>
            <a:ext cx="18288000" cy="10294622"/>
            <a:chOff x="0" y="0"/>
            <a:chExt cx="24384000" cy="13726163"/>
          </a:xfrm>
        </p:grpSpPr>
        <p:sp>
          <p:nvSpPr>
            <p:cNvPr name="Freeform 4" id="4"/>
            <p:cNvSpPr/>
            <p:nvPr/>
          </p:nvSpPr>
          <p:spPr>
            <a:xfrm flipH="false" flipV="false" rot="0">
              <a:off x="0" y="0"/>
              <a:ext cx="24384000" cy="13726193"/>
            </a:xfrm>
            <a:custGeom>
              <a:avLst/>
              <a:gdLst/>
              <a:ahLst/>
              <a:cxnLst/>
              <a:rect r="r" b="b" t="t" l="l"/>
              <a:pathLst>
                <a:path h="13726193" w="24384000">
                  <a:moveTo>
                    <a:pt x="0" y="0"/>
                  </a:moveTo>
                  <a:lnTo>
                    <a:pt x="24384000" y="0"/>
                  </a:lnTo>
                  <a:lnTo>
                    <a:pt x="24384000" y="13726193"/>
                  </a:lnTo>
                  <a:lnTo>
                    <a:pt x="0" y="13726193"/>
                  </a:lnTo>
                  <a:close/>
                </a:path>
              </a:pathLst>
            </a:custGeom>
            <a:solidFill>
              <a:srgbClr val="73B744"/>
            </a:solidFill>
          </p:spPr>
        </p:sp>
      </p:grpSp>
      <p:sp>
        <p:nvSpPr>
          <p:cNvPr name="Freeform 5" id="5"/>
          <p:cNvSpPr/>
          <p:nvPr/>
        </p:nvSpPr>
        <p:spPr>
          <a:xfrm flipH="false" flipV="false" rot="0">
            <a:off x="15263574" y="8968308"/>
            <a:ext cx="2777119" cy="1069191"/>
          </a:xfrm>
          <a:custGeom>
            <a:avLst/>
            <a:gdLst/>
            <a:ahLst/>
            <a:cxnLst/>
            <a:rect r="r" b="b" t="t" l="l"/>
            <a:pathLst>
              <a:path h="1069191" w="2777119">
                <a:moveTo>
                  <a:pt x="0" y="0"/>
                </a:moveTo>
                <a:lnTo>
                  <a:pt x="2777119" y="0"/>
                </a:lnTo>
                <a:lnTo>
                  <a:pt x="2777119" y="1069191"/>
                </a:lnTo>
                <a:lnTo>
                  <a:pt x="0" y="1069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7546545" y="485801"/>
            <a:ext cx="3195130" cy="1939557"/>
          </a:xfrm>
          <a:prstGeom prst="rect">
            <a:avLst/>
          </a:prstGeom>
        </p:spPr>
        <p:txBody>
          <a:bodyPr anchor="t" rtlCol="false" tIns="0" lIns="0" bIns="0" rIns="0">
            <a:spAutoFit/>
          </a:bodyPr>
          <a:lstStyle/>
          <a:p>
            <a:pPr algn="l">
              <a:lnSpc>
                <a:spcPts val="15917"/>
              </a:lnSpc>
            </a:pPr>
            <a:r>
              <a:rPr lang="en-US" sz="11053">
                <a:solidFill>
                  <a:srgbClr val="FFFFFF"/>
                </a:solidFill>
                <a:latin typeface="Lato"/>
                <a:ea typeface="Lato"/>
                <a:cs typeface="Lato"/>
                <a:sym typeface="Lato"/>
              </a:rPr>
              <a:t>OE 1</a:t>
            </a:r>
          </a:p>
        </p:txBody>
      </p:sp>
      <p:sp>
        <p:nvSpPr>
          <p:cNvPr name="AutoShape 7" id="7"/>
          <p:cNvSpPr/>
          <p:nvPr/>
        </p:nvSpPr>
        <p:spPr>
          <a:xfrm>
            <a:off x="6845321" y="2620621"/>
            <a:ext cx="4597358" cy="0"/>
          </a:xfrm>
          <a:prstGeom prst="line">
            <a:avLst/>
          </a:prstGeom>
          <a:ln cap="flat" w="123825">
            <a:solidFill>
              <a:srgbClr val="FFFFFF"/>
            </a:solidFill>
            <a:prstDash val="solid"/>
            <a:headEnd type="none" len="sm" w="sm"/>
            <a:tailEnd type="none" len="sm" w="sm"/>
          </a:ln>
        </p:spPr>
      </p:sp>
      <p:sp>
        <p:nvSpPr>
          <p:cNvPr name="TextBox 8" id="8"/>
          <p:cNvSpPr txBox="true"/>
          <p:nvPr/>
        </p:nvSpPr>
        <p:spPr>
          <a:xfrm rot="0">
            <a:off x="3324411" y="3056418"/>
            <a:ext cx="11639177" cy="1288277"/>
          </a:xfrm>
          <a:prstGeom prst="rect">
            <a:avLst/>
          </a:prstGeom>
        </p:spPr>
        <p:txBody>
          <a:bodyPr anchor="t" rtlCol="false" tIns="0" lIns="0" bIns="0" rIns="0">
            <a:spAutoFit/>
          </a:bodyPr>
          <a:lstStyle/>
          <a:p>
            <a:pPr algn="ctr">
              <a:lnSpc>
                <a:spcPts val="10587"/>
              </a:lnSpc>
            </a:pPr>
            <a:r>
              <a:rPr lang="en-US" sz="7672" b="true">
                <a:solidFill>
                  <a:srgbClr val="FFFFFF"/>
                </a:solidFill>
                <a:latin typeface="Lato Bold"/>
                <a:ea typeface="Lato Bold"/>
                <a:cs typeface="Lato Bold"/>
                <a:sym typeface="Lato Bold"/>
              </a:rPr>
              <a:t>Articular procesos de GTH</a:t>
            </a:r>
          </a:p>
        </p:txBody>
      </p:sp>
      <p:sp>
        <p:nvSpPr>
          <p:cNvPr name="TextBox 9" id="9"/>
          <p:cNvSpPr txBox="true"/>
          <p:nvPr/>
        </p:nvSpPr>
        <p:spPr>
          <a:xfrm rot="0">
            <a:off x="1271737" y="4678176"/>
            <a:ext cx="15763796" cy="29806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FFFFFF"/>
                </a:solidFill>
                <a:latin typeface="Lato"/>
                <a:ea typeface="Lato"/>
                <a:cs typeface="Lato"/>
                <a:sym typeface="Lato"/>
              </a:rPr>
              <a:t>Los procesos actuales realizados por la oficina de comunicaciones e incidencia, recursos humanos y coordinadores de proyectos se deben encontrar alineados hacia los mismos objetivos e ideales. Así mismo,  los involucrados en estos procesos deben de conocer dichos objetivos y realizar las actividades correspondientes con estas en mente.</a:t>
            </a:r>
          </a:p>
        </p:txBody>
      </p:sp>
      <p:sp>
        <p:nvSpPr>
          <p:cNvPr name="TextBox 10" id="10"/>
          <p:cNvSpPr txBox="true"/>
          <p:nvPr/>
        </p:nvSpPr>
        <p:spPr>
          <a:xfrm rot="0">
            <a:off x="371317" y="9092831"/>
            <a:ext cx="12741636" cy="958897"/>
          </a:xfrm>
          <a:prstGeom prst="rect">
            <a:avLst/>
          </a:prstGeom>
        </p:spPr>
        <p:txBody>
          <a:bodyPr anchor="t" rtlCol="false" tIns="0" lIns="0" bIns="0" rIns="0">
            <a:spAutoFit/>
          </a:bodyPr>
          <a:lstStyle/>
          <a:p>
            <a:pPr algn="l" marL="0" indent="0" lvl="0">
              <a:lnSpc>
                <a:spcPts val="3847"/>
              </a:lnSpc>
              <a:spcBef>
                <a:spcPct val="0"/>
              </a:spcBef>
            </a:pPr>
            <a:r>
              <a:rPr lang="en-US" b="true" sz="2748">
                <a:solidFill>
                  <a:srgbClr val="FFFFFF"/>
                </a:solidFill>
                <a:latin typeface="Lato Bold"/>
                <a:ea typeface="Lato Bold"/>
                <a:cs typeface="Lato Bold"/>
                <a:sym typeface="Lato Bold"/>
              </a:rPr>
              <a:t>P</a:t>
            </a:r>
            <a:r>
              <a:rPr lang="en-US" b="true" sz="2748" i="true">
                <a:solidFill>
                  <a:srgbClr val="FFFFFF"/>
                </a:solidFill>
                <a:latin typeface="Lato Bold Italics"/>
                <a:ea typeface="Lato Bold Italics"/>
                <a:cs typeface="Lato Bold Italics"/>
                <a:sym typeface="Lato Bold Italics"/>
              </a:rPr>
              <a:t>úblico objetivo:</a:t>
            </a:r>
            <a:r>
              <a:rPr lang="en-US" sz="2748" i="true">
                <a:solidFill>
                  <a:srgbClr val="FFFFFF"/>
                </a:solidFill>
                <a:latin typeface="Lato Italics"/>
                <a:ea typeface="Lato Italics"/>
                <a:cs typeface="Lato Italics"/>
                <a:sym typeface="Lato Italics"/>
              </a:rPr>
              <a:t> Oficina de comunicaciones e incidencia, Recursos Humanos y Coordinadores de proyectos</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996720" y="755591"/>
            <a:ext cx="10127676" cy="10127676"/>
          </a:xfrm>
          <a:custGeom>
            <a:avLst/>
            <a:gdLst/>
            <a:ahLst/>
            <a:cxnLst/>
            <a:rect r="r" b="b" t="t" l="l"/>
            <a:pathLst>
              <a:path h="10127676" w="10127676">
                <a:moveTo>
                  <a:pt x="10127676" y="10127676"/>
                </a:moveTo>
                <a:lnTo>
                  <a:pt x="0" y="10127676"/>
                </a:lnTo>
                <a:lnTo>
                  <a:pt x="0" y="0"/>
                </a:lnTo>
                <a:lnTo>
                  <a:pt x="10127676" y="0"/>
                </a:lnTo>
                <a:lnTo>
                  <a:pt x="10127676" y="1012767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11124" y="1451274"/>
            <a:ext cx="9226950" cy="922695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4"/>
              <a:stretch>
                <a:fillRect l="-18884" t="0" r="-58893" b="0"/>
              </a:stretch>
            </a:blipFill>
          </p:spPr>
        </p:sp>
      </p:grpSp>
      <p:grpSp>
        <p:nvGrpSpPr>
          <p:cNvPr name="Group 5" id="5"/>
          <p:cNvGrpSpPr/>
          <p:nvPr/>
        </p:nvGrpSpPr>
        <p:grpSpPr>
          <a:xfrm rot="0">
            <a:off x="17920153" y="2595562"/>
            <a:ext cx="539297" cy="3086100"/>
            <a:chOff x="0" y="0"/>
            <a:chExt cx="142037" cy="812800"/>
          </a:xfrm>
        </p:grpSpPr>
        <p:sp>
          <p:nvSpPr>
            <p:cNvPr name="Freeform 6" id="6"/>
            <p:cNvSpPr/>
            <p:nvPr/>
          </p:nvSpPr>
          <p:spPr>
            <a:xfrm flipH="false" flipV="false" rot="0">
              <a:off x="0" y="0"/>
              <a:ext cx="142037" cy="812800"/>
            </a:xfrm>
            <a:custGeom>
              <a:avLst/>
              <a:gdLst/>
              <a:ahLst/>
              <a:cxnLst/>
              <a:rect r="r" b="b" t="t" l="l"/>
              <a:pathLst>
                <a:path h="812800" w="142037">
                  <a:moveTo>
                    <a:pt x="0" y="0"/>
                  </a:moveTo>
                  <a:lnTo>
                    <a:pt x="142037" y="0"/>
                  </a:lnTo>
                  <a:lnTo>
                    <a:pt x="142037" y="812800"/>
                  </a:lnTo>
                  <a:lnTo>
                    <a:pt x="0" y="812800"/>
                  </a:lnTo>
                  <a:close/>
                </a:path>
              </a:pathLst>
            </a:custGeom>
            <a:solidFill>
              <a:srgbClr val="009600"/>
            </a:solidFill>
          </p:spPr>
        </p:sp>
        <p:sp>
          <p:nvSpPr>
            <p:cNvPr name="TextBox 7" id="7"/>
            <p:cNvSpPr txBox="true"/>
            <p:nvPr/>
          </p:nvSpPr>
          <p:spPr>
            <a:xfrm>
              <a:off x="0" y="-66675"/>
              <a:ext cx="142037" cy="879475"/>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0" y="0"/>
            <a:ext cx="18288000" cy="1511182"/>
            <a:chOff x="0" y="0"/>
            <a:chExt cx="4816593" cy="398007"/>
          </a:xfrm>
        </p:grpSpPr>
        <p:sp>
          <p:nvSpPr>
            <p:cNvPr name="Freeform 9" id="9"/>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009600"/>
            </a:solidFill>
          </p:spPr>
        </p:sp>
        <p:sp>
          <p:nvSpPr>
            <p:cNvPr name="TextBox 10" id="10"/>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sp>
        <p:nvSpPr>
          <p:cNvPr name="TextBox 11" id="11"/>
          <p:cNvSpPr txBox="true"/>
          <p:nvPr/>
        </p:nvSpPr>
        <p:spPr>
          <a:xfrm rot="0">
            <a:off x="313563" y="469841"/>
            <a:ext cx="9899700" cy="571500"/>
          </a:xfrm>
          <a:prstGeom prst="rect">
            <a:avLst/>
          </a:prstGeom>
        </p:spPr>
        <p:txBody>
          <a:bodyPr anchor="t" rtlCol="false" tIns="0" lIns="0" bIns="0" rIns="0">
            <a:spAutoFit/>
          </a:bodyPr>
          <a:lstStyle/>
          <a:p>
            <a:pPr algn="l" marL="820416" indent="-410208" lvl="1">
              <a:lnSpc>
                <a:spcPts val="4559"/>
              </a:lnSpc>
              <a:buAutoNum type="arabicPeriod" startAt="1"/>
            </a:pPr>
            <a:r>
              <a:rPr lang="en-US" b="true" sz="3799">
                <a:solidFill>
                  <a:srgbClr val="FFFFFF"/>
                </a:solidFill>
                <a:latin typeface="Lato Bold"/>
                <a:ea typeface="Lato Bold"/>
                <a:cs typeface="Lato Bold"/>
                <a:sym typeface="Lato Bold"/>
              </a:rPr>
              <a:t>HACIA UN PLAN CONJUNTO</a:t>
            </a:r>
          </a:p>
        </p:txBody>
      </p:sp>
      <p:grpSp>
        <p:nvGrpSpPr>
          <p:cNvPr name="Group 12" id="12"/>
          <p:cNvGrpSpPr/>
          <p:nvPr/>
        </p:nvGrpSpPr>
        <p:grpSpPr>
          <a:xfrm rot="0">
            <a:off x="11676739" y="581595"/>
            <a:ext cx="6242588" cy="1393371"/>
            <a:chOff x="0" y="0"/>
            <a:chExt cx="6331591" cy="1413237"/>
          </a:xfrm>
        </p:grpSpPr>
        <p:sp>
          <p:nvSpPr>
            <p:cNvPr name="Freeform 13" id="13"/>
            <p:cNvSpPr/>
            <p:nvPr/>
          </p:nvSpPr>
          <p:spPr>
            <a:xfrm flipH="false" flipV="false" rot="0">
              <a:off x="0" y="0"/>
              <a:ext cx="6331628" cy="1413313"/>
            </a:xfrm>
            <a:custGeom>
              <a:avLst/>
              <a:gdLst/>
              <a:ahLst/>
              <a:cxnLst/>
              <a:rect r="r" b="b" t="t" l="l"/>
              <a:pathLst>
                <a:path h="1413313" w="6331628">
                  <a:moveTo>
                    <a:pt x="0" y="235586"/>
                  </a:moveTo>
                  <a:cubicBezTo>
                    <a:pt x="0" y="105505"/>
                    <a:pt x="78189" y="0"/>
                    <a:pt x="174592" y="0"/>
                  </a:cubicBezTo>
                  <a:lnTo>
                    <a:pt x="6157037" y="0"/>
                  </a:lnTo>
                  <a:cubicBezTo>
                    <a:pt x="6253439" y="0"/>
                    <a:pt x="6331628" y="105505"/>
                    <a:pt x="6331628" y="235586"/>
                  </a:cubicBezTo>
                  <a:lnTo>
                    <a:pt x="6331628" y="1177757"/>
                  </a:lnTo>
                  <a:cubicBezTo>
                    <a:pt x="6331628" y="1307838"/>
                    <a:pt x="6253439" y="1413313"/>
                    <a:pt x="6157037" y="1413313"/>
                  </a:cubicBezTo>
                  <a:lnTo>
                    <a:pt x="174592" y="1413313"/>
                  </a:lnTo>
                  <a:cubicBezTo>
                    <a:pt x="78189" y="1413167"/>
                    <a:pt x="0" y="1307838"/>
                    <a:pt x="0" y="1177757"/>
                  </a:cubicBezTo>
                  <a:close/>
                </a:path>
              </a:pathLst>
            </a:custGeom>
            <a:solidFill>
              <a:srgbClr val="98D36E"/>
            </a:solidFill>
          </p:spPr>
        </p:sp>
      </p:grpSp>
      <p:sp>
        <p:nvSpPr>
          <p:cNvPr name="TextBox 14" id="14"/>
          <p:cNvSpPr txBox="true"/>
          <p:nvPr/>
        </p:nvSpPr>
        <p:spPr>
          <a:xfrm rot="0">
            <a:off x="11968528" y="774641"/>
            <a:ext cx="5659010" cy="1094578"/>
          </a:xfrm>
          <a:prstGeom prst="rect">
            <a:avLst/>
          </a:prstGeom>
        </p:spPr>
        <p:txBody>
          <a:bodyPr anchor="t" rtlCol="false" tIns="0" lIns="0" bIns="0" rIns="0">
            <a:spAutoFit/>
          </a:bodyPr>
          <a:lstStyle/>
          <a:p>
            <a:pPr algn="ctr" marL="0" indent="0" lvl="0">
              <a:lnSpc>
                <a:spcPts val="2872"/>
              </a:lnSpc>
              <a:spcBef>
                <a:spcPct val="0"/>
              </a:spcBef>
            </a:pPr>
            <a:r>
              <a:rPr lang="en-US" sz="2564">
                <a:solidFill>
                  <a:srgbClr val="FFFFFF"/>
                </a:solidFill>
                <a:latin typeface="Lato"/>
                <a:ea typeface="Lato"/>
                <a:cs typeface="Lato"/>
                <a:sym typeface="Lato"/>
              </a:rPr>
              <a:t>INSIGHT 1: ARTICULACIÓN DE LOS PROCESOS DE  FORTALECIMIENTO ORGANZIACIONAL</a:t>
            </a:r>
          </a:p>
        </p:txBody>
      </p:sp>
      <p:sp>
        <p:nvSpPr>
          <p:cNvPr name="TextBox 15" id="15"/>
          <p:cNvSpPr txBox="true"/>
          <p:nvPr/>
        </p:nvSpPr>
        <p:spPr>
          <a:xfrm rot="0">
            <a:off x="8130956" y="2287436"/>
            <a:ext cx="9703421" cy="3032277"/>
          </a:xfrm>
          <a:prstGeom prst="rect">
            <a:avLst/>
          </a:prstGeom>
        </p:spPr>
        <p:txBody>
          <a:bodyPr anchor="t" rtlCol="false" tIns="0" lIns="0" bIns="0" rIns="0">
            <a:spAutoFit/>
          </a:bodyPr>
          <a:lstStyle/>
          <a:p>
            <a:pPr algn="ctr">
              <a:lnSpc>
                <a:spcPts val="3400"/>
              </a:lnSpc>
            </a:pPr>
            <a:r>
              <a:rPr lang="en-US" b="true" sz="2833">
                <a:solidFill>
                  <a:srgbClr val="000000"/>
                </a:solidFill>
                <a:latin typeface="Lato Bold"/>
                <a:ea typeface="Lato Bold"/>
                <a:cs typeface="Lato Bold"/>
                <a:sym typeface="Lato Bold"/>
              </a:rPr>
              <a:t>Creación de un </a:t>
            </a:r>
            <a:r>
              <a:rPr lang="en-US" b="true" sz="2833">
                <a:solidFill>
                  <a:srgbClr val="90C03E"/>
                </a:solidFill>
                <a:latin typeface="Lato Bold"/>
                <a:ea typeface="Lato Bold"/>
                <a:cs typeface="Lato Bold"/>
                <a:sym typeface="Lato Bold"/>
              </a:rPr>
              <a:t>comité que elabore un documento </a:t>
            </a:r>
            <a:r>
              <a:rPr lang="en-US" b="true" sz="2833">
                <a:solidFill>
                  <a:srgbClr val="000000"/>
                </a:solidFill>
                <a:latin typeface="Lato Bold"/>
                <a:ea typeface="Lato Bold"/>
                <a:cs typeface="Lato Bold"/>
                <a:sym typeface="Lato Bold"/>
              </a:rPr>
              <a:t>que alinee los procesos de fortalecimiento organizacional desde su experiencia y conocimiento de los procesos que realizan. El documento debe abarcar:  norte estratégico, perfil del empleado, protocolo de inducción, evaluación del mismo, espacios de integración, generación de incentivos y actividades de capacitación y formación de competencias</a:t>
            </a:r>
          </a:p>
        </p:txBody>
      </p:sp>
      <p:sp>
        <p:nvSpPr>
          <p:cNvPr name="TextBox 16" id="16"/>
          <p:cNvSpPr txBox="true"/>
          <p:nvPr/>
        </p:nvSpPr>
        <p:spPr>
          <a:xfrm rot="0">
            <a:off x="12636874" y="5867400"/>
            <a:ext cx="5153582" cy="2228850"/>
          </a:xfrm>
          <a:prstGeom prst="rect">
            <a:avLst/>
          </a:prstGeom>
        </p:spPr>
        <p:txBody>
          <a:bodyPr anchor="t" rtlCol="false" tIns="0" lIns="0" bIns="0" rIns="0">
            <a:spAutoFit/>
          </a:bodyPr>
          <a:lstStyle/>
          <a:p>
            <a:pPr algn="ctr">
              <a:lnSpc>
                <a:spcPts val="2999"/>
              </a:lnSpc>
            </a:pPr>
            <a:r>
              <a:rPr lang="en-US" sz="2499" b="true">
                <a:solidFill>
                  <a:srgbClr val="009600"/>
                </a:solidFill>
                <a:latin typeface="Lato Bold"/>
                <a:ea typeface="Lato Bold"/>
                <a:cs typeface="Lato Bold"/>
                <a:sym typeface="Lato Bold"/>
              </a:rPr>
              <a:t>Soluciona:</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Ausencia de un plan general de fortalecimiento organizacional</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Poca claridad y ambigüedad en lineamientos y protocolos de DESCOSUR</a:t>
            </a:r>
          </a:p>
        </p:txBody>
      </p:sp>
      <p:sp>
        <p:nvSpPr>
          <p:cNvPr name="TextBox 17" id="17"/>
          <p:cNvSpPr txBox="true"/>
          <p:nvPr/>
        </p:nvSpPr>
        <p:spPr>
          <a:xfrm rot="0">
            <a:off x="6720322" y="5590643"/>
            <a:ext cx="6099058" cy="2600325"/>
          </a:xfrm>
          <a:prstGeom prst="rect">
            <a:avLst/>
          </a:prstGeom>
        </p:spPr>
        <p:txBody>
          <a:bodyPr anchor="t" rtlCol="false" tIns="0" lIns="0" bIns="0" rIns="0">
            <a:spAutoFit/>
          </a:bodyPr>
          <a:lstStyle/>
          <a:p>
            <a:pPr algn="ctr">
              <a:lnSpc>
                <a:spcPts val="2999"/>
              </a:lnSpc>
            </a:pPr>
            <a:r>
              <a:rPr lang="en-US" sz="2499" b="true">
                <a:solidFill>
                  <a:srgbClr val="009600"/>
                </a:solidFill>
                <a:latin typeface="Lato Bold"/>
                <a:ea typeface="Lato Bold"/>
                <a:cs typeface="Lato Bold"/>
                <a:sym typeface="Lato Bold"/>
              </a:rPr>
              <a:t>Objetivos:</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Integrar las actividades de fortalecimiento institucional </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Establecer perfiles de trabajadores</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R</a:t>
            </a:r>
            <a:r>
              <a:rPr lang="en-US" b="true" sz="2499">
                <a:solidFill>
                  <a:srgbClr val="000000"/>
                </a:solidFill>
                <a:latin typeface="Lato Bold"/>
                <a:ea typeface="Lato Bold"/>
                <a:cs typeface="Lato Bold"/>
                <a:sym typeface="Lato Bold"/>
              </a:rPr>
              <a:t>egularizar procesos</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Aumentar el bienestar de los trabajadores.</a:t>
            </a:r>
          </a:p>
        </p:txBody>
      </p:sp>
      <p:sp>
        <p:nvSpPr>
          <p:cNvPr name="Freeform 18" id="18"/>
          <p:cNvSpPr/>
          <p:nvPr/>
        </p:nvSpPr>
        <p:spPr>
          <a:xfrm flipH="false" flipV="false" rot="0">
            <a:off x="5396627" y="8525779"/>
            <a:ext cx="720590" cy="720590"/>
          </a:xfrm>
          <a:custGeom>
            <a:avLst/>
            <a:gdLst/>
            <a:ahLst/>
            <a:cxnLst/>
            <a:rect r="r" b="b" t="t" l="l"/>
            <a:pathLst>
              <a:path h="720590" w="720590">
                <a:moveTo>
                  <a:pt x="0" y="0"/>
                </a:moveTo>
                <a:lnTo>
                  <a:pt x="720590" y="0"/>
                </a:lnTo>
                <a:lnTo>
                  <a:pt x="720590" y="720590"/>
                </a:lnTo>
                <a:lnTo>
                  <a:pt x="0" y="7205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5909371" y="9260732"/>
            <a:ext cx="5394875" cy="588844"/>
          </a:xfrm>
          <a:prstGeom prst="rect">
            <a:avLst/>
          </a:prstGeom>
        </p:spPr>
        <p:txBody>
          <a:bodyPr anchor="t" rtlCol="false" tIns="0" lIns="0" bIns="0" rIns="0">
            <a:spAutoFit/>
          </a:bodyPr>
          <a:lstStyle/>
          <a:p>
            <a:pPr algn="ctr">
              <a:lnSpc>
                <a:spcPts val="2318"/>
              </a:lnSpc>
            </a:pPr>
            <a:r>
              <a:rPr lang="en-US" b="true" sz="1931">
                <a:solidFill>
                  <a:srgbClr val="009600"/>
                </a:solidFill>
                <a:latin typeface="Lato Bold"/>
                <a:ea typeface="Lato Bold"/>
                <a:cs typeface="Lato Bold"/>
                <a:sym typeface="Lato Bold"/>
              </a:rPr>
              <a:t>  Comunicaciones e Incidencia/ Recursos Humano/ Planificación </a:t>
            </a:r>
          </a:p>
        </p:txBody>
      </p:sp>
      <p:sp>
        <p:nvSpPr>
          <p:cNvPr name="TextBox 20" id="20"/>
          <p:cNvSpPr txBox="true"/>
          <p:nvPr/>
        </p:nvSpPr>
        <p:spPr>
          <a:xfrm rot="0">
            <a:off x="5909371" y="8700336"/>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Público objetivo</a:t>
            </a:r>
          </a:p>
        </p:txBody>
      </p:sp>
      <p:sp>
        <p:nvSpPr>
          <p:cNvPr name="Freeform 21" id="21"/>
          <p:cNvSpPr/>
          <p:nvPr/>
        </p:nvSpPr>
        <p:spPr>
          <a:xfrm flipH="false" flipV="false" rot="0">
            <a:off x="11916284" y="8461899"/>
            <a:ext cx="720590" cy="720590"/>
          </a:xfrm>
          <a:custGeom>
            <a:avLst/>
            <a:gdLst/>
            <a:ahLst/>
            <a:cxnLst/>
            <a:rect r="r" b="b" t="t" l="l"/>
            <a:pathLst>
              <a:path h="720590" w="720590">
                <a:moveTo>
                  <a:pt x="0" y="0"/>
                </a:moveTo>
                <a:lnTo>
                  <a:pt x="720590" y="0"/>
                </a:lnTo>
                <a:lnTo>
                  <a:pt x="720590" y="720590"/>
                </a:lnTo>
                <a:lnTo>
                  <a:pt x="0" y="7205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2099316" y="8636456"/>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Frecuencia</a:t>
            </a:r>
          </a:p>
        </p:txBody>
      </p:sp>
      <p:sp>
        <p:nvSpPr>
          <p:cNvPr name="TextBox 23" id="23"/>
          <p:cNvSpPr txBox="true"/>
          <p:nvPr/>
        </p:nvSpPr>
        <p:spPr>
          <a:xfrm rot="0">
            <a:off x="12819381" y="9182489"/>
            <a:ext cx="4187757" cy="871335"/>
          </a:xfrm>
          <a:prstGeom prst="rect">
            <a:avLst/>
          </a:prstGeom>
        </p:spPr>
        <p:txBody>
          <a:bodyPr anchor="t" rtlCol="false" tIns="0" lIns="0" bIns="0" rIns="0">
            <a:spAutoFit/>
          </a:bodyPr>
          <a:lstStyle/>
          <a:p>
            <a:pPr algn="ctr">
              <a:lnSpc>
                <a:spcPts val="2286"/>
              </a:lnSpc>
            </a:pPr>
            <a:r>
              <a:rPr lang="en-US" sz="1905" b="true">
                <a:solidFill>
                  <a:srgbClr val="009600"/>
                </a:solidFill>
                <a:latin typeface="Lato Bold"/>
                <a:ea typeface="Lato Bold"/>
                <a:cs typeface="Lato Bold"/>
                <a:sym typeface="Lato Bold"/>
              </a:rPr>
              <a:t>Creación de plan (1 mes, 1 reunión de 2 horas por semana)</a:t>
            </a:r>
          </a:p>
          <a:p>
            <a:pPr algn="ctr">
              <a:lnSpc>
                <a:spcPts val="2286"/>
              </a:lnSpc>
            </a:pPr>
            <a:r>
              <a:rPr lang="en-US" b="true" sz="1905">
                <a:solidFill>
                  <a:srgbClr val="009600"/>
                </a:solidFill>
                <a:latin typeface="Lato Bold"/>
                <a:ea typeface="Lato Bold"/>
                <a:cs typeface="Lato Bold"/>
                <a:sym typeface="Lato Bold"/>
              </a:rPr>
              <a:t>Evaluación  (Bianual)</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74010" y="8968308"/>
            <a:ext cx="8740200" cy="225000"/>
          </a:xfrm>
          <a:prstGeom prst="rect">
            <a:avLst/>
          </a:prstGeom>
        </p:spPr>
        <p:txBody>
          <a:bodyPr anchor="t" rtlCol="false" tIns="0" lIns="0" bIns="0" rIns="0">
            <a:spAutoFit/>
          </a:bodyPr>
          <a:lstStyle/>
          <a:p>
            <a:pPr algn="ctr">
              <a:lnSpc>
                <a:spcPts val="1754"/>
              </a:lnSpc>
            </a:pPr>
            <a:r>
              <a:rPr lang="en-US" sz="1462">
                <a:solidFill>
                  <a:srgbClr val="FFFFFF"/>
                </a:solidFill>
                <a:latin typeface="Lato"/>
                <a:ea typeface="Lato"/>
                <a:cs typeface="Lato"/>
                <a:sym typeface="Lato"/>
              </a:rPr>
              <a:t>September 2016</a:t>
            </a:r>
          </a:p>
        </p:txBody>
      </p:sp>
      <p:grpSp>
        <p:nvGrpSpPr>
          <p:cNvPr name="Group 3" id="3"/>
          <p:cNvGrpSpPr/>
          <p:nvPr/>
        </p:nvGrpSpPr>
        <p:grpSpPr>
          <a:xfrm rot="0">
            <a:off x="0" y="0"/>
            <a:ext cx="18288000" cy="10294622"/>
            <a:chOff x="0" y="0"/>
            <a:chExt cx="24384000" cy="13726163"/>
          </a:xfrm>
        </p:grpSpPr>
        <p:sp>
          <p:nvSpPr>
            <p:cNvPr name="Freeform 4" id="4"/>
            <p:cNvSpPr/>
            <p:nvPr/>
          </p:nvSpPr>
          <p:spPr>
            <a:xfrm flipH="false" flipV="false" rot="0">
              <a:off x="0" y="0"/>
              <a:ext cx="24384000" cy="13726193"/>
            </a:xfrm>
            <a:custGeom>
              <a:avLst/>
              <a:gdLst/>
              <a:ahLst/>
              <a:cxnLst/>
              <a:rect r="r" b="b" t="t" l="l"/>
              <a:pathLst>
                <a:path h="13726193" w="24384000">
                  <a:moveTo>
                    <a:pt x="0" y="0"/>
                  </a:moveTo>
                  <a:lnTo>
                    <a:pt x="24384000" y="0"/>
                  </a:lnTo>
                  <a:lnTo>
                    <a:pt x="24384000" y="13726193"/>
                  </a:lnTo>
                  <a:lnTo>
                    <a:pt x="0" y="13726193"/>
                  </a:lnTo>
                  <a:close/>
                </a:path>
              </a:pathLst>
            </a:custGeom>
            <a:solidFill>
              <a:srgbClr val="73B744"/>
            </a:solidFill>
          </p:spPr>
        </p:sp>
      </p:grpSp>
      <p:sp>
        <p:nvSpPr>
          <p:cNvPr name="Freeform 5" id="5"/>
          <p:cNvSpPr/>
          <p:nvPr/>
        </p:nvSpPr>
        <p:spPr>
          <a:xfrm flipH="false" flipV="false" rot="0">
            <a:off x="15263574" y="8968308"/>
            <a:ext cx="2777119" cy="1069191"/>
          </a:xfrm>
          <a:custGeom>
            <a:avLst/>
            <a:gdLst/>
            <a:ahLst/>
            <a:cxnLst/>
            <a:rect r="r" b="b" t="t" l="l"/>
            <a:pathLst>
              <a:path h="1069191" w="2777119">
                <a:moveTo>
                  <a:pt x="0" y="0"/>
                </a:moveTo>
                <a:lnTo>
                  <a:pt x="2777119" y="0"/>
                </a:lnTo>
                <a:lnTo>
                  <a:pt x="2777119" y="1069191"/>
                </a:lnTo>
                <a:lnTo>
                  <a:pt x="0" y="1069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7546435" y="547789"/>
            <a:ext cx="3195130" cy="1939557"/>
          </a:xfrm>
          <a:prstGeom prst="rect">
            <a:avLst/>
          </a:prstGeom>
        </p:spPr>
        <p:txBody>
          <a:bodyPr anchor="t" rtlCol="false" tIns="0" lIns="0" bIns="0" rIns="0">
            <a:spAutoFit/>
          </a:bodyPr>
          <a:lstStyle/>
          <a:p>
            <a:pPr algn="l">
              <a:lnSpc>
                <a:spcPts val="15917"/>
              </a:lnSpc>
            </a:pPr>
            <a:r>
              <a:rPr lang="en-US" sz="11053">
                <a:solidFill>
                  <a:srgbClr val="FFFFFF"/>
                </a:solidFill>
                <a:latin typeface="Lato"/>
                <a:ea typeface="Lato"/>
                <a:cs typeface="Lato"/>
                <a:sym typeface="Lato"/>
              </a:rPr>
              <a:t>OE 2</a:t>
            </a:r>
          </a:p>
        </p:txBody>
      </p:sp>
      <p:sp>
        <p:nvSpPr>
          <p:cNvPr name="AutoShape 7" id="7"/>
          <p:cNvSpPr/>
          <p:nvPr/>
        </p:nvSpPr>
        <p:spPr>
          <a:xfrm>
            <a:off x="6845321" y="2863583"/>
            <a:ext cx="4597358" cy="0"/>
          </a:xfrm>
          <a:prstGeom prst="line">
            <a:avLst/>
          </a:prstGeom>
          <a:ln cap="flat" w="123825">
            <a:solidFill>
              <a:srgbClr val="FFFFFF"/>
            </a:solidFill>
            <a:prstDash val="solid"/>
            <a:headEnd type="none" len="sm" w="sm"/>
            <a:tailEnd type="none" len="sm" w="sm"/>
          </a:ln>
        </p:spPr>
      </p:sp>
      <p:sp>
        <p:nvSpPr>
          <p:cNvPr name="TextBox 8" id="8"/>
          <p:cNvSpPr txBox="true"/>
          <p:nvPr/>
        </p:nvSpPr>
        <p:spPr>
          <a:xfrm rot="0">
            <a:off x="1028700" y="3200037"/>
            <a:ext cx="16492611" cy="2395808"/>
          </a:xfrm>
          <a:prstGeom prst="rect">
            <a:avLst/>
          </a:prstGeom>
        </p:spPr>
        <p:txBody>
          <a:bodyPr anchor="t" rtlCol="false" tIns="0" lIns="0" bIns="0" rIns="0">
            <a:spAutoFit/>
          </a:bodyPr>
          <a:lstStyle/>
          <a:p>
            <a:pPr algn="ctr">
              <a:lnSpc>
                <a:spcPts val="9679"/>
              </a:lnSpc>
            </a:pPr>
            <a:r>
              <a:rPr lang="en-US" sz="7013" b="true">
                <a:solidFill>
                  <a:srgbClr val="FFFFFF"/>
                </a:solidFill>
                <a:latin typeface="Lato Bold"/>
                <a:ea typeface="Lato Bold"/>
                <a:cs typeface="Lato Bold"/>
                <a:sym typeface="Lato Bold"/>
              </a:rPr>
              <a:t>Consolidar la cultura organizacional en la organización</a:t>
            </a:r>
          </a:p>
        </p:txBody>
      </p:sp>
      <p:sp>
        <p:nvSpPr>
          <p:cNvPr name="TextBox 9" id="9"/>
          <p:cNvSpPr txBox="true"/>
          <p:nvPr/>
        </p:nvSpPr>
        <p:spPr>
          <a:xfrm rot="0">
            <a:off x="1262212" y="5843689"/>
            <a:ext cx="15763796" cy="238061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FFFFFF"/>
                </a:solidFill>
                <a:latin typeface="Lato"/>
                <a:ea typeface="Lato"/>
                <a:cs typeface="Lato"/>
                <a:sym typeface="Lato"/>
              </a:rPr>
              <a:t>Consta de tres dimensiones: primero reformular, esclarecer y difundir el norte estratégico (la misión, visión e identidad) de DESCOSUR. Segundo, se buscará mejorar la comunicación entre campo y centro. Finalmente, como tercer punto se buscará mejorar la comunicación entre equipos de distintas jerarquías.</a:t>
            </a:r>
          </a:p>
        </p:txBody>
      </p:sp>
      <p:sp>
        <p:nvSpPr>
          <p:cNvPr name="TextBox 10" id="10"/>
          <p:cNvSpPr txBox="true"/>
          <p:nvPr/>
        </p:nvSpPr>
        <p:spPr>
          <a:xfrm rot="0">
            <a:off x="272875" y="9445753"/>
            <a:ext cx="12741636" cy="473122"/>
          </a:xfrm>
          <a:prstGeom prst="rect">
            <a:avLst/>
          </a:prstGeom>
        </p:spPr>
        <p:txBody>
          <a:bodyPr anchor="t" rtlCol="false" tIns="0" lIns="0" bIns="0" rIns="0">
            <a:spAutoFit/>
          </a:bodyPr>
          <a:lstStyle/>
          <a:p>
            <a:pPr algn="l" marL="0" indent="0" lvl="0">
              <a:lnSpc>
                <a:spcPts val="3847"/>
              </a:lnSpc>
              <a:spcBef>
                <a:spcPct val="0"/>
              </a:spcBef>
            </a:pPr>
            <a:r>
              <a:rPr lang="en-US" b="true" sz="2748">
                <a:solidFill>
                  <a:srgbClr val="FFFFFF"/>
                </a:solidFill>
                <a:latin typeface="Lato Bold"/>
                <a:ea typeface="Lato Bold"/>
                <a:cs typeface="Lato Bold"/>
                <a:sym typeface="Lato Bold"/>
              </a:rPr>
              <a:t>P</a:t>
            </a:r>
            <a:r>
              <a:rPr lang="en-US" b="true" sz="2748" i="true">
                <a:solidFill>
                  <a:srgbClr val="FFFFFF"/>
                </a:solidFill>
                <a:latin typeface="Lato Bold Italics"/>
                <a:ea typeface="Lato Bold Italics"/>
                <a:cs typeface="Lato Bold Italics"/>
                <a:sym typeface="Lato Bold Italics"/>
              </a:rPr>
              <a:t>úblico objetivo:</a:t>
            </a:r>
            <a:r>
              <a:rPr lang="en-US" sz="2748" i="true">
                <a:solidFill>
                  <a:srgbClr val="FFFFFF"/>
                </a:solidFill>
                <a:latin typeface="Lato Italics"/>
                <a:ea typeface="Lato Italics"/>
                <a:cs typeface="Lato Italics"/>
                <a:sym typeface="Lato Italics"/>
              </a:rPr>
              <a:t> El total de la organización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31285" y="561782"/>
            <a:ext cx="2340513" cy="2340513"/>
          </a:xfrm>
          <a:custGeom>
            <a:avLst/>
            <a:gdLst/>
            <a:ahLst/>
            <a:cxnLst/>
            <a:rect r="r" b="b" t="t" l="l"/>
            <a:pathLst>
              <a:path h="2340513" w="2340513">
                <a:moveTo>
                  <a:pt x="0" y="0"/>
                </a:moveTo>
                <a:lnTo>
                  <a:pt x="2340513" y="0"/>
                </a:lnTo>
                <a:lnTo>
                  <a:pt x="2340513" y="2340513"/>
                </a:lnTo>
                <a:lnTo>
                  <a:pt x="0" y="2340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564097" y="561782"/>
            <a:ext cx="2340513" cy="2340513"/>
          </a:xfrm>
          <a:custGeom>
            <a:avLst/>
            <a:gdLst/>
            <a:ahLst/>
            <a:cxnLst/>
            <a:rect r="r" b="b" t="t" l="l"/>
            <a:pathLst>
              <a:path h="2340513" w="2340513">
                <a:moveTo>
                  <a:pt x="0" y="0"/>
                </a:moveTo>
                <a:lnTo>
                  <a:pt x="2340512" y="0"/>
                </a:lnTo>
                <a:lnTo>
                  <a:pt x="2340512" y="2340513"/>
                </a:lnTo>
                <a:lnTo>
                  <a:pt x="0" y="2340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227168" y="1028700"/>
            <a:ext cx="9833664" cy="7794124"/>
            <a:chOff x="0" y="0"/>
            <a:chExt cx="2589936" cy="2052773"/>
          </a:xfrm>
        </p:grpSpPr>
        <p:sp>
          <p:nvSpPr>
            <p:cNvPr name="Freeform 5" id="5"/>
            <p:cNvSpPr/>
            <p:nvPr/>
          </p:nvSpPr>
          <p:spPr>
            <a:xfrm flipH="false" flipV="false" rot="0">
              <a:off x="0" y="0"/>
              <a:ext cx="2589936" cy="2052773"/>
            </a:xfrm>
            <a:custGeom>
              <a:avLst/>
              <a:gdLst/>
              <a:ahLst/>
              <a:cxnLst/>
              <a:rect r="r" b="b" t="t" l="l"/>
              <a:pathLst>
                <a:path h="2052773" w="2589936">
                  <a:moveTo>
                    <a:pt x="0" y="0"/>
                  </a:moveTo>
                  <a:lnTo>
                    <a:pt x="2589936" y="0"/>
                  </a:lnTo>
                  <a:lnTo>
                    <a:pt x="2589936" y="2052773"/>
                  </a:lnTo>
                  <a:lnTo>
                    <a:pt x="0" y="2052773"/>
                  </a:lnTo>
                  <a:close/>
                </a:path>
              </a:pathLst>
            </a:custGeom>
            <a:solidFill>
              <a:srgbClr val="73B744"/>
            </a:solidFill>
          </p:spPr>
        </p:sp>
        <p:sp>
          <p:nvSpPr>
            <p:cNvPr name="TextBox 6" id="6"/>
            <p:cNvSpPr txBox="true"/>
            <p:nvPr/>
          </p:nvSpPr>
          <p:spPr>
            <a:xfrm>
              <a:off x="0" y="0"/>
              <a:ext cx="2589936" cy="2052773"/>
            </a:xfrm>
            <a:prstGeom prst="rect">
              <a:avLst/>
            </a:prstGeom>
          </p:spPr>
          <p:txBody>
            <a:bodyPr anchor="ctr" rtlCol="false" tIns="50800" lIns="50800" bIns="50800" rIns="50800"/>
            <a:lstStyle/>
            <a:p>
              <a:pPr algn="ctr">
                <a:lnSpc>
                  <a:spcPts val="3599"/>
                </a:lnSpc>
              </a:pPr>
              <a:r>
                <a:rPr lang="en-US" sz="2999" b="true">
                  <a:solidFill>
                    <a:srgbClr val="FFFFFF"/>
                  </a:solidFill>
                  <a:latin typeface="Lato Bold"/>
                  <a:ea typeface="Lato Bold"/>
                  <a:cs typeface="Lato Bold"/>
                  <a:sym typeface="Lato Bold"/>
                </a:rPr>
                <a:t>ÍNDICE </a:t>
              </a:r>
            </a:p>
            <a:p>
              <a:pPr algn="ctr">
                <a:lnSpc>
                  <a:spcPts val="3119"/>
                </a:lnSpc>
              </a:pPr>
            </a:p>
            <a:p>
              <a:pPr algn="ctr">
                <a:lnSpc>
                  <a:spcPts val="5251"/>
                </a:lnSpc>
              </a:pPr>
              <a:r>
                <a:rPr lang="en-US" sz="2599" b="true">
                  <a:solidFill>
                    <a:srgbClr val="FFFFFF"/>
                  </a:solidFill>
                  <a:latin typeface="Lato Bold"/>
                  <a:ea typeface="Lato Bold"/>
                  <a:cs typeface="Lato Bold"/>
                  <a:sym typeface="Lato Bold"/>
                </a:rPr>
                <a:t>1. DESCOSUR..........................................................................6</a:t>
              </a:r>
            </a:p>
            <a:p>
              <a:pPr algn="ctr">
                <a:lnSpc>
                  <a:spcPts val="5251"/>
                </a:lnSpc>
              </a:pPr>
              <a:r>
                <a:rPr lang="en-US" sz="2599" b="true">
                  <a:solidFill>
                    <a:srgbClr val="FFFFFF"/>
                  </a:solidFill>
                  <a:latin typeface="Lato Bold"/>
                  <a:ea typeface="Lato Bold"/>
                  <a:cs typeface="Lato Bold"/>
                  <a:sym typeface="Lato Bold"/>
                </a:rPr>
                <a:t>2. ESTRUCTURA DESCOSUR..............................................8</a:t>
              </a:r>
            </a:p>
            <a:p>
              <a:pPr algn="ctr">
                <a:lnSpc>
                  <a:spcPts val="5251"/>
                </a:lnSpc>
              </a:pPr>
              <a:r>
                <a:rPr lang="en-US" sz="2599" b="true">
                  <a:solidFill>
                    <a:srgbClr val="FFFFFF"/>
                  </a:solidFill>
                  <a:latin typeface="Lato Bold"/>
                  <a:ea typeface="Lato Bold"/>
                  <a:cs typeface="Lato Bold"/>
                  <a:sym typeface="Lato Bold"/>
                </a:rPr>
                <a:t>3. PROBLEMA.......................................................................10</a:t>
              </a:r>
            </a:p>
            <a:p>
              <a:pPr algn="ctr">
                <a:lnSpc>
                  <a:spcPts val="5251"/>
                </a:lnSpc>
              </a:pPr>
              <a:r>
                <a:rPr lang="en-US" sz="2599" b="true">
                  <a:solidFill>
                    <a:srgbClr val="FFFFFF"/>
                  </a:solidFill>
                  <a:latin typeface="Lato Bold"/>
                  <a:ea typeface="Lato Bold"/>
                  <a:cs typeface="Lato Bold"/>
                  <a:sym typeface="Lato Bold"/>
                </a:rPr>
                <a:t>4. PLAN DE TRABAJO........................................................13</a:t>
              </a:r>
            </a:p>
            <a:p>
              <a:pPr algn="ctr">
                <a:lnSpc>
                  <a:spcPts val="5251"/>
                </a:lnSpc>
              </a:pPr>
              <a:r>
                <a:rPr lang="en-US" sz="2599" b="true">
                  <a:solidFill>
                    <a:srgbClr val="FFFFFF"/>
                  </a:solidFill>
                  <a:latin typeface="Lato Bold"/>
                  <a:ea typeface="Lato Bold"/>
                  <a:cs typeface="Lato Bold"/>
                  <a:sym typeface="Lato Bold"/>
                </a:rPr>
                <a:t>5. RECURSOS UTILIZADOS..............................................16</a:t>
              </a:r>
            </a:p>
            <a:p>
              <a:pPr algn="ctr">
                <a:lnSpc>
                  <a:spcPts val="5251"/>
                </a:lnSpc>
              </a:pPr>
              <a:r>
                <a:rPr lang="en-US" sz="2599" b="true">
                  <a:solidFill>
                    <a:srgbClr val="FFFFFF"/>
                  </a:solidFill>
                  <a:latin typeface="Lato Bold"/>
                  <a:ea typeface="Lato Bold"/>
                  <a:cs typeface="Lato Bold"/>
                  <a:sym typeface="Lato Bold"/>
                </a:rPr>
                <a:t>6. HALLAZGOS.....................................................................18</a:t>
              </a:r>
            </a:p>
            <a:p>
              <a:pPr algn="ctr">
                <a:lnSpc>
                  <a:spcPts val="5251"/>
                </a:lnSpc>
              </a:pPr>
              <a:r>
                <a:rPr lang="en-US" sz="2599" b="true">
                  <a:solidFill>
                    <a:srgbClr val="FFFFFF"/>
                  </a:solidFill>
                  <a:latin typeface="Lato Bold"/>
                  <a:ea typeface="Lato Bold"/>
                  <a:cs typeface="Lato Bold"/>
                  <a:sym typeface="Lato Bold"/>
                </a:rPr>
                <a:t>7. HERRAMIENTAS DE ORGANIZACIÓN.....................31</a:t>
              </a:r>
            </a:p>
            <a:p>
              <a:pPr algn="ctr">
                <a:lnSpc>
                  <a:spcPts val="5251"/>
                </a:lnSpc>
              </a:pPr>
              <a:r>
                <a:rPr lang="en-US" sz="2599" b="true">
                  <a:solidFill>
                    <a:srgbClr val="FFFFFF"/>
                  </a:solidFill>
                  <a:latin typeface="Lato Bold"/>
                  <a:ea typeface="Lato Bold"/>
                  <a:cs typeface="Lato Bold"/>
                  <a:sym typeface="Lato Bold"/>
                </a:rPr>
                <a:t>8. INSIGHTS...........................................................................37</a:t>
              </a:r>
            </a:p>
            <a:p>
              <a:pPr algn="ctr">
                <a:lnSpc>
                  <a:spcPts val="5251"/>
                </a:lnSpc>
              </a:pPr>
              <a:r>
                <a:rPr lang="en-US" sz="2599" b="true">
                  <a:solidFill>
                    <a:srgbClr val="FFFFFF"/>
                  </a:solidFill>
                  <a:latin typeface="Lato Bold"/>
                  <a:ea typeface="Lato Bold"/>
                  <a:cs typeface="Lato Bold"/>
                  <a:sym typeface="Lato Bold"/>
                </a:rPr>
                <a:t>9. PLAN ESTRATÉGICO......................................................43</a:t>
              </a:r>
            </a:p>
            <a:p>
              <a:pPr algn="ctr">
                <a:lnSpc>
                  <a:spcPts val="2400"/>
                </a:lnSpc>
              </a:pPr>
            </a:p>
            <a:p>
              <a:pPr algn="ctr">
                <a:lnSpc>
                  <a:spcPts val="2400"/>
                </a:lnSpc>
              </a:pPr>
            </a:p>
          </p:txBody>
        </p:sp>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996720" y="755591"/>
            <a:ext cx="10127676" cy="10127676"/>
          </a:xfrm>
          <a:custGeom>
            <a:avLst/>
            <a:gdLst/>
            <a:ahLst/>
            <a:cxnLst/>
            <a:rect r="r" b="b" t="t" l="l"/>
            <a:pathLst>
              <a:path h="10127676" w="10127676">
                <a:moveTo>
                  <a:pt x="10127676" y="10127676"/>
                </a:moveTo>
                <a:lnTo>
                  <a:pt x="0" y="10127676"/>
                </a:lnTo>
                <a:lnTo>
                  <a:pt x="0" y="0"/>
                </a:lnTo>
                <a:lnTo>
                  <a:pt x="10127676" y="0"/>
                </a:lnTo>
                <a:lnTo>
                  <a:pt x="10127676" y="1012767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11124" y="1451274"/>
            <a:ext cx="9226950" cy="922695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4"/>
              <a:stretch>
                <a:fillRect l="-18053" t="0" r="-74253" b="0"/>
              </a:stretch>
            </a:blipFill>
          </p:spPr>
        </p:sp>
      </p:grpSp>
      <p:grpSp>
        <p:nvGrpSpPr>
          <p:cNvPr name="Group 5" id="5"/>
          <p:cNvGrpSpPr/>
          <p:nvPr/>
        </p:nvGrpSpPr>
        <p:grpSpPr>
          <a:xfrm rot="0">
            <a:off x="17920153" y="2595562"/>
            <a:ext cx="539297" cy="3086100"/>
            <a:chOff x="0" y="0"/>
            <a:chExt cx="142037" cy="812800"/>
          </a:xfrm>
        </p:grpSpPr>
        <p:sp>
          <p:nvSpPr>
            <p:cNvPr name="Freeform 6" id="6"/>
            <p:cNvSpPr/>
            <p:nvPr/>
          </p:nvSpPr>
          <p:spPr>
            <a:xfrm flipH="false" flipV="false" rot="0">
              <a:off x="0" y="0"/>
              <a:ext cx="142037" cy="812800"/>
            </a:xfrm>
            <a:custGeom>
              <a:avLst/>
              <a:gdLst/>
              <a:ahLst/>
              <a:cxnLst/>
              <a:rect r="r" b="b" t="t" l="l"/>
              <a:pathLst>
                <a:path h="812800" w="142037">
                  <a:moveTo>
                    <a:pt x="0" y="0"/>
                  </a:moveTo>
                  <a:lnTo>
                    <a:pt x="142037" y="0"/>
                  </a:lnTo>
                  <a:lnTo>
                    <a:pt x="142037" y="812800"/>
                  </a:lnTo>
                  <a:lnTo>
                    <a:pt x="0" y="812800"/>
                  </a:lnTo>
                  <a:close/>
                </a:path>
              </a:pathLst>
            </a:custGeom>
            <a:solidFill>
              <a:srgbClr val="009600"/>
            </a:solidFill>
          </p:spPr>
        </p:sp>
        <p:sp>
          <p:nvSpPr>
            <p:cNvPr name="TextBox 7" id="7"/>
            <p:cNvSpPr txBox="true"/>
            <p:nvPr/>
          </p:nvSpPr>
          <p:spPr>
            <a:xfrm>
              <a:off x="0" y="-66675"/>
              <a:ext cx="142037" cy="879475"/>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0" y="0"/>
            <a:ext cx="18288000" cy="1511182"/>
            <a:chOff x="0" y="0"/>
            <a:chExt cx="4816593" cy="398007"/>
          </a:xfrm>
        </p:grpSpPr>
        <p:sp>
          <p:nvSpPr>
            <p:cNvPr name="Freeform 9" id="9"/>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009600"/>
            </a:solidFill>
          </p:spPr>
        </p:sp>
        <p:sp>
          <p:nvSpPr>
            <p:cNvPr name="TextBox 10" id="10"/>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grpSp>
        <p:nvGrpSpPr>
          <p:cNvPr name="Group 11" id="11"/>
          <p:cNvGrpSpPr/>
          <p:nvPr/>
        </p:nvGrpSpPr>
        <p:grpSpPr>
          <a:xfrm rot="0">
            <a:off x="11676739" y="581595"/>
            <a:ext cx="6242588" cy="1479775"/>
            <a:chOff x="0" y="0"/>
            <a:chExt cx="6331591" cy="1500873"/>
          </a:xfrm>
        </p:grpSpPr>
        <p:sp>
          <p:nvSpPr>
            <p:cNvPr name="Freeform 12" id="12"/>
            <p:cNvSpPr/>
            <p:nvPr/>
          </p:nvSpPr>
          <p:spPr>
            <a:xfrm flipH="false" flipV="false" rot="0">
              <a:off x="0" y="0"/>
              <a:ext cx="6331628" cy="1500950"/>
            </a:xfrm>
            <a:custGeom>
              <a:avLst/>
              <a:gdLst/>
              <a:ahLst/>
              <a:cxnLst/>
              <a:rect r="r" b="b" t="t" l="l"/>
              <a:pathLst>
                <a:path h="1500950" w="6331628">
                  <a:moveTo>
                    <a:pt x="0" y="250195"/>
                  </a:moveTo>
                  <a:cubicBezTo>
                    <a:pt x="0" y="112047"/>
                    <a:pt x="78189" y="0"/>
                    <a:pt x="174592" y="0"/>
                  </a:cubicBezTo>
                  <a:lnTo>
                    <a:pt x="6157037" y="0"/>
                  </a:lnTo>
                  <a:cubicBezTo>
                    <a:pt x="6253439" y="0"/>
                    <a:pt x="6331628" y="112047"/>
                    <a:pt x="6331628" y="250195"/>
                  </a:cubicBezTo>
                  <a:lnTo>
                    <a:pt x="6331628" y="1250791"/>
                  </a:lnTo>
                  <a:cubicBezTo>
                    <a:pt x="6331628" y="1388939"/>
                    <a:pt x="6253439" y="1500950"/>
                    <a:pt x="6157037" y="1500950"/>
                  </a:cubicBezTo>
                  <a:lnTo>
                    <a:pt x="174592" y="1500950"/>
                  </a:lnTo>
                  <a:cubicBezTo>
                    <a:pt x="78189" y="1500800"/>
                    <a:pt x="0" y="1388939"/>
                    <a:pt x="0" y="1250791"/>
                  </a:cubicBezTo>
                  <a:close/>
                </a:path>
              </a:pathLst>
            </a:custGeom>
            <a:solidFill>
              <a:srgbClr val="98D36E"/>
            </a:solidFill>
          </p:spPr>
        </p:sp>
      </p:grpSp>
      <p:sp>
        <p:nvSpPr>
          <p:cNvPr name="Freeform 13" id="13"/>
          <p:cNvSpPr/>
          <p:nvPr/>
        </p:nvSpPr>
        <p:spPr>
          <a:xfrm flipH="false" flipV="false" rot="0">
            <a:off x="4217479" y="9393985"/>
            <a:ext cx="720590" cy="720590"/>
          </a:xfrm>
          <a:custGeom>
            <a:avLst/>
            <a:gdLst/>
            <a:ahLst/>
            <a:cxnLst/>
            <a:rect r="r" b="b" t="t" l="l"/>
            <a:pathLst>
              <a:path h="720590" w="720590">
                <a:moveTo>
                  <a:pt x="0" y="0"/>
                </a:moveTo>
                <a:lnTo>
                  <a:pt x="720590" y="0"/>
                </a:lnTo>
                <a:lnTo>
                  <a:pt x="720590" y="720591"/>
                </a:lnTo>
                <a:lnTo>
                  <a:pt x="0" y="7205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435487" y="498416"/>
            <a:ext cx="10642871" cy="514269"/>
          </a:xfrm>
          <a:prstGeom prst="rect">
            <a:avLst/>
          </a:prstGeom>
        </p:spPr>
        <p:txBody>
          <a:bodyPr anchor="t" rtlCol="false" tIns="0" lIns="0" bIns="0" rIns="0">
            <a:spAutoFit/>
          </a:bodyPr>
          <a:lstStyle/>
          <a:p>
            <a:pPr algn="l">
              <a:lnSpc>
                <a:spcPts val="4079"/>
              </a:lnSpc>
            </a:pPr>
            <a:r>
              <a:rPr lang="en-US" b="true" sz="3399">
                <a:solidFill>
                  <a:srgbClr val="FFFFFF"/>
                </a:solidFill>
                <a:latin typeface="Lato Bold"/>
                <a:ea typeface="Lato Bold"/>
                <a:cs typeface="Lato Bold"/>
                <a:sym typeface="Lato Bold"/>
              </a:rPr>
              <a:t>2. UNIFICACIÓN DEL PROTOCOLO DE INDUCCIÓN </a:t>
            </a:r>
          </a:p>
        </p:txBody>
      </p:sp>
      <p:sp>
        <p:nvSpPr>
          <p:cNvPr name="TextBox 15" id="15"/>
          <p:cNvSpPr txBox="true"/>
          <p:nvPr/>
        </p:nvSpPr>
        <p:spPr>
          <a:xfrm rot="0">
            <a:off x="11968528" y="922833"/>
            <a:ext cx="5659010" cy="888746"/>
          </a:xfrm>
          <a:prstGeom prst="rect">
            <a:avLst/>
          </a:prstGeom>
        </p:spPr>
        <p:txBody>
          <a:bodyPr anchor="t" rtlCol="false" tIns="0" lIns="0" bIns="0" rIns="0">
            <a:spAutoFit/>
          </a:bodyPr>
          <a:lstStyle/>
          <a:p>
            <a:pPr algn="ctr" marL="0" indent="0" lvl="0">
              <a:lnSpc>
                <a:spcPts val="3472"/>
              </a:lnSpc>
              <a:spcBef>
                <a:spcPct val="0"/>
              </a:spcBef>
            </a:pPr>
            <a:r>
              <a:rPr lang="en-US" sz="3100">
                <a:solidFill>
                  <a:srgbClr val="FFFFFF"/>
                </a:solidFill>
                <a:latin typeface="Lato"/>
                <a:ea typeface="Lato"/>
                <a:cs typeface="Lato"/>
                <a:sym typeface="Lato"/>
              </a:rPr>
              <a:t>INSIGHT 2: Cultura organizacional no consolidada</a:t>
            </a:r>
          </a:p>
        </p:txBody>
      </p:sp>
      <p:sp>
        <p:nvSpPr>
          <p:cNvPr name="TextBox 16" id="16"/>
          <p:cNvSpPr txBox="true"/>
          <p:nvPr/>
        </p:nvSpPr>
        <p:spPr>
          <a:xfrm rot="0">
            <a:off x="7515826" y="9616594"/>
            <a:ext cx="9731647" cy="294422"/>
          </a:xfrm>
          <a:prstGeom prst="rect">
            <a:avLst/>
          </a:prstGeom>
        </p:spPr>
        <p:txBody>
          <a:bodyPr anchor="t" rtlCol="false" tIns="0" lIns="0" bIns="0" rIns="0">
            <a:spAutoFit/>
          </a:bodyPr>
          <a:lstStyle/>
          <a:p>
            <a:pPr algn="ctr">
              <a:lnSpc>
                <a:spcPts val="2318"/>
              </a:lnSpc>
            </a:pPr>
            <a:r>
              <a:rPr lang="en-US" b="true" sz="1931">
                <a:solidFill>
                  <a:srgbClr val="009600"/>
                </a:solidFill>
                <a:latin typeface="Lato Bold"/>
                <a:ea typeface="Lato Bold"/>
                <a:cs typeface="Lato Bold"/>
                <a:sym typeface="Lato Bold"/>
              </a:rPr>
              <a:t>Colaboradores Administrativos / Coordinadores de proyectos / Técnicos de campo </a:t>
            </a:r>
          </a:p>
        </p:txBody>
      </p:sp>
      <p:sp>
        <p:nvSpPr>
          <p:cNvPr name="TextBox 17" id="17"/>
          <p:cNvSpPr txBox="true"/>
          <p:nvPr/>
        </p:nvSpPr>
        <p:spPr>
          <a:xfrm rot="0">
            <a:off x="4587299" y="9578068"/>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Público objetivo</a:t>
            </a:r>
          </a:p>
        </p:txBody>
      </p:sp>
      <p:sp>
        <p:nvSpPr>
          <p:cNvPr name="TextBox 18" id="18"/>
          <p:cNvSpPr txBox="true"/>
          <p:nvPr/>
        </p:nvSpPr>
        <p:spPr>
          <a:xfrm rot="0">
            <a:off x="12381649" y="6220524"/>
            <a:ext cx="5537678" cy="2971800"/>
          </a:xfrm>
          <a:prstGeom prst="rect">
            <a:avLst/>
          </a:prstGeom>
        </p:spPr>
        <p:txBody>
          <a:bodyPr anchor="t" rtlCol="false" tIns="0" lIns="0" bIns="0" rIns="0">
            <a:spAutoFit/>
          </a:bodyPr>
          <a:lstStyle/>
          <a:p>
            <a:pPr algn="ctr">
              <a:lnSpc>
                <a:spcPts val="2999"/>
              </a:lnSpc>
            </a:pPr>
            <a:r>
              <a:rPr lang="en-US" sz="2499" b="true">
                <a:solidFill>
                  <a:srgbClr val="009600"/>
                </a:solidFill>
                <a:latin typeface="Lato Bold"/>
                <a:ea typeface="Lato Bold"/>
                <a:cs typeface="Lato Bold"/>
                <a:sym typeface="Lato Bold"/>
              </a:rPr>
              <a:t>Objetivos:</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Estandarizar los procesos de inducción </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Fortalecer la comunicación interna entre áreas</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Facilitar la integración a Descosur. </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Difundir los canales de comunicación internos </a:t>
            </a:r>
          </a:p>
        </p:txBody>
      </p:sp>
      <p:sp>
        <p:nvSpPr>
          <p:cNvPr name="TextBox 19" id="19"/>
          <p:cNvSpPr txBox="true"/>
          <p:nvPr/>
        </p:nvSpPr>
        <p:spPr>
          <a:xfrm rot="0">
            <a:off x="7921406" y="2361854"/>
            <a:ext cx="9788372" cy="3943350"/>
          </a:xfrm>
          <a:prstGeom prst="rect">
            <a:avLst/>
          </a:prstGeom>
        </p:spPr>
        <p:txBody>
          <a:bodyPr anchor="t" rtlCol="false" tIns="0" lIns="0" bIns="0" rIns="0">
            <a:spAutoFit/>
          </a:bodyPr>
          <a:lstStyle/>
          <a:p>
            <a:pPr algn="ctr">
              <a:lnSpc>
                <a:spcPts val="3480"/>
              </a:lnSpc>
            </a:pPr>
            <a:r>
              <a:rPr lang="en-US" sz="2900" b="true">
                <a:solidFill>
                  <a:srgbClr val="000000"/>
                </a:solidFill>
                <a:latin typeface="Lato Bold"/>
                <a:ea typeface="Lato Bold"/>
                <a:cs typeface="Lato Bold"/>
                <a:sym typeface="Lato Bold"/>
              </a:rPr>
              <a:t>Esta tendrá tres etapas: Inducción general, bienvenida a la organización e inducción específica.</a:t>
            </a:r>
          </a:p>
          <a:p>
            <a:pPr algn="ctr">
              <a:lnSpc>
                <a:spcPts val="3480"/>
              </a:lnSpc>
            </a:pPr>
            <a:r>
              <a:rPr lang="en-US" sz="2900" b="true">
                <a:solidFill>
                  <a:srgbClr val="000000"/>
                </a:solidFill>
                <a:latin typeface="Lato Bold"/>
                <a:ea typeface="Lato Bold"/>
                <a:cs typeface="Lato Bold"/>
                <a:sym typeface="Lato Bold"/>
              </a:rPr>
              <a:t>Se incorporará el uso de videos de</a:t>
            </a:r>
            <a:r>
              <a:rPr lang="en-US" b="true" sz="2900" i="true">
                <a:solidFill>
                  <a:srgbClr val="000000"/>
                </a:solidFill>
                <a:latin typeface="Lato Bold Italics"/>
                <a:ea typeface="Lato Bold Italics"/>
                <a:cs typeface="Lato Bold Italics"/>
                <a:sym typeface="Lato Bold Italics"/>
              </a:rPr>
              <a:t> YouTube</a:t>
            </a:r>
            <a:r>
              <a:rPr lang="en-US" sz="2900" b="true">
                <a:solidFill>
                  <a:srgbClr val="000000"/>
                </a:solidFill>
                <a:latin typeface="Lato Bold"/>
                <a:ea typeface="Lato Bold"/>
                <a:cs typeface="Lato Bold"/>
                <a:sym typeface="Lato Bold"/>
              </a:rPr>
              <a:t> en este proceso (se subirían a su canal, pero en la función privada). Luego, habrá un espacio de bienvenida presencial con un líder administrativo para entregar un kit de bienvenida, absolver dudas y completar un cuestionario de salida. Finalmente, la última inducción será implementada por su líder directo.</a:t>
            </a:r>
          </a:p>
          <a:p>
            <a:pPr algn="ctr">
              <a:lnSpc>
                <a:spcPts val="3480"/>
              </a:lnSpc>
            </a:pPr>
          </a:p>
        </p:txBody>
      </p:sp>
      <p:sp>
        <p:nvSpPr>
          <p:cNvPr name="TextBox 20" id="20"/>
          <p:cNvSpPr txBox="true"/>
          <p:nvPr/>
        </p:nvSpPr>
        <p:spPr>
          <a:xfrm rot="0">
            <a:off x="6501291" y="6153849"/>
            <a:ext cx="5723608" cy="3197225"/>
          </a:xfrm>
          <a:prstGeom prst="rect">
            <a:avLst/>
          </a:prstGeom>
        </p:spPr>
        <p:txBody>
          <a:bodyPr anchor="t" rtlCol="false" tIns="0" lIns="0" bIns="0" rIns="0">
            <a:spAutoFit/>
          </a:bodyPr>
          <a:lstStyle/>
          <a:p>
            <a:pPr algn="ctr">
              <a:lnSpc>
                <a:spcPts val="3174"/>
              </a:lnSpc>
            </a:pPr>
            <a:r>
              <a:rPr lang="en-US" sz="2499" b="true">
                <a:solidFill>
                  <a:srgbClr val="009600"/>
                </a:solidFill>
                <a:latin typeface="Lato Bold"/>
                <a:ea typeface="Lato Bold"/>
                <a:cs typeface="Lato Bold"/>
                <a:sym typeface="Lato Bold"/>
              </a:rPr>
              <a:t>Consideraciones: </a:t>
            </a:r>
          </a:p>
          <a:p>
            <a:pPr algn="ctr" marL="539749" indent="-269875" lvl="1">
              <a:lnSpc>
                <a:spcPts val="3174"/>
              </a:lnSpc>
              <a:buFont typeface="Arial"/>
              <a:buChar char="•"/>
            </a:pPr>
            <a:r>
              <a:rPr lang="en-US" b="true" sz="2499">
                <a:solidFill>
                  <a:srgbClr val="000000"/>
                </a:solidFill>
                <a:latin typeface="Lato Bold"/>
                <a:ea typeface="Lato Bold"/>
                <a:cs typeface="Lato Bold"/>
                <a:sym typeface="Lato Bold"/>
              </a:rPr>
              <a:t>Tiempo de video: 6 minutos máx.</a:t>
            </a:r>
          </a:p>
          <a:p>
            <a:pPr algn="ctr" marL="539749" indent="-269875" lvl="1">
              <a:lnSpc>
                <a:spcPts val="3174"/>
              </a:lnSpc>
              <a:buFont typeface="Arial"/>
              <a:buChar char="•"/>
            </a:pPr>
            <a:r>
              <a:rPr lang="en-US" b="true" sz="2499">
                <a:solidFill>
                  <a:srgbClr val="000000"/>
                </a:solidFill>
                <a:latin typeface="Lato Bold"/>
                <a:ea typeface="Lato Bold"/>
                <a:cs typeface="Lato Bold"/>
                <a:sym typeface="Lato Bold"/>
              </a:rPr>
              <a:t> Ser lúdico, original y usar diversos rostros de colaboradores.</a:t>
            </a:r>
          </a:p>
          <a:p>
            <a:pPr algn="ctr" marL="539749" indent="-269875" lvl="1">
              <a:lnSpc>
                <a:spcPts val="3174"/>
              </a:lnSpc>
              <a:buFont typeface="Arial"/>
              <a:buChar char="•"/>
            </a:pPr>
            <a:r>
              <a:rPr lang="en-US" b="true" sz="2499">
                <a:solidFill>
                  <a:srgbClr val="000000"/>
                </a:solidFill>
                <a:latin typeface="Lato Bold"/>
                <a:ea typeface="Lato Bold"/>
                <a:cs typeface="Lato Bold"/>
                <a:sym typeface="Lato Bold"/>
              </a:rPr>
              <a:t> Designar una persona encargada de enviar los videos y otra para la bienvenida </a:t>
            </a:r>
          </a:p>
          <a:p>
            <a:pPr algn="ctr" marL="539749" indent="-269875" lvl="1">
              <a:lnSpc>
                <a:spcPts val="3174"/>
              </a:lnSpc>
              <a:buFont typeface="Arial"/>
              <a:buChar char="•"/>
            </a:pPr>
            <a:r>
              <a:rPr lang="en-US" b="true" sz="2499">
                <a:solidFill>
                  <a:srgbClr val="000000"/>
                </a:solidFill>
                <a:latin typeface="Lato Bold"/>
                <a:ea typeface="Lato Bold"/>
                <a:cs typeface="Lato Bold"/>
                <a:sym typeface="Lato Bold"/>
              </a:rPr>
              <a:t>Socializar con los líderes de equipos</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77963" y="2764741"/>
            <a:ext cx="4975304" cy="1934858"/>
            <a:chOff x="0" y="0"/>
            <a:chExt cx="1310368" cy="509592"/>
          </a:xfrm>
        </p:grpSpPr>
        <p:sp>
          <p:nvSpPr>
            <p:cNvPr name="Freeform 3" id="3"/>
            <p:cNvSpPr/>
            <p:nvPr/>
          </p:nvSpPr>
          <p:spPr>
            <a:xfrm flipH="false" flipV="false" rot="0">
              <a:off x="0" y="0"/>
              <a:ext cx="1310368" cy="509592"/>
            </a:xfrm>
            <a:custGeom>
              <a:avLst/>
              <a:gdLst/>
              <a:ahLst/>
              <a:cxnLst/>
              <a:rect r="r" b="b" t="t" l="l"/>
              <a:pathLst>
                <a:path h="509592" w="1310368">
                  <a:moveTo>
                    <a:pt x="79360" y="0"/>
                  </a:moveTo>
                  <a:lnTo>
                    <a:pt x="1231009" y="0"/>
                  </a:lnTo>
                  <a:cubicBezTo>
                    <a:pt x="1252056" y="0"/>
                    <a:pt x="1272242" y="8361"/>
                    <a:pt x="1287124" y="23244"/>
                  </a:cubicBezTo>
                  <a:cubicBezTo>
                    <a:pt x="1302007" y="38127"/>
                    <a:pt x="1310368" y="58312"/>
                    <a:pt x="1310368" y="79360"/>
                  </a:cubicBezTo>
                  <a:lnTo>
                    <a:pt x="1310368" y="430233"/>
                  </a:lnTo>
                  <a:cubicBezTo>
                    <a:pt x="1310368" y="451280"/>
                    <a:pt x="1302007" y="471465"/>
                    <a:pt x="1287124" y="486348"/>
                  </a:cubicBezTo>
                  <a:cubicBezTo>
                    <a:pt x="1272242" y="501231"/>
                    <a:pt x="1252056" y="509592"/>
                    <a:pt x="1231009" y="509592"/>
                  </a:cubicBezTo>
                  <a:lnTo>
                    <a:pt x="79360" y="509592"/>
                  </a:lnTo>
                  <a:cubicBezTo>
                    <a:pt x="58312" y="509592"/>
                    <a:pt x="38127" y="501231"/>
                    <a:pt x="23244" y="486348"/>
                  </a:cubicBezTo>
                  <a:cubicBezTo>
                    <a:pt x="8361" y="471465"/>
                    <a:pt x="0" y="451280"/>
                    <a:pt x="0" y="430233"/>
                  </a:cubicBezTo>
                  <a:lnTo>
                    <a:pt x="0" y="79360"/>
                  </a:lnTo>
                  <a:cubicBezTo>
                    <a:pt x="0" y="58312"/>
                    <a:pt x="8361" y="38127"/>
                    <a:pt x="23244" y="23244"/>
                  </a:cubicBezTo>
                  <a:cubicBezTo>
                    <a:pt x="38127" y="8361"/>
                    <a:pt x="58312" y="0"/>
                    <a:pt x="79360" y="0"/>
                  </a:cubicBezTo>
                  <a:close/>
                </a:path>
              </a:pathLst>
            </a:custGeom>
            <a:solidFill>
              <a:srgbClr val="98D36E"/>
            </a:solidFill>
          </p:spPr>
        </p:sp>
        <p:sp>
          <p:nvSpPr>
            <p:cNvPr name="TextBox 4" id="4"/>
            <p:cNvSpPr txBox="true"/>
            <p:nvPr/>
          </p:nvSpPr>
          <p:spPr>
            <a:xfrm>
              <a:off x="0" y="-9525"/>
              <a:ext cx="1310368" cy="519117"/>
            </a:xfrm>
            <a:prstGeom prst="rect">
              <a:avLst/>
            </a:prstGeom>
          </p:spPr>
          <p:txBody>
            <a:bodyPr anchor="ctr" rtlCol="false" tIns="50800" lIns="50800" bIns="50800" rIns="50800"/>
            <a:lstStyle/>
            <a:p>
              <a:pPr algn="ctr">
                <a:lnSpc>
                  <a:spcPts val="2400"/>
                </a:lnSpc>
              </a:pPr>
            </a:p>
          </p:txBody>
        </p:sp>
      </p:grpSp>
      <p:sp>
        <p:nvSpPr>
          <p:cNvPr name="TextBox 5" id="5"/>
          <p:cNvSpPr txBox="true"/>
          <p:nvPr/>
        </p:nvSpPr>
        <p:spPr>
          <a:xfrm rot="0">
            <a:off x="12358766" y="3173842"/>
            <a:ext cx="4613699" cy="505968"/>
          </a:xfrm>
          <a:prstGeom prst="rect">
            <a:avLst/>
          </a:prstGeom>
        </p:spPr>
        <p:txBody>
          <a:bodyPr anchor="t" rtlCol="false" tIns="0" lIns="0" bIns="0" rIns="0">
            <a:spAutoFit/>
          </a:bodyPr>
          <a:lstStyle/>
          <a:p>
            <a:pPr algn="ctr">
              <a:lnSpc>
                <a:spcPts val="4025"/>
              </a:lnSpc>
            </a:pPr>
            <a:r>
              <a:rPr lang="en-US" b="true" sz="3299">
                <a:solidFill>
                  <a:srgbClr val="FFFFFF"/>
                </a:solidFill>
                <a:latin typeface="Lato Bold"/>
                <a:ea typeface="Lato Bold"/>
                <a:cs typeface="Lato Bold"/>
                <a:sym typeface="Lato Bold"/>
              </a:rPr>
              <a:t>3. Inducción operativa</a:t>
            </a:r>
          </a:p>
        </p:txBody>
      </p:sp>
      <p:grpSp>
        <p:nvGrpSpPr>
          <p:cNvPr name="Group 6" id="6"/>
          <p:cNvGrpSpPr/>
          <p:nvPr/>
        </p:nvGrpSpPr>
        <p:grpSpPr>
          <a:xfrm rot="0">
            <a:off x="6851925" y="2785900"/>
            <a:ext cx="4824814" cy="2016471"/>
            <a:chOff x="0" y="0"/>
            <a:chExt cx="1270733" cy="531087"/>
          </a:xfrm>
        </p:grpSpPr>
        <p:sp>
          <p:nvSpPr>
            <p:cNvPr name="Freeform 7" id="7"/>
            <p:cNvSpPr/>
            <p:nvPr/>
          </p:nvSpPr>
          <p:spPr>
            <a:xfrm flipH="false" flipV="false" rot="0">
              <a:off x="0" y="0"/>
              <a:ext cx="1270733" cy="531087"/>
            </a:xfrm>
            <a:custGeom>
              <a:avLst/>
              <a:gdLst/>
              <a:ahLst/>
              <a:cxnLst/>
              <a:rect r="r" b="b" t="t" l="l"/>
              <a:pathLst>
                <a:path h="531087" w="1270733">
                  <a:moveTo>
                    <a:pt x="81835" y="0"/>
                  </a:moveTo>
                  <a:lnTo>
                    <a:pt x="1188898" y="0"/>
                  </a:lnTo>
                  <a:cubicBezTo>
                    <a:pt x="1210602" y="0"/>
                    <a:pt x="1231417" y="8622"/>
                    <a:pt x="1246764" y="23969"/>
                  </a:cubicBezTo>
                  <a:cubicBezTo>
                    <a:pt x="1262111" y="39316"/>
                    <a:pt x="1270733" y="60131"/>
                    <a:pt x="1270733" y="81835"/>
                  </a:cubicBezTo>
                  <a:lnTo>
                    <a:pt x="1270733" y="449252"/>
                  </a:lnTo>
                  <a:cubicBezTo>
                    <a:pt x="1270733" y="494448"/>
                    <a:pt x="1234094" y="531087"/>
                    <a:pt x="1188898" y="531087"/>
                  </a:cubicBezTo>
                  <a:lnTo>
                    <a:pt x="81835" y="531087"/>
                  </a:lnTo>
                  <a:cubicBezTo>
                    <a:pt x="60131" y="531087"/>
                    <a:pt x="39316" y="522465"/>
                    <a:pt x="23969" y="507118"/>
                  </a:cubicBezTo>
                  <a:cubicBezTo>
                    <a:pt x="8622" y="491771"/>
                    <a:pt x="0" y="470956"/>
                    <a:pt x="0" y="449252"/>
                  </a:cubicBezTo>
                  <a:lnTo>
                    <a:pt x="0" y="81835"/>
                  </a:lnTo>
                  <a:cubicBezTo>
                    <a:pt x="0" y="60131"/>
                    <a:pt x="8622" y="39316"/>
                    <a:pt x="23969" y="23969"/>
                  </a:cubicBezTo>
                  <a:cubicBezTo>
                    <a:pt x="39316" y="8622"/>
                    <a:pt x="60131" y="0"/>
                    <a:pt x="81835" y="0"/>
                  </a:cubicBezTo>
                  <a:close/>
                </a:path>
              </a:pathLst>
            </a:custGeom>
            <a:solidFill>
              <a:srgbClr val="98D36E"/>
            </a:solidFill>
          </p:spPr>
        </p:sp>
        <p:sp>
          <p:nvSpPr>
            <p:cNvPr name="TextBox 8" id="8"/>
            <p:cNvSpPr txBox="true"/>
            <p:nvPr/>
          </p:nvSpPr>
          <p:spPr>
            <a:xfrm>
              <a:off x="0" y="-9525"/>
              <a:ext cx="1270733" cy="540612"/>
            </a:xfrm>
            <a:prstGeom prst="rect">
              <a:avLst/>
            </a:prstGeom>
          </p:spPr>
          <p:txBody>
            <a:bodyPr anchor="ctr" rtlCol="false" tIns="50800" lIns="50800" bIns="50800" rIns="50800"/>
            <a:lstStyle/>
            <a:p>
              <a:pPr algn="ctr">
                <a:lnSpc>
                  <a:spcPts val="2400"/>
                </a:lnSpc>
              </a:pPr>
            </a:p>
          </p:txBody>
        </p:sp>
      </p:grpSp>
      <p:grpSp>
        <p:nvGrpSpPr>
          <p:cNvPr name="Group 9" id="9"/>
          <p:cNvGrpSpPr/>
          <p:nvPr/>
        </p:nvGrpSpPr>
        <p:grpSpPr>
          <a:xfrm rot="0">
            <a:off x="1266955" y="2785900"/>
            <a:ext cx="5022300" cy="2016471"/>
            <a:chOff x="0" y="0"/>
            <a:chExt cx="1322746" cy="531087"/>
          </a:xfrm>
        </p:grpSpPr>
        <p:sp>
          <p:nvSpPr>
            <p:cNvPr name="Freeform 10" id="10"/>
            <p:cNvSpPr/>
            <p:nvPr/>
          </p:nvSpPr>
          <p:spPr>
            <a:xfrm flipH="false" flipV="false" rot="0">
              <a:off x="0" y="0"/>
              <a:ext cx="1322746" cy="531087"/>
            </a:xfrm>
            <a:custGeom>
              <a:avLst/>
              <a:gdLst/>
              <a:ahLst/>
              <a:cxnLst/>
              <a:rect r="r" b="b" t="t" l="l"/>
              <a:pathLst>
                <a:path h="531087" w="1322746">
                  <a:moveTo>
                    <a:pt x="78617" y="0"/>
                  </a:moveTo>
                  <a:lnTo>
                    <a:pt x="1244129" y="0"/>
                  </a:lnTo>
                  <a:cubicBezTo>
                    <a:pt x="1264979" y="0"/>
                    <a:pt x="1284976" y="8283"/>
                    <a:pt x="1299719" y="23026"/>
                  </a:cubicBezTo>
                  <a:cubicBezTo>
                    <a:pt x="1314463" y="37770"/>
                    <a:pt x="1322746" y="57766"/>
                    <a:pt x="1322746" y="78617"/>
                  </a:cubicBezTo>
                  <a:lnTo>
                    <a:pt x="1322746" y="452470"/>
                  </a:lnTo>
                  <a:cubicBezTo>
                    <a:pt x="1322746" y="495889"/>
                    <a:pt x="1287548" y="531087"/>
                    <a:pt x="1244129" y="531087"/>
                  </a:cubicBezTo>
                  <a:lnTo>
                    <a:pt x="78617" y="531087"/>
                  </a:lnTo>
                  <a:cubicBezTo>
                    <a:pt x="57766" y="531087"/>
                    <a:pt x="37770" y="522804"/>
                    <a:pt x="23026" y="508061"/>
                  </a:cubicBezTo>
                  <a:cubicBezTo>
                    <a:pt x="8283" y="493317"/>
                    <a:pt x="0" y="473320"/>
                    <a:pt x="0" y="452470"/>
                  </a:cubicBezTo>
                  <a:lnTo>
                    <a:pt x="0" y="78617"/>
                  </a:lnTo>
                  <a:cubicBezTo>
                    <a:pt x="0" y="57766"/>
                    <a:pt x="8283" y="37770"/>
                    <a:pt x="23026" y="23026"/>
                  </a:cubicBezTo>
                  <a:cubicBezTo>
                    <a:pt x="37770" y="8283"/>
                    <a:pt x="57766" y="0"/>
                    <a:pt x="78617" y="0"/>
                  </a:cubicBezTo>
                  <a:close/>
                </a:path>
              </a:pathLst>
            </a:custGeom>
            <a:solidFill>
              <a:srgbClr val="98D36E"/>
            </a:solidFill>
          </p:spPr>
        </p:sp>
        <p:sp>
          <p:nvSpPr>
            <p:cNvPr name="TextBox 11" id="11"/>
            <p:cNvSpPr txBox="true"/>
            <p:nvPr/>
          </p:nvSpPr>
          <p:spPr>
            <a:xfrm>
              <a:off x="0" y="-9525"/>
              <a:ext cx="1322746" cy="540612"/>
            </a:xfrm>
            <a:prstGeom prst="rect">
              <a:avLst/>
            </a:prstGeom>
          </p:spPr>
          <p:txBody>
            <a:bodyPr anchor="ctr" rtlCol="false" tIns="50800" lIns="50800" bIns="50800" rIns="50800"/>
            <a:lstStyle/>
            <a:p>
              <a:pPr algn="ctr">
                <a:lnSpc>
                  <a:spcPts val="2400"/>
                </a:lnSpc>
              </a:pPr>
            </a:p>
          </p:txBody>
        </p:sp>
      </p:grpSp>
      <p:sp>
        <p:nvSpPr>
          <p:cNvPr name="TextBox 12" id="12"/>
          <p:cNvSpPr txBox="true"/>
          <p:nvPr/>
        </p:nvSpPr>
        <p:spPr>
          <a:xfrm rot="0">
            <a:off x="7157643" y="3102976"/>
            <a:ext cx="4151932" cy="1010793"/>
          </a:xfrm>
          <a:prstGeom prst="rect">
            <a:avLst/>
          </a:prstGeom>
        </p:spPr>
        <p:txBody>
          <a:bodyPr anchor="t" rtlCol="false" tIns="0" lIns="0" bIns="0" rIns="0">
            <a:spAutoFit/>
          </a:bodyPr>
          <a:lstStyle/>
          <a:p>
            <a:pPr algn="ctr">
              <a:lnSpc>
                <a:spcPts val="4025"/>
              </a:lnSpc>
            </a:pPr>
            <a:r>
              <a:rPr lang="en-US" b="true" sz="3299">
                <a:solidFill>
                  <a:srgbClr val="FFFFFF"/>
                </a:solidFill>
                <a:latin typeface="Lato Bold"/>
                <a:ea typeface="Lato Bold"/>
                <a:cs typeface="Lato Bold"/>
                <a:sym typeface="Lato Bold"/>
              </a:rPr>
              <a:t>2. Inducción de los beneficios:</a:t>
            </a:r>
          </a:p>
        </p:txBody>
      </p:sp>
      <p:sp>
        <p:nvSpPr>
          <p:cNvPr name="TextBox 13" id="13"/>
          <p:cNvSpPr txBox="true"/>
          <p:nvPr/>
        </p:nvSpPr>
        <p:spPr>
          <a:xfrm rot="0">
            <a:off x="1598887" y="3173842"/>
            <a:ext cx="4377487" cy="505968"/>
          </a:xfrm>
          <a:prstGeom prst="rect">
            <a:avLst/>
          </a:prstGeom>
        </p:spPr>
        <p:txBody>
          <a:bodyPr anchor="t" rtlCol="false" tIns="0" lIns="0" bIns="0" rIns="0">
            <a:spAutoFit/>
          </a:bodyPr>
          <a:lstStyle/>
          <a:p>
            <a:pPr algn="ctr" marL="712470" indent="-356235" lvl="1">
              <a:lnSpc>
                <a:spcPts val="4026"/>
              </a:lnSpc>
              <a:buAutoNum type="arabicPeriod" startAt="1"/>
            </a:pPr>
            <a:r>
              <a:rPr lang="en-US" b="true" sz="3300">
                <a:solidFill>
                  <a:srgbClr val="FFFFFF"/>
                </a:solidFill>
                <a:latin typeface="Lato Bold"/>
                <a:ea typeface="Lato Bold"/>
                <a:cs typeface="Lato Bold"/>
                <a:sym typeface="Lato Bold"/>
              </a:rPr>
              <a:t>Presentación: </a:t>
            </a:r>
          </a:p>
        </p:txBody>
      </p:sp>
      <p:grpSp>
        <p:nvGrpSpPr>
          <p:cNvPr name="Group 14" id="14"/>
          <p:cNvGrpSpPr/>
          <p:nvPr/>
        </p:nvGrpSpPr>
        <p:grpSpPr>
          <a:xfrm rot="0">
            <a:off x="1306313" y="4991384"/>
            <a:ext cx="5022300" cy="4873063"/>
            <a:chOff x="0" y="0"/>
            <a:chExt cx="2507915" cy="2433392"/>
          </a:xfrm>
        </p:grpSpPr>
        <p:sp>
          <p:nvSpPr>
            <p:cNvPr name="Freeform 15" id="15"/>
            <p:cNvSpPr/>
            <p:nvPr/>
          </p:nvSpPr>
          <p:spPr>
            <a:xfrm flipH="false" flipV="false" rot="0">
              <a:off x="0" y="0"/>
              <a:ext cx="2507915" cy="2433392"/>
            </a:xfrm>
            <a:custGeom>
              <a:avLst/>
              <a:gdLst/>
              <a:ahLst/>
              <a:cxnLst/>
              <a:rect r="r" b="b" t="t" l="l"/>
              <a:pathLst>
                <a:path h="2433392" w="2507915">
                  <a:moveTo>
                    <a:pt x="0" y="0"/>
                  </a:moveTo>
                  <a:lnTo>
                    <a:pt x="2507915" y="0"/>
                  </a:lnTo>
                  <a:lnTo>
                    <a:pt x="2507915" y="2433392"/>
                  </a:lnTo>
                  <a:lnTo>
                    <a:pt x="0" y="2433392"/>
                  </a:lnTo>
                  <a:close/>
                </a:path>
              </a:pathLst>
            </a:custGeom>
            <a:solidFill>
              <a:srgbClr val="E7E6E6"/>
            </a:solidFill>
            <a:ln w="38100" cap="sq">
              <a:solidFill>
                <a:srgbClr val="55B441"/>
              </a:solidFill>
              <a:prstDash val="solid"/>
              <a:miter/>
            </a:ln>
          </p:spPr>
        </p:sp>
        <p:sp>
          <p:nvSpPr>
            <p:cNvPr name="TextBox 16" id="16"/>
            <p:cNvSpPr txBox="true"/>
            <p:nvPr/>
          </p:nvSpPr>
          <p:spPr>
            <a:xfrm>
              <a:off x="0" y="-9525"/>
              <a:ext cx="2507915" cy="2442917"/>
            </a:xfrm>
            <a:prstGeom prst="rect">
              <a:avLst/>
            </a:prstGeom>
          </p:spPr>
          <p:txBody>
            <a:bodyPr anchor="ctr" rtlCol="false" tIns="50800" lIns="50800" bIns="50800" rIns="50800"/>
            <a:lstStyle/>
            <a:p>
              <a:pPr algn="ctr">
                <a:lnSpc>
                  <a:spcPts val="2400"/>
                </a:lnSpc>
              </a:pPr>
            </a:p>
          </p:txBody>
        </p:sp>
      </p:grpSp>
      <p:grpSp>
        <p:nvGrpSpPr>
          <p:cNvPr name="Group 17" id="17"/>
          <p:cNvGrpSpPr/>
          <p:nvPr/>
        </p:nvGrpSpPr>
        <p:grpSpPr>
          <a:xfrm rot="0">
            <a:off x="6925782" y="4991384"/>
            <a:ext cx="4824814" cy="4873063"/>
            <a:chOff x="0" y="0"/>
            <a:chExt cx="2409299" cy="2433392"/>
          </a:xfrm>
        </p:grpSpPr>
        <p:sp>
          <p:nvSpPr>
            <p:cNvPr name="Freeform 18" id="18"/>
            <p:cNvSpPr/>
            <p:nvPr/>
          </p:nvSpPr>
          <p:spPr>
            <a:xfrm flipH="false" flipV="false" rot="0">
              <a:off x="0" y="0"/>
              <a:ext cx="2409299" cy="2433392"/>
            </a:xfrm>
            <a:custGeom>
              <a:avLst/>
              <a:gdLst/>
              <a:ahLst/>
              <a:cxnLst/>
              <a:rect r="r" b="b" t="t" l="l"/>
              <a:pathLst>
                <a:path h="2433392" w="2409299">
                  <a:moveTo>
                    <a:pt x="0" y="0"/>
                  </a:moveTo>
                  <a:lnTo>
                    <a:pt x="2409299" y="0"/>
                  </a:lnTo>
                  <a:lnTo>
                    <a:pt x="2409299" y="2433392"/>
                  </a:lnTo>
                  <a:lnTo>
                    <a:pt x="0" y="2433392"/>
                  </a:lnTo>
                  <a:close/>
                </a:path>
              </a:pathLst>
            </a:custGeom>
            <a:solidFill>
              <a:srgbClr val="E7E6E6"/>
            </a:solidFill>
            <a:ln w="38100" cap="sq">
              <a:solidFill>
                <a:srgbClr val="55B441"/>
              </a:solidFill>
              <a:prstDash val="solid"/>
              <a:miter/>
            </a:ln>
          </p:spPr>
        </p:sp>
        <p:sp>
          <p:nvSpPr>
            <p:cNvPr name="TextBox 19" id="19"/>
            <p:cNvSpPr txBox="true"/>
            <p:nvPr/>
          </p:nvSpPr>
          <p:spPr>
            <a:xfrm>
              <a:off x="0" y="-9525"/>
              <a:ext cx="2409299" cy="2442917"/>
            </a:xfrm>
            <a:prstGeom prst="rect">
              <a:avLst/>
            </a:prstGeom>
          </p:spPr>
          <p:txBody>
            <a:bodyPr anchor="ctr" rtlCol="false" tIns="50800" lIns="50800" bIns="50800" rIns="50800"/>
            <a:lstStyle/>
            <a:p>
              <a:pPr algn="ctr">
                <a:lnSpc>
                  <a:spcPts val="2400"/>
                </a:lnSpc>
              </a:pPr>
            </a:p>
          </p:txBody>
        </p:sp>
      </p:grpSp>
      <p:grpSp>
        <p:nvGrpSpPr>
          <p:cNvPr name="Group 20" id="20"/>
          <p:cNvGrpSpPr/>
          <p:nvPr/>
        </p:nvGrpSpPr>
        <p:grpSpPr>
          <a:xfrm rot="0">
            <a:off x="12283996" y="4991384"/>
            <a:ext cx="4975304" cy="4873063"/>
            <a:chOff x="0" y="0"/>
            <a:chExt cx="2484447" cy="2433392"/>
          </a:xfrm>
        </p:grpSpPr>
        <p:sp>
          <p:nvSpPr>
            <p:cNvPr name="Freeform 21" id="21"/>
            <p:cNvSpPr/>
            <p:nvPr/>
          </p:nvSpPr>
          <p:spPr>
            <a:xfrm flipH="false" flipV="false" rot="0">
              <a:off x="0" y="0"/>
              <a:ext cx="2484447" cy="2433392"/>
            </a:xfrm>
            <a:custGeom>
              <a:avLst/>
              <a:gdLst/>
              <a:ahLst/>
              <a:cxnLst/>
              <a:rect r="r" b="b" t="t" l="l"/>
              <a:pathLst>
                <a:path h="2433392" w="2484447">
                  <a:moveTo>
                    <a:pt x="0" y="0"/>
                  </a:moveTo>
                  <a:lnTo>
                    <a:pt x="2484447" y="0"/>
                  </a:lnTo>
                  <a:lnTo>
                    <a:pt x="2484447" y="2433392"/>
                  </a:lnTo>
                  <a:lnTo>
                    <a:pt x="0" y="2433392"/>
                  </a:lnTo>
                  <a:close/>
                </a:path>
              </a:pathLst>
            </a:custGeom>
            <a:solidFill>
              <a:srgbClr val="E7E6E6"/>
            </a:solidFill>
            <a:ln w="38100" cap="sq">
              <a:solidFill>
                <a:srgbClr val="55B441"/>
              </a:solidFill>
              <a:prstDash val="solid"/>
              <a:miter/>
            </a:ln>
          </p:spPr>
        </p:sp>
        <p:sp>
          <p:nvSpPr>
            <p:cNvPr name="TextBox 22" id="22"/>
            <p:cNvSpPr txBox="true"/>
            <p:nvPr/>
          </p:nvSpPr>
          <p:spPr>
            <a:xfrm>
              <a:off x="0" y="-9525"/>
              <a:ext cx="2484447" cy="2442917"/>
            </a:xfrm>
            <a:prstGeom prst="rect">
              <a:avLst/>
            </a:prstGeom>
          </p:spPr>
          <p:txBody>
            <a:bodyPr anchor="ctr" rtlCol="false" tIns="50800" lIns="50800" bIns="50800" rIns="50800"/>
            <a:lstStyle/>
            <a:p>
              <a:pPr algn="ctr">
                <a:lnSpc>
                  <a:spcPts val="2400"/>
                </a:lnSpc>
              </a:pPr>
            </a:p>
          </p:txBody>
        </p:sp>
      </p:grpSp>
      <p:sp>
        <p:nvSpPr>
          <p:cNvPr name="TextBox 23" id="23"/>
          <p:cNvSpPr txBox="true"/>
          <p:nvPr/>
        </p:nvSpPr>
        <p:spPr>
          <a:xfrm rot="0">
            <a:off x="1672134" y="5658269"/>
            <a:ext cx="4211942" cy="3683000"/>
          </a:xfrm>
          <a:prstGeom prst="rect">
            <a:avLst/>
          </a:prstGeom>
        </p:spPr>
        <p:txBody>
          <a:bodyPr anchor="t" rtlCol="false" tIns="0" lIns="0" bIns="0" rIns="0">
            <a:spAutoFit/>
          </a:bodyPr>
          <a:lstStyle/>
          <a:p>
            <a:pPr algn="ctr" marL="539751" indent="-269876" lvl="1">
              <a:lnSpc>
                <a:spcPts val="3250"/>
              </a:lnSpc>
              <a:buFont typeface="Arial"/>
              <a:buChar char="•"/>
            </a:pPr>
            <a:r>
              <a:rPr lang="en-US" b="true" sz="2500">
                <a:solidFill>
                  <a:srgbClr val="009600"/>
                </a:solidFill>
                <a:latin typeface="Lato Bold"/>
                <a:ea typeface="Lato Bold"/>
                <a:cs typeface="Lato Bold"/>
                <a:sym typeface="Lato Bold"/>
              </a:rPr>
              <a:t>Historia de Descosur</a:t>
            </a:r>
          </a:p>
          <a:p>
            <a:pPr algn="ctr" marL="539751" indent="-269876" lvl="1">
              <a:lnSpc>
                <a:spcPts val="3250"/>
              </a:lnSpc>
              <a:buFont typeface="Arial"/>
              <a:buChar char="•"/>
            </a:pPr>
            <a:r>
              <a:rPr lang="en-US" b="true" sz="2500">
                <a:solidFill>
                  <a:srgbClr val="009600"/>
                </a:solidFill>
                <a:latin typeface="Lato Bold"/>
                <a:ea typeface="Lato Bold"/>
                <a:cs typeface="Lato Bold"/>
                <a:sym typeface="Lato Bold"/>
              </a:rPr>
              <a:t> Norte estratégico</a:t>
            </a:r>
          </a:p>
          <a:p>
            <a:pPr algn="ctr" marL="539751" indent="-269876" lvl="1">
              <a:lnSpc>
                <a:spcPts val="3250"/>
              </a:lnSpc>
              <a:buFont typeface="Arial"/>
              <a:buChar char="•"/>
            </a:pPr>
            <a:r>
              <a:rPr lang="en-US" b="true" sz="2500">
                <a:solidFill>
                  <a:srgbClr val="000000"/>
                </a:solidFill>
                <a:latin typeface="Lato Bold"/>
                <a:ea typeface="Lato Bold"/>
                <a:cs typeface="Lato Bold"/>
                <a:sym typeface="Lato Bold"/>
              </a:rPr>
              <a:t> </a:t>
            </a:r>
            <a:r>
              <a:rPr lang="en-US" b="true" sz="2500">
                <a:solidFill>
                  <a:srgbClr val="009600"/>
                </a:solidFill>
                <a:latin typeface="Lato Bold"/>
                <a:ea typeface="Lato Bold"/>
                <a:cs typeface="Lato Bold"/>
                <a:sym typeface="Lato Bold"/>
              </a:rPr>
              <a:t>Importancia de su labor</a:t>
            </a:r>
            <a:r>
              <a:rPr lang="en-US" b="true" sz="2500">
                <a:solidFill>
                  <a:srgbClr val="000000"/>
                </a:solidFill>
                <a:latin typeface="Lato Bold"/>
                <a:ea typeface="Lato Bold"/>
                <a:cs typeface="Lato Bold"/>
                <a:sym typeface="Lato Bold"/>
              </a:rPr>
              <a:t> (recoger testimonios </a:t>
            </a:r>
            <a:r>
              <a:rPr lang="en-US" b="true" sz="2500">
                <a:solidFill>
                  <a:srgbClr val="000000"/>
                </a:solidFill>
                <a:latin typeface="Lato Bold"/>
                <a:ea typeface="Lato Bold"/>
                <a:cs typeface="Lato Bold"/>
                <a:sym typeface="Lato Bold"/>
              </a:rPr>
              <a:t>rea</a:t>
            </a:r>
            <a:r>
              <a:rPr lang="en-US" b="true" sz="2500">
                <a:solidFill>
                  <a:srgbClr val="000000"/>
                </a:solidFill>
                <a:latin typeface="Lato Bold"/>
                <a:ea typeface="Lato Bold"/>
                <a:cs typeface="Lato Bold"/>
                <a:sym typeface="Lato Bold"/>
              </a:rPr>
              <a:t>le</a:t>
            </a:r>
            <a:r>
              <a:rPr lang="en-US" b="true" sz="2500">
                <a:solidFill>
                  <a:srgbClr val="000000"/>
                </a:solidFill>
                <a:latin typeface="Lato Bold"/>
                <a:ea typeface="Lato Bold"/>
                <a:cs typeface="Lato Bold"/>
                <a:sym typeface="Lato Bold"/>
              </a:rPr>
              <a:t>s de la</a:t>
            </a:r>
            <a:r>
              <a:rPr lang="en-US" b="true" sz="2500">
                <a:solidFill>
                  <a:srgbClr val="000000"/>
                </a:solidFill>
                <a:latin typeface="Lato Bold"/>
                <a:ea typeface="Lato Bold"/>
                <a:cs typeface="Lato Bold"/>
                <a:sym typeface="Lato Bold"/>
              </a:rPr>
              <a:t>s personas más comprometidas)</a:t>
            </a:r>
          </a:p>
          <a:p>
            <a:pPr algn="ctr" marL="539751" indent="-269876" lvl="1">
              <a:lnSpc>
                <a:spcPts val="3250"/>
              </a:lnSpc>
              <a:buFont typeface="Arial"/>
              <a:buChar char="•"/>
            </a:pPr>
            <a:r>
              <a:rPr lang="en-US" b="true" sz="2500">
                <a:solidFill>
                  <a:srgbClr val="009600"/>
                </a:solidFill>
                <a:latin typeface="Lato Bold"/>
                <a:ea typeface="Lato Bold"/>
                <a:cs typeface="Lato Bold"/>
                <a:sym typeface="Lato Bold"/>
              </a:rPr>
              <a:t>Enfoques </a:t>
            </a:r>
            <a:r>
              <a:rPr lang="en-US" b="true" sz="2500">
                <a:solidFill>
                  <a:srgbClr val="000000"/>
                </a:solidFill>
                <a:latin typeface="Lato Bold"/>
                <a:ea typeface="Lato Bold"/>
                <a:cs typeface="Lato Bold"/>
                <a:sym typeface="Lato Bold"/>
              </a:rPr>
              <a:t>(como el de género)</a:t>
            </a:r>
          </a:p>
          <a:p>
            <a:pPr algn="ctr">
              <a:lnSpc>
                <a:spcPts val="3250"/>
              </a:lnSpc>
            </a:pPr>
          </a:p>
        </p:txBody>
      </p:sp>
      <p:sp>
        <p:nvSpPr>
          <p:cNvPr name="TextBox 24" id="24"/>
          <p:cNvSpPr txBox="true"/>
          <p:nvPr/>
        </p:nvSpPr>
        <p:spPr>
          <a:xfrm rot="0">
            <a:off x="6976947" y="5409031"/>
            <a:ext cx="4510418" cy="4200525"/>
          </a:xfrm>
          <a:prstGeom prst="rect">
            <a:avLst/>
          </a:prstGeom>
        </p:spPr>
        <p:txBody>
          <a:bodyPr anchor="t" rtlCol="false" tIns="0" lIns="0" bIns="0" rIns="0">
            <a:spAutoFit/>
          </a:bodyPr>
          <a:lstStyle/>
          <a:p>
            <a:pPr algn="ctr" marL="539751" indent="-269876" lvl="1">
              <a:lnSpc>
                <a:spcPts val="3000"/>
              </a:lnSpc>
              <a:buFont typeface="Arial"/>
              <a:buChar char="•"/>
            </a:pPr>
            <a:r>
              <a:rPr lang="en-US" b="true" sz="2500">
                <a:solidFill>
                  <a:srgbClr val="000000"/>
                </a:solidFill>
                <a:latin typeface="Lato Bold"/>
                <a:ea typeface="Lato Bold"/>
                <a:cs typeface="Lato Bold"/>
                <a:sym typeface="Lato Bold"/>
              </a:rPr>
              <a:t>Tipos de</a:t>
            </a:r>
            <a:r>
              <a:rPr lang="en-US" b="true" sz="2500">
                <a:solidFill>
                  <a:srgbClr val="009600"/>
                </a:solidFill>
                <a:latin typeface="Lato Bold"/>
                <a:ea typeface="Lato Bold"/>
                <a:cs typeface="Lato Bold"/>
                <a:sym typeface="Lato Bold"/>
              </a:rPr>
              <a:t> experiencias y aprendizajes </a:t>
            </a:r>
            <a:r>
              <a:rPr lang="en-US" b="true" sz="2500">
                <a:solidFill>
                  <a:srgbClr val="000000"/>
                </a:solidFill>
                <a:latin typeface="Lato Bold"/>
                <a:ea typeface="Lato Bold"/>
                <a:cs typeface="Lato Bold"/>
                <a:sym typeface="Lato Bold"/>
              </a:rPr>
              <a:t>que adquirirán en la organización </a:t>
            </a:r>
          </a:p>
          <a:p>
            <a:pPr algn="ctr" marL="539751" indent="-269876" lvl="1">
              <a:lnSpc>
                <a:spcPts val="3000"/>
              </a:lnSpc>
              <a:buFont typeface="Arial"/>
              <a:buChar char="•"/>
            </a:pPr>
            <a:r>
              <a:rPr lang="en-US" b="true" sz="2500">
                <a:solidFill>
                  <a:srgbClr val="000000"/>
                </a:solidFill>
                <a:latin typeface="Lato Bold"/>
                <a:ea typeface="Lato Bold"/>
                <a:cs typeface="Lato Bold"/>
                <a:sym typeface="Lato Bold"/>
              </a:rPr>
              <a:t> Presentación de </a:t>
            </a:r>
            <a:r>
              <a:rPr lang="en-US" b="true" sz="2500">
                <a:solidFill>
                  <a:srgbClr val="009600"/>
                </a:solidFill>
                <a:latin typeface="Lato Bold"/>
                <a:ea typeface="Lato Bold"/>
                <a:cs typeface="Lato Bold"/>
                <a:sym typeface="Lato Bold"/>
              </a:rPr>
              <a:t>actividades de integración anuales</a:t>
            </a:r>
            <a:r>
              <a:rPr lang="en-US" b="true" sz="2500">
                <a:solidFill>
                  <a:srgbClr val="000000"/>
                </a:solidFill>
                <a:latin typeface="Lato Bold"/>
                <a:ea typeface="Lato Bold"/>
                <a:cs typeface="Lato Bold"/>
                <a:sym typeface="Lato Bold"/>
              </a:rPr>
              <a:t> (Incluir fechas)</a:t>
            </a:r>
          </a:p>
          <a:p>
            <a:pPr algn="ctr" marL="539751" indent="-269876" lvl="1">
              <a:lnSpc>
                <a:spcPts val="3000"/>
              </a:lnSpc>
              <a:buFont typeface="Arial"/>
              <a:buChar char="•"/>
            </a:pPr>
            <a:r>
              <a:rPr lang="en-US" b="true" sz="2500">
                <a:solidFill>
                  <a:srgbClr val="000000"/>
                </a:solidFill>
                <a:latin typeface="Lato Bold"/>
                <a:ea typeface="Lato Bold"/>
                <a:cs typeface="Lato Bold"/>
                <a:sym typeface="Lato Bold"/>
              </a:rPr>
              <a:t> Presentación de </a:t>
            </a:r>
            <a:r>
              <a:rPr lang="en-US" b="true" sz="2500">
                <a:solidFill>
                  <a:srgbClr val="009600"/>
                </a:solidFill>
                <a:latin typeface="Lato Bold"/>
                <a:ea typeface="Lato Bold"/>
                <a:cs typeface="Lato Bold"/>
                <a:sym typeface="Lato Bold"/>
              </a:rPr>
              <a:t>programas de reconocimiento </a:t>
            </a:r>
          </a:p>
          <a:p>
            <a:pPr algn="ctr" marL="539751" indent="-269876" lvl="1">
              <a:lnSpc>
                <a:spcPts val="3000"/>
              </a:lnSpc>
              <a:buFont typeface="Arial"/>
              <a:buChar char="•"/>
            </a:pPr>
            <a:r>
              <a:rPr lang="en-US" b="true" sz="2500">
                <a:solidFill>
                  <a:srgbClr val="000000"/>
                </a:solidFill>
                <a:latin typeface="Lato Bold"/>
                <a:ea typeface="Lato Bold"/>
                <a:cs typeface="Lato Bold"/>
                <a:sym typeface="Lato Bold"/>
              </a:rPr>
              <a:t>Presentación de política de puertas abiertas y enfoques</a:t>
            </a:r>
          </a:p>
          <a:p>
            <a:pPr algn="ctr">
              <a:lnSpc>
                <a:spcPts val="3000"/>
              </a:lnSpc>
            </a:pPr>
          </a:p>
        </p:txBody>
      </p:sp>
      <p:sp>
        <p:nvSpPr>
          <p:cNvPr name="TextBox 25" id="25"/>
          <p:cNvSpPr txBox="true"/>
          <p:nvPr/>
        </p:nvSpPr>
        <p:spPr>
          <a:xfrm rot="0">
            <a:off x="12535832" y="5330547"/>
            <a:ext cx="4335767" cy="4581525"/>
          </a:xfrm>
          <a:prstGeom prst="rect">
            <a:avLst/>
          </a:prstGeom>
        </p:spPr>
        <p:txBody>
          <a:bodyPr anchor="t" rtlCol="false" tIns="0" lIns="0" bIns="0" rIns="0">
            <a:spAutoFit/>
          </a:bodyPr>
          <a:lstStyle/>
          <a:p>
            <a:pPr algn="ctr" marL="539751" indent="-269876" lvl="1">
              <a:lnSpc>
                <a:spcPts val="3000"/>
              </a:lnSpc>
              <a:buFont typeface="Arial"/>
              <a:buChar char="•"/>
            </a:pPr>
            <a:r>
              <a:rPr lang="en-US" b="true" sz="2500">
                <a:solidFill>
                  <a:srgbClr val="009600"/>
                </a:solidFill>
                <a:latin typeface="Lato Bold"/>
                <a:ea typeface="Lato Bold"/>
                <a:cs typeface="Lato Bold"/>
                <a:sym typeface="Lato Bold"/>
              </a:rPr>
              <a:t>Organigrama</a:t>
            </a:r>
            <a:r>
              <a:rPr lang="en-US" b="true" sz="2500">
                <a:solidFill>
                  <a:srgbClr val="000000"/>
                </a:solidFill>
                <a:latin typeface="Lato Bold"/>
                <a:ea typeface="Lato Bold"/>
                <a:cs typeface="Lato Bold"/>
                <a:sym typeface="Lato Bold"/>
              </a:rPr>
              <a:t> de la institución </a:t>
            </a:r>
          </a:p>
          <a:p>
            <a:pPr algn="ctr" marL="539751" indent="-269876" lvl="1">
              <a:lnSpc>
                <a:spcPts val="3000"/>
              </a:lnSpc>
              <a:buFont typeface="Arial"/>
              <a:buChar char="•"/>
            </a:pPr>
            <a:r>
              <a:rPr lang="en-US" b="true" sz="2500">
                <a:solidFill>
                  <a:srgbClr val="009600"/>
                </a:solidFill>
                <a:latin typeface="Lato Bold"/>
                <a:ea typeface="Lato Bold"/>
                <a:cs typeface="Lato Bold"/>
                <a:sym typeface="Lato Bold"/>
              </a:rPr>
              <a:t>Objetivos</a:t>
            </a:r>
            <a:r>
              <a:rPr lang="en-US" b="true" sz="2500">
                <a:solidFill>
                  <a:srgbClr val="000000"/>
                </a:solidFill>
                <a:latin typeface="Lato Bold"/>
                <a:ea typeface="Lato Bold"/>
                <a:cs typeface="Lato Bold"/>
                <a:sym typeface="Lato Bold"/>
              </a:rPr>
              <a:t> </a:t>
            </a:r>
          </a:p>
          <a:p>
            <a:pPr algn="ctr" marL="539751" indent="-269876" lvl="1">
              <a:lnSpc>
                <a:spcPts val="3000"/>
              </a:lnSpc>
              <a:buFont typeface="Arial"/>
              <a:buChar char="•"/>
            </a:pPr>
            <a:r>
              <a:rPr lang="en-US" b="true" sz="2500">
                <a:solidFill>
                  <a:srgbClr val="000000"/>
                </a:solidFill>
                <a:latin typeface="Lato Bold"/>
                <a:ea typeface="Lato Bold"/>
                <a:cs typeface="Lato Bold"/>
                <a:sym typeface="Lato Bold"/>
              </a:rPr>
              <a:t>Presentación de los </a:t>
            </a:r>
            <a:r>
              <a:rPr lang="en-US" b="true" sz="2500">
                <a:solidFill>
                  <a:srgbClr val="009600"/>
                </a:solidFill>
                <a:latin typeface="Lato Bold"/>
                <a:ea typeface="Lato Bold"/>
                <a:cs typeface="Lato Bold"/>
                <a:sym typeface="Lato Bold"/>
              </a:rPr>
              <a:t>espacios de comunicación</a:t>
            </a:r>
          </a:p>
          <a:p>
            <a:pPr algn="ctr" marL="539751" indent="-269876" lvl="1">
              <a:lnSpc>
                <a:spcPts val="3000"/>
              </a:lnSpc>
              <a:buFont typeface="Arial"/>
              <a:buChar char="•"/>
            </a:pPr>
            <a:r>
              <a:rPr lang="en-US" b="true" sz="2500">
                <a:solidFill>
                  <a:srgbClr val="009600"/>
                </a:solidFill>
                <a:latin typeface="Lato Bold"/>
                <a:ea typeface="Lato Bold"/>
                <a:cs typeface="Lato Bold"/>
                <a:sym typeface="Lato Bold"/>
              </a:rPr>
              <a:t>Diagrama de los flujos de comunicación</a:t>
            </a:r>
            <a:r>
              <a:rPr lang="en-US" b="true" sz="2500">
                <a:solidFill>
                  <a:srgbClr val="000000"/>
                </a:solidFill>
                <a:latin typeface="Lato Bold"/>
                <a:ea typeface="Lato Bold"/>
                <a:cs typeface="Lato Bold"/>
                <a:sym typeface="Lato Bold"/>
              </a:rPr>
              <a:t> de la organización</a:t>
            </a:r>
          </a:p>
          <a:p>
            <a:pPr algn="ctr" marL="539751" indent="-269876" lvl="1">
              <a:lnSpc>
                <a:spcPts val="3000"/>
              </a:lnSpc>
              <a:spcBef>
                <a:spcPct val="0"/>
              </a:spcBef>
              <a:buFont typeface="Arial"/>
              <a:buChar char="•"/>
            </a:pPr>
            <a:r>
              <a:rPr lang="en-US" b="true" sz="2500">
                <a:solidFill>
                  <a:srgbClr val="000000"/>
                </a:solidFill>
                <a:latin typeface="Lato Bold"/>
                <a:ea typeface="Lato Bold"/>
                <a:cs typeface="Lato Bold"/>
                <a:sym typeface="Lato Bold"/>
              </a:rPr>
              <a:t>Mención de todos los </a:t>
            </a:r>
            <a:r>
              <a:rPr lang="en-US" b="true" sz="2500">
                <a:solidFill>
                  <a:srgbClr val="009600"/>
                </a:solidFill>
                <a:latin typeface="Lato Bold"/>
                <a:ea typeface="Lato Bold"/>
                <a:cs typeface="Lato Bold"/>
                <a:sym typeface="Lato Bold"/>
              </a:rPr>
              <a:t>manuales existentes y sus responsables</a:t>
            </a:r>
          </a:p>
          <a:p>
            <a:pPr algn="ctr">
              <a:lnSpc>
                <a:spcPts val="3000"/>
              </a:lnSpc>
            </a:pPr>
          </a:p>
        </p:txBody>
      </p:sp>
      <p:sp>
        <p:nvSpPr>
          <p:cNvPr name="Freeform 26" id="26"/>
          <p:cNvSpPr/>
          <p:nvPr/>
        </p:nvSpPr>
        <p:spPr>
          <a:xfrm flipH="false" flipV="false" rot="0">
            <a:off x="14482181" y="474482"/>
            <a:ext cx="2777119" cy="1069191"/>
          </a:xfrm>
          <a:custGeom>
            <a:avLst/>
            <a:gdLst/>
            <a:ahLst/>
            <a:cxnLst/>
            <a:rect r="r" b="b" t="t" l="l"/>
            <a:pathLst>
              <a:path h="1069191" w="2777119">
                <a:moveTo>
                  <a:pt x="0" y="0"/>
                </a:moveTo>
                <a:lnTo>
                  <a:pt x="2777119" y="0"/>
                </a:lnTo>
                <a:lnTo>
                  <a:pt x="2777119" y="1069191"/>
                </a:lnTo>
                <a:lnTo>
                  <a:pt x="0" y="10691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1247905" y="1897635"/>
            <a:ext cx="14879819" cy="695325"/>
          </a:xfrm>
          <a:prstGeom prst="rect">
            <a:avLst/>
          </a:prstGeom>
        </p:spPr>
        <p:txBody>
          <a:bodyPr anchor="t" rtlCol="false" tIns="0" lIns="0" bIns="0" rIns="0">
            <a:spAutoFit/>
          </a:bodyPr>
          <a:lstStyle/>
          <a:p>
            <a:pPr algn="l">
              <a:lnSpc>
                <a:spcPts val="5400"/>
              </a:lnSpc>
            </a:pPr>
            <a:r>
              <a:rPr lang="en-US" b="true" sz="4500">
                <a:solidFill>
                  <a:srgbClr val="009600"/>
                </a:solidFill>
                <a:latin typeface="Lato Bold"/>
                <a:ea typeface="Lato Bold"/>
                <a:cs typeface="Lato Bold"/>
                <a:sym typeface="Lato Bold"/>
              </a:rPr>
              <a:t>INDUCCIÓN GENERAL (Contenido de videos)</a:t>
            </a:r>
          </a:p>
        </p:txBody>
      </p:sp>
      <p:grpSp>
        <p:nvGrpSpPr>
          <p:cNvPr name="Group 28" id="28"/>
          <p:cNvGrpSpPr/>
          <p:nvPr/>
        </p:nvGrpSpPr>
        <p:grpSpPr>
          <a:xfrm rot="0">
            <a:off x="0" y="0"/>
            <a:ext cx="18288000" cy="1511182"/>
            <a:chOff x="0" y="0"/>
            <a:chExt cx="4816593" cy="398007"/>
          </a:xfrm>
        </p:grpSpPr>
        <p:sp>
          <p:nvSpPr>
            <p:cNvPr name="Freeform 29" id="29"/>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009600"/>
            </a:solidFill>
          </p:spPr>
        </p:sp>
        <p:sp>
          <p:nvSpPr>
            <p:cNvPr name="TextBox 30" id="30"/>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grpSp>
        <p:nvGrpSpPr>
          <p:cNvPr name="Group 31" id="31"/>
          <p:cNvGrpSpPr/>
          <p:nvPr/>
        </p:nvGrpSpPr>
        <p:grpSpPr>
          <a:xfrm rot="0">
            <a:off x="11676739" y="332135"/>
            <a:ext cx="6242588" cy="1479775"/>
            <a:chOff x="0" y="0"/>
            <a:chExt cx="6331591" cy="1500873"/>
          </a:xfrm>
        </p:grpSpPr>
        <p:sp>
          <p:nvSpPr>
            <p:cNvPr name="Freeform 32" id="32"/>
            <p:cNvSpPr/>
            <p:nvPr/>
          </p:nvSpPr>
          <p:spPr>
            <a:xfrm flipH="false" flipV="false" rot="0">
              <a:off x="0" y="0"/>
              <a:ext cx="6331628" cy="1500950"/>
            </a:xfrm>
            <a:custGeom>
              <a:avLst/>
              <a:gdLst/>
              <a:ahLst/>
              <a:cxnLst/>
              <a:rect r="r" b="b" t="t" l="l"/>
              <a:pathLst>
                <a:path h="1500950" w="6331628">
                  <a:moveTo>
                    <a:pt x="0" y="250195"/>
                  </a:moveTo>
                  <a:cubicBezTo>
                    <a:pt x="0" y="112047"/>
                    <a:pt x="78189" y="0"/>
                    <a:pt x="174592" y="0"/>
                  </a:cubicBezTo>
                  <a:lnTo>
                    <a:pt x="6157037" y="0"/>
                  </a:lnTo>
                  <a:cubicBezTo>
                    <a:pt x="6253439" y="0"/>
                    <a:pt x="6331628" y="112047"/>
                    <a:pt x="6331628" y="250195"/>
                  </a:cubicBezTo>
                  <a:lnTo>
                    <a:pt x="6331628" y="1250791"/>
                  </a:lnTo>
                  <a:cubicBezTo>
                    <a:pt x="6331628" y="1388939"/>
                    <a:pt x="6253439" y="1500950"/>
                    <a:pt x="6157037" y="1500950"/>
                  </a:cubicBezTo>
                  <a:lnTo>
                    <a:pt x="174592" y="1500950"/>
                  </a:lnTo>
                  <a:cubicBezTo>
                    <a:pt x="78189" y="1500800"/>
                    <a:pt x="0" y="1388939"/>
                    <a:pt x="0" y="1250791"/>
                  </a:cubicBezTo>
                  <a:close/>
                </a:path>
              </a:pathLst>
            </a:custGeom>
            <a:solidFill>
              <a:srgbClr val="98D36E"/>
            </a:solidFill>
          </p:spPr>
        </p:sp>
      </p:grpSp>
      <p:sp>
        <p:nvSpPr>
          <p:cNvPr name="TextBox 33" id="33"/>
          <p:cNvSpPr txBox="true"/>
          <p:nvPr/>
        </p:nvSpPr>
        <p:spPr>
          <a:xfrm rot="0">
            <a:off x="549335" y="498416"/>
            <a:ext cx="10642871" cy="514350"/>
          </a:xfrm>
          <a:prstGeom prst="rect">
            <a:avLst/>
          </a:prstGeom>
        </p:spPr>
        <p:txBody>
          <a:bodyPr anchor="t" rtlCol="false" tIns="0" lIns="0" bIns="0" rIns="0">
            <a:spAutoFit/>
          </a:bodyPr>
          <a:lstStyle/>
          <a:p>
            <a:pPr algn="l">
              <a:lnSpc>
                <a:spcPts val="4079"/>
              </a:lnSpc>
            </a:pPr>
            <a:r>
              <a:rPr lang="en-US" b="true" sz="3399">
                <a:solidFill>
                  <a:srgbClr val="FFFFFF"/>
                </a:solidFill>
                <a:latin typeface="Lato Bold"/>
                <a:ea typeface="Lato Bold"/>
                <a:cs typeface="Lato Bold"/>
                <a:sym typeface="Lato Bold"/>
              </a:rPr>
              <a:t>2. UNIFICACIÓN DEL PROTOCOLO DE INDUCCIÓN </a:t>
            </a:r>
          </a:p>
        </p:txBody>
      </p:sp>
      <p:sp>
        <p:nvSpPr>
          <p:cNvPr name="TextBox 34" id="34"/>
          <p:cNvSpPr txBox="true"/>
          <p:nvPr/>
        </p:nvSpPr>
        <p:spPr>
          <a:xfrm rot="0">
            <a:off x="11968528" y="622436"/>
            <a:ext cx="5659010" cy="888746"/>
          </a:xfrm>
          <a:prstGeom prst="rect">
            <a:avLst/>
          </a:prstGeom>
        </p:spPr>
        <p:txBody>
          <a:bodyPr anchor="t" rtlCol="false" tIns="0" lIns="0" bIns="0" rIns="0">
            <a:spAutoFit/>
          </a:bodyPr>
          <a:lstStyle/>
          <a:p>
            <a:pPr algn="ctr" marL="0" indent="0" lvl="0">
              <a:lnSpc>
                <a:spcPts val="3472"/>
              </a:lnSpc>
              <a:spcBef>
                <a:spcPct val="0"/>
              </a:spcBef>
            </a:pPr>
            <a:r>
              <a:rPr lang="en-US" sz="3100">
                <a:solidFill>
                  <a:srgbClr val="FFFFFF"/>
                </a:solidFill>
                <a:latin typeface="Lato"/>
                <a:ea typeface="Lato"/>
                <a:cs typeface="Lato"/>
                <a:sym typeface="Lato"/>
              </a:rPr>
              <a:t>INSIGHT 2: Cultura organizacional no consolidada</a:t>
            </a:r>
          </a:p>
        </p:txBody>
      </p:sp>
      <p:sp>
        <p:nvSpPr>
          <p:cNvPr name="TextBox 35" id="35"/>
          <p:cNvSpPr txBox="true"/>
          <p:nvPr/>
        </p:nvSpPr>
        <p:spPr>
          <a:xfrm rot="0">
            <a:off x="1992020" y="3849609"/>
            <a:ext cx="3727084" cy="614045"/>
          </a:xfrm>
          <a:prstGeom prst="rect">
            <a:avLst/>
          </a:prstGeom>
        </p:spPr>
        <p:txBody>
          <a:bodyPr anchor="t" rtlCol="false" tIns="0" lIns="0" bIns="0" rIns="0">
            <a:spAutoFit/>
          </a:bodyPr>
          <a:lstStyle/>
          <a:p>
            <a:pPr algn="ctr">
              <a:lnSpc>
                <a:spcPts val="2439"/>
              </a:lnSpc>
            </a:pPr>
            <a:r>
              <a:rPr lang="en-US" b="true" sz="1999">
                <a:solidFill>
                  <a:srgbClr val="FFFFFF"/>
                </a:solidFill>
                <a:latin typeface="Lato Bold"/>
                <a:ea typeface="Lato Bold"/>
                <a:cs typeface="Lato Bold"/>
                <a:sym typeface="Lato Bold"/>
              </a:rPr>
              <a:t>¿Quiénes somos, a dónde vamos y qué nos mueve?</a:t>
            </a:r>
          </a:p>
        </p:txBody>
      </p:sp>
      <p:sp>
        <p:nvSpPr>
          <p:cNvPr name="TextBox 36" id="36"/>
          <p:cNvSpPr txBox="true"/>
          <p:nvPr/>
        </p:nvSpPr>
        <p:spPr>
          <a:xfrm rot="0">
            <a:off x="7446072" y="4180444"/>
            <a:ext cx="3727084" cy="309245"/>
          </a:xfrm>
          <a:prstGeom prst="rect">
            <a:avLst/>
          </a:prstGeom>
        </p:spPr>
        <p:txBody>
          <a:bodyPr anchor="t" rtlCol="false" tIns="0" lIns="0" bIns="0" rIns="0">
            <a:spAutoFit/>
          </a:bodyPr>
          <a:lstStyle/>
          <a:p>
            <a:pPr algn="ctr">
              <a:lnSpc>
                <a:spcPts val="2439"/>
              </a:lnSpc>
            </a:pPr>
            <a:r>
              <a:rPr lang="en-US" b="true" sz="1999">
                <a:solidFill>
                  <a:srgbClr val="FFFFFF"/>
                </a:solidFill>
                <a:latin typeface="Lato Bold"/>
                <a:ea typeface="Lato Bold"/>
                <a:cs typeface="Lato Bold"/>
                <a:sym typeface="Lato Bold"/>
              </a:rPr>
              <a:t>Aterrizando las expectativas</a:t>
            </a:r>
          </a:p>
        </p:txBody>
      </p:sp>
      <p:sp>
        <p:nvSpPr>
          <p:cNvPr name="TextBox 37" id="37"/>
          <p:cNvSpPr txBox="true"/>
          <p:nvPr/>
        </p:nvSpPr>
        <p:spPr>
          <a:xfrm rot="0">
            <a:off x="12908106" y="3917935"/>
            <a:ext cx="3727084" cy="309245"/>
          </a:xfrm>
          <a:prstGeom prst="rect">
            <a:avLst/>
          </a:prstGeom>
        </p:spPr>
        <p:txBody>
          <a:bodyPr anchor="t" rtlCol="false" tIns="0" lIns="0" bIns="0" rIns="0">
            <a:spAutoFit/>
          </a:bodyPr>
          <a:lstStyle/>
          <a:p>
            <a:pPr algn="ctr">
              <a:lnSpc>
                <a:spcPts val="2439"/>
              </a:lnSpc>
            </a:pPr>
            <a:r>
              <a:rPr lang="en-US" b="true" sz="1999">
                <a:solidFill>
                  <a:srgbClr val="FFFFFF"/>
                </a:solidFill>
                <a:latin typeface="Lato Bold"/>
                <a:ea typeface="Lato Bold"/>
                <a:cs typeface="Lato Bold"/>
                <a:sym typeface="Lato Bold"/>
              </a:rPr>
              <a:t>¿Qué necesito saber?</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0607" y="2726567"/>
            <a:ext cx="7439909" cy="1489944"/>
            <a:chOff x="0" y="0"/>
            <a:chExt cx="1959482" cy="392413"/>
          </a:xfrm>
        </p:grpSpPr>
        <p:sp>
          <p:nvSpPr>
            <p:cNvPr name="Freeform 3" id="3"/>
            <p:cNvSpPr/>
            <p:nvPr/>
          </p:nvSpPr>
          <p:spPr>
            <a:xfrm flipH="false" flipV="false" rot="0">
              <a:off x="0" y="0"/>
              <a:ext cx="1959482" cy="392413"/>
            </a:xfrm>
            <a:custGeom>
              <a:avLst/>
              <a:gdLst/>
              <a:ahLst/>
              <a:cxnLst/>
              <a:rect r="r" b="b" t="t" l="l"/>
              <a:pathLst>
                <a:path h="392413" w="1959482">
                  <a:moveTo>
                    <a:pt x="53070" y="0"/>
                  </a:moveTo>
                  <a:lnTo>
                    <a:pt x="1906412" y="0"/>
                  </a:lnTo>
                  <a:cubicBezTo>
                    <a:pt x="1935722" y="0"/>
                    <a:pt x="1959482" y="23760"/>
                    <a:pt x="1959482" y="53070"/>
                  </a:cubicBezTo>
                  <a:lnTo>
                    <a:pt x="1959482" y="339343"/>
                  </a:lnTo>
                  <a:cubicBezTo>
                    <a:pt x="1959482" y="353418"/>
                    <a:pt x="1953891" y="366917"/>
                    <a:pt x="1943938" y="376869"/>
                  </a:cubicBezTo>
                  <a:cubicBezTo>
                    <a:pt x="1933986" y="386822"/>
                    <a:pt x="1920487" y="392413"/>
                    <a:pt x="1906412" y="392413"/>
                  </a:cubicBezTo>
                  <a:lnTo>
                    <a:pt x="53070" y="392413"/>
                  </a:lnTo>
                  <a:cubicBezTo>
                    <a:pt x="23760" y="392413"/>
                    <a:pt x="0" y="368653"/>
                    <a:pt x="0" y="339343"/>
                  </a:cubicBezTo>
                  <a:lnTo>
                    <a:pt x="0" y="53070"/>
                  </a:lnTo>
                  <a:cubicBezTo>
                    <a:pt x="0" y="23760"/>
                    <a:pt x="23760" y="0"/>
                    <a:pt x="53070" y="0"/>
                  </a:cubicBezTo>
                  <a:close/>
                </a:path>
              </a:pathLst>
            </a:custGeom>
            <a:solidFill>
              <a:srgbClr val="55B441"/>
            </a:solidFill>
          </p:spPr>
        </p:sp>
        <p:sp>
          <p:nvSpPr>
            <p:cNvPr name="TextBox 4" id="4"/>
            <p:cNvSpPr txBox="true"/>
            <p:nvPr/>
          </p:nvSpPr>
          <p:spPr>
            <a:xfrm>
              <a:off x="0" y="-9525"/>
              <a:ext cx="1959482" cy="401938"/>
            </a:xfrm>
            <a:prstGeom prst="rect">
              <a:avLst/>
            </a:prstGeom>
          </p:spPr>
          <p:txBody>
            <a:bodyPr anchor="ctr" rtlCol="false" tIns="50800" lIns="50800" bIns="50800" rIns="50800"/>
            <a:lstStyle/>
            <a:p>
              <a:pPr algn="ctr">
                <a:lnSpc>
                  <a:spcPts val="2400"/>
                </a:lnSpc>
              </a:pPr>
            </a:p>
          </p:txBody>
        </p:sp>
      </p:grpSp>
      <p:sp>
        <p:nvSpPr>
          <p:cNvPr name="TextBox 5" id="5"/>
          <p:cNvSpPr txBox="true"/>
          <p:nvPr/>
        </p:nvSpPr>
        <p:spPr>
          <a:xfrm rot="0">
            <a:off x="901181" y="2887281"/>
            <a:ext cx="7095622" cy="1174667"/>
          </a:xfrm>
          <a:prstGeom prst="rect">
            <a:avLst/>
          </a:prstGeom>
        </p:spPr>
        <p:txBody>
          <a:bodyPr anchor="t" rtlCol="false" tIns="0" lIns="0" bIns="0" rIns="0">
            <a:spAutoFit/>
          </a:bodyPr>
          <a:lstStyle/>
          <a:p>
            <a:pPr algn="ctr">
              <a:lnSpc>
                <a:spcPts val="3089"/>
              </a:lnSpc>
            </a:pPr>
            <a:r>
              <a:rPr lang="en-US" sz="2532">
                <a:solidFill>
                  <a:srgbClr val="F9FAF5"/>
                </a:solidFill>
                <a:latin typeface="Lato"/>
                <a:ea typeface="Lato"/>
                <a:cs typeface="Lato"/>
                <a:sym typeface="Lato"/>
              </a:rPr>
              <a:t>Su responsable debe ser de un área administrativa, podría ser RRHH o alguien de comunicaciones. Se sugiere que sea un líder.</a:t>
            </a:r>
          </a:p>
        </p:txBody>
      </p:sp>
      <p:grpSp>
        <p:nvGrpSpPr>
          <p:cNvPr name="Group 6" id="6"/>
          <p:cNvGrpSpPr/>
          <p:nvPr/>
        </p:nvGrpSpPr>
        <p:grpSpPr>
          <a:xfrm rot="0">
            <a:off x="729037" y="4462703"/>
            <a:ext cx="7439909" cy="5468419"/>
            <a:chOff x="0" y="0"/>
            <a:chExt cx="3715162" cy="2730687"/>
          </a:xfrm>
        </p:grpSpPr>
        <p:sp>
          <p:nvSpPr>
            <p:cNvPr name="Freeform 7" id="7"/>
            <p:cNvSpPr/>
            <p:nvPr/>
          </p:nvSpPr>
          <p:spPr>
            <a:xfrm flipH="false" flipV="false" rot="0">
              <a:off x="0" y="0"/>
              <a:ext cx="3715162" cy="2730687"/>
            </a:xfrm>
            <a:custGeom>
              <a:avLst/>
              <a:gdLst/>
              <a:ahLst/>
              <a:cxnLst/>
              <a:rect r="r" b="b" t="t" l="l"/>
              <a:pathLst>
                <a:path h="2730687" w="3715162">
                  <a:moveTo>
                    <a:pt x="0" y="0"/>
                  </a:moveTo>
                  <a:lnTo>
                    <a:pt x="3715162" y="0"/>
                  </a:lnTo>
                  <a:lnTo>
                    <a:pt x="3715162" y="2730687"/>
                  </a:lnTo>
                  <a:lnTo>
                    <a:pt x="0" y="2730687"/>
                  </a:lnTo>
                  <a:close/>
                </a:path>
              </a:pathLst>
            </a:custGeom>
            <a:solidFill>
              <a:srgbClr val="E7E6E6"/>
            </a:solidFill>
            <a:ln w="38100" cap="sq">
              <a:solidFill>
                <a:srgbClr val="55B441"/>
              </a:solidFill>
              <a:prstDash val="solid"/>
              <a:miter/>
            </a:ln>
          </p:spPr>
        </p:sp>
        <p:sp>
          <p:nvSpPr>
            <p:cNvPr name="TextBox 8" id="8"/>
            <p:cNvSpPr txBox="true"/>
            <p:nvPr/>
          </p:nvSpPr>
          <p:spPr>
            <a:xfrm>
              <a:off x="0" y="-9525"/>
              <a:ext cx="3715162" cy="2740212"/>
            </a:xfrm>
            <a:prstGeom prst="rect">
              <a:avLst/>
            </a:prstGeom>
          </p:spPr>
          <p:txBody>
            <a:bodyPr anchor="ctr" rtlCol="false" tIns="50800" lIns="50800" bIns="50800" rIns="50800"/>
            <a:lstStyle/>
            <a:p>
              <a:pPr algn="ctr">
                <a:lnSpc>
                  <a:spcPts val="2400"/>
                </a:lnSpc>
              </a:pPr>
            </a:p>
          </p:txBody>
        </p:sp>
      </p:grpSp>
      <p:sp>
        <p:nvSpPr>
          <p:cNvPr name="TextBox 9" id="9"/>
          <p:cNvSpPr txBox="true"/>
          <p:nvPr/>
        </p:nvSpPr>
        <p:spPr>
          <a:xfrm rot="0">
            <a:off x="892791" y="4857472"/>
            <a:ext cx="6995542" cy="5321300"/>
          </a:xfrm>
          <a:prstGeom prst="rect">
            <a:avLst/>
          </a:prstGeom>
        </p:spPr>
        <p:txBody>
          <a:bodyPr anchor="t" rtlCol="false" tIns="0" lIns="0" bIns="0" rIns="0">
            <a:spAutoFit/>
          </a:bodyPr>
          <a:lstStyle/>
          <a:p>
            <a:pPr algn="l" marL="539751" indent="-269876" lvl="1">
              <a:lnSpc>
                <a:spcPts val="3250"/>
              </a:lnSpc>
              <a:buFont typeface="Arial"/>
              <a:buChar char="•"/>
            </a:pPr>
            <a:r>
              <a:rPr lang="en-US" b="true" sz="2500">
                <a:solidFill>
                  <a:srgbClr val="009600"/>
                </a:solidFill>
                <a:latin typeface="Lato Bold"/>
                <a:ea typeface="Lato Bold"/>
                <a:cs typeface="Lato Bold"/>
                <a:sym typeface="Lato Bold"/>
              </a:rPr>
              <a:t>Envío de videos</a:t>
            </a:r>
          </a:p>
          <a:p>
            <a:pPr algn="l" marL="539751" indent="-269876" lvl="1">
              <a:lnSpc>
                <a:spcPts val="3250"/>
              </a:lnSpc>
              <a:buFont typeface="Arial"/>
              <a:buChar char="•"/>
            </a:pPr>
            <a:r>
              <a:rPr lang="en-US" b="true" sz="2500">
                <a:solidFill>
                  <a:srgbClr val="009600"/>
                </a:solidFill>
                <a:latin typeface="Lato Bold"/>
                <a:ea typeface="Lato Bold"/>
                <a:cs typeface="Lato Bold"/>
                <a:sym typeface="Lato Bold"/>
              </a:rPr>
              <a:t>Comunicación post visionado (confirmación)</a:t>
            </a:r>
          </a:p>
          <a:p>
            <a:pPr algn="l" marL="539751" indent="-269876" lvl="1">
              <a:lnSpc>
                <a:spcPts val="3250"/>
              </a:lnSpc>
              <a:buFont typeface="Arial"/>
              <a:buChar char="•"/>
            </a:pPr>
            <a:r>
              <a:rPr lang="en-US" b="true" sz="2500">
                <a:solidFill>
                  <a:srgbClr val="009600"/>
                </a:solidFill>
                <a:latin typeface="Lato Bold"/>
                <a:ea typeface="Lato Bold"/>
                <a:cs typeface="Lato Bold"/>
                <a:sym typeface="Lato Bold"/>
              </a:rPr>
              <a:t>Coordinación de reunión</a:t>
            </a:r>
          </a:p>
          <a:p>
            <a:pPr algn="l" marL="539751" indent="-269876" lvl="1">
              <a:lnSpc>
                <a:spcPts val="3250"/>
              </a:lnSpc>
              <a:buFont typeface="Arial"/>
              <a:buChar char="•"/>
            </a:pPr>
            <a:r>
              <a:rPr lang="en-US" b="true" sz="2500">
                <a:solidFill>
                  <a:srgbClr val="009600"/>
                </a:solidFill>
                <a:latin typeface="Lato Bold"/>
                <a:ea typeface="Lato Bold"/>
                <a:cs typeface="Lato Bold"/>
                <a:sym typeface="Lato Bold"/>
              </a:rPr>
              <a:t>Reunión presencial (agenda):</a:t>
            </a:r>
          </a:p>
          <a:p>
            <a:pPr algn="l" marL="539751" indent="-269876" lvl="1">
              <a:lnSpc>
                <a:spcPts val="3250"/>
              </a:lnSpc>
              <a:buFont typeface="Arial"/>
              <a:buChar char="•"/>
            </a:pPr>
            <a:r>
              <a:rPr lang="en-US" b="true" sz="2500">
                <a:solidFill>
                  <a:srgbClr val="000000"/>
                </a:solidFill>
                <a:latin typeface="Lato Bold"/>
                <a:ea typeface="Lato Bold"/>
                <a:cs typeface="Lato Bold"/>
                <a:sym typeface="Lato Bold"/>
              </a:rPr>
              <a:t>Palabras de bienvenida</a:t>
            </a:r>
          </a:p>
          <a:p>
            <a:pPr algn="l" marL="539751" indent="-269876" lvl="1">
              <a:lnSpc>
                <a:spcPts val="3250"/>
              </a:lnSpc>
              <a:buFont typeface="Arial"/>
              <a:buChar char="•"/>
            </a:pPr>
            <a:r>
              <a:rPr lang="en-US" b="true" sz="2500">
                <a:solidFill>
                  <a:srgbClr val="000000"/>
                </a:solidFill>
                <a:latin typeface="Lato Bold"/>
                <a:ea typeface="Lato Bold"/>
                <a:cs typeface="Lato Bold"/>
                <a:sym typeface="Lato Bold"/>
              </a:rPr>
              <a:t>Espacio para la aclaración de dudas sobre el contenido de los videos</a:t>
            </a:r>
          </a:p>
          <a:p>
            <a:pPr algn="l" marL="539751" indent="-269876" lvl="1">
              <a:lnSpc>
                <a:spcPts val="3250"/>
              </a:lnSpc>
              <a:buFont typeface="Arial"/>
              <a:buChar char="•"/>
            </a:pPr>
            <a:r>
              <a:rPr lang="en-US" b="true" sz="2500">
                <a:solidFill>
                  <a:srgbClr val="000000"/>
                </a:solidFill>
                <a:latin typeface="Lato Bold"/>
                <a:ea typeface="Lato Bold"/>
                <a:cs typeface="Lato Bold"/>
                <a:sym typeface="Lato Bold"/>
              </a:rPr>
              <a:t>Entrega de Kit de bienvenida</a:t>
            </a:r>
          </a:p>
          <a:p>
            <a:pPr algn="l" marL="539751" indent="-269876" lvl="1">
              <a:lnSpc>
                <a:spcPts val="3250"/>
              </a:lnSpc>
              <a:buFont typeface="Arial"/>
              <a:buChar char="•"/>
            </a:pPr>
            <a:r>
              <a:rPr lang="en-US" b="true" sz="2500">
                <a:solidFill>
                  <a:srgbClr val="000000"/>
                </a:solidFill>
                <a:latin typeface="Lato Bold"/>
                <a:ea typeface="Lato Bold"/>
                <a:cs typeface="Lato Bold"/>
                <a:sym typeface="Lato Bold"/>
              </a:rPr>
              <a:t>Minutos de pausa para el repaso</a:t>
            </a:r>
          </a:p>
          <a:p>
            <a:pPr algn="l" marL="539751" indent="-269876" lvl="1">
              <a:lnSpc>
                <a:spcPts val="3250"/>
              </a:lnSpc>
              <a:buFont typeface="Arial"/>
              <a:buChar char="•"/>
            </a:pPr>
            <a:r>
              <a:rPr lang="en-US" b="true" sz="2500">
                <a:solidFill>
                  <a:srgbClr val="000000"/>
                </a:solidFill>
                <a:latin typeface="Lato Bold"/>
                <a:ea typeface="Lato Bold"/>
                <a:cs typeface="Lato Bold"/>
                <a:sym typeface="Lato Bold"/>
              </a:rPr>
              <a:t>Evaluación sobre el contenido de los videos a través de google forms</a:t>
            </a:r>
          </a:p>
          <a:p>
            <a:pPr algn="l">
              <a:lnSpc>
                <a:spcPts val="3250"/>
              </a:lnSpc>
            </a:pPr>
          </a:p>
          <a:p>
            <a:pPr algn="l">
              <a:lnSpc>
                <a:spcPts val="3250"/>
              </a:lnSpc>
            </a:pPr>
          </a:p>
        </p:txBody>
      </p:sp>
      <p:sp>
        <p:nvSpPr>
          <p:cNvPr name="Freeform 10" id="10"/>
          <p:cNvSpPr/>
          <p:nvPr/>
        </p:nvSpPr>
        <p:spPr>
          <a:xfrm flipH="false" flipV="false" rot="0">
            <a:off x="14482181" y="474482"/>
            <a:ext cx="2777119" cy="1069191"/>
          </a:xfrm>
          <a:custGeom>
            <a:avLst/>
            <a:gdLst/>
            <a:ahLst/>
            <a:cxnLst/>
            <a:rect r="r" b="b" t="t" l="l"/>
            <a:pathLst>
              <a:path h="1069191" w="2777119">
                <a:moveTo>
                  <a:pt x="0" y="0"/>
                </a:moveTo>
                <a:lnTo>
                  <a:pt x="2777119" y="0"/>
                </a:lnTo>
                <a:lnTo>
                  <a:pt x="2777119" y="1069191"/>
                </a:lnTo>
                <a:lnTo>
                  <a:pt x="0" y="10691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094529" y="1773170"/>
            <a:ext cx="14879819" cy="695325"/>
          </a:xfrm>
          <a:prstGeom prst="rect">
            <a:avLst/>
          </a:prstGeom>
        </p:spPr>
        <p:txBody>
          <a:bodyPr anchor="t" rtlCol="false" tIns="0" lIns="0" bIns="0" rIns="0">
            <a:spAutoFit/>
          </a:bodyPr>
          <a:lstStyle/>
          <a:p>
            <a:pPr algn="l">
              <a:lnSpc>
                <a:spcPts val="5400"/>
              </a:lnSpc>
            </a:pPr>
            <a:r>
              <a:rPr lang="en-US" b="true" sz="4500">
                <a:solidFill>
                  <a:srgbClr val="009600"/>
                </a:solidFill>
                <a:latin typeface="Lato Bold"/>
                <a:ea typeface="Lato Bold"/>
                <a:cs typeface="Lato Bold"/>
                <a:sym typeface="Lato Bold"/>
              </a:rPr>
              <a:t>INDUCCIÓN ESPECÍFICA</a:t>
            </a:r>
          </a:p>
        </p:txBody>
      </p:sp>
      <p:grpSp>
        <p:nvGrpSpPr>
          <p:cNvPr name="Group 12" id="12"/>
          <p:cNvGrpSpPr/>
          <p:nvPr/>
        </p:nvGrpSpPr>
        <p:grpSpPr>
          <a:xfrm rot="0">
            <a:off x="0" y="0"/>
            <a:ext cx="18288000" cy="1511182"/>
            <a:chOff x="0" y="0"/>
            <a:chExt cx="4816593" cy="398007"/>
          </a:xfrm>
        </p:grpSpPr>
        <p:sp>
          <p:nvSpPr>
            <p:cNvPr name="Freeform 13" id="13"/>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009600"/>
            </a:solidFill>
          </p:spPr>
        </p:sp>
        <p:sp>
          <p:nvSpPr>
            <p:cNvPr name="TextBox 14" id="14"/>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sp>
        <p:nvSpPr>
          <p:cNvPr name="TextBox 15" id="15"/>
          <p:cNvSpPr txBox="true"/>
          <p:nvPr/>
        </p:nvSpPr>
        <p:spPr>
          <a:xfrm rot="0">
            <a:off x="461013" y="514350"/>
            <a:ext cx="10642871" cy="514350"/>
          </a:xfrm>
          <a:prstGeom prst="rect">
            <a:avLst/>
          </a:prstGeom>
        </p:spPr>
        <p:txBody>
          <a:bodyPr anchor="t" rtlCol="false" tIns="0" lIns="0" bIns="0" rIns="0">
            <a:spAutoFit/>
          </a:bodyPr>
          <a:lstStyle/>
          <a:p>
            <a:pPr algn="l">
              <a:lnSpc>
                <a:spcPts val="4079"/>
              </a:lnSpc>
            </a:pPr>
            <a:r>
              <a:rPr lang="en-US" b="true" sz="3399">
                <a:solidFill>
                  <a:srgbClr val="FFFFFF"/>
                </a:solidFill>
                <a:latin typeface="Lato Bold"/>
                <a:ea typeface="Lato Bold"/>
                <a:cs typeface="Lato Bold"/>
                <a:sym typeface="Lato Bold"/>
              </a:rPr>
              <a:t>2. UNIFICACIÓN DEL PROTOCOLO DE INDUCCIÓN</a:t>
            </a:r>
          </a:p>
        </p:txBody>
      </p:sp>
      <p:grpSp>
        <p:nvGrpSpPr>
          <p:cNvPr name="Group 16" id="16"/>
          <p:cNvGrpSpPr/>
          <p:nvPr/>
        </p:nvGrpSpPr>
        <p:grpSpPr>
          <a:xfrm rot="0">
            <a:off x="9486656" y="2707517"/>
            <a:ext cx="7772644" cy="1106020"/>
            <a:chOff x="0" y="0"/>
            <a:chExt cx="2047116" cy="291297"/>
          </a:xfrm>
        </p:grpSpPr>
        <p:sp>
          <p:nvSpPr>
            <p:cNvPr name="Freeform 17" id="17"/>
            <p:cNvSpPr/>
            <p:nvPr/>
          </p:nvSpPr>
          <p:spPr>
            <a:xfrm flipH="false" flipV="false" rot="0">
              <a:off x="0" y="0"/>
              <a:ext cx="2047116" cy="291297"/>
            </a:xfrm>
            <a:custGeom>
              <a:avLst/>
              <a:gdLst/>
              <a:ahLst/>
              <a:cxnLst/>
              <a:rect r="r" b="b" t="t" l="l"/>
              <a:pathLst>
                <a:path h="291297" w="2047116">
                  <a:moveTo>
                    <a:pt x="50798" y="0"/>
                  </a:moveTo>
                  <a:lnTo>
                    <a:pt x="1996318" y="0"/>
                  </a:lnTo>
                  <a:cubicBezTo>
                    <a:pt x="2024373" y="0"/>
                    <a:pt x="2047116" y="22743"/>
                    <a:pt x="2047116" y="50798"/>
                  </a:cubicBezTo>
                  <a:lnTo>
                    <a:pt x="2047116" y="240499"/>
                  </a:lnTo>
                  <a:cubicBezTo>
                    <a:pt x="2047116" y="253972"/>
                    <a:pt x="2041764" y="266892"/>
                    <a:pt x="2032238" y="276419"/>
                  </a:cubicBezTo>
                  <a:cubicBezTo>
                    <a:pt x="2022711" y="285945"/>
                    <a:pt x="2009790" y="291297"/>
                    <a:pt x="1996318" y="291297"/>
                  </a:cubicBezTo>
                  <a:lnTo>
                    <a:pt x="50798" y="291297"/>
                  </a:lnTo>
                  <a:cubicBezTo>
                    <a:pt x="22743" y="291297"/>
                    <a:pt x="0" y="268554"/>
                    <a:pt x="0" y="240499"/>
                  </a:cubicBezTo>
                  <a:lnTo>
                    <a:pt x="0" y="50798"/>
                  </a:lnTo>
                  <a:cubicBezTo>
                    <a:pt x="0" y="37326"/>
                    <a:pt x="5352" y="24405"/>
                    <a:pt x="14879" y="14879"/>
                  </a:cubicBezTo>
                  <a:cubicBezTo>
                    <a:pt x="24405" y="5352"/>
                    <a:pt x="37326" y="0"/>
                    <a:pt x="50798" y="0"/>
                  </a:cubicBezTo>
                  <a:close/>
                </a:path>
              </a:pathLst>
            </a:custGeom>
            <a:solidFill>
              <a:srgbClr val="55B441"/>
            </a:solidFill>
          </p:spPr>
        </p:sp>
        <p:sp>
          <p:nvSpPr>
            <p:cNvPr name="TextBox 18" id="18"/>
            <p:cNvSpPr txBox="true"/>
            <p:nvPr/>
          </p:nvSpPr>
          <p:spPr>
            <a:xfrm>
              <a:off x="0" y="-9525"/>
              <a:ext cx="2047116" cy="300822"/>
            </a:xfrm>
            <a:prstGeom prst="rect">
              <a:avLst/>
            </a:prstGeom>
          </p:spPr>
          <p:txBody>
            <a:bodyPr anchor="ctr" rtlCol="false" tIns="50800" lIns="50800" bIns="50800" rIns="50800"/>
            <a:lstStyle/>
            <a:p>
              <a:pPr algn="ctr">
                <a:lnSpc>
                  <a:spcPts val="2400"/>
                </a:lnSpc>
              </a:pPr>
            </a:p>
          </p:txBody>
        </p:sp>
      </p:grpSp>
      <p:sp>
        <p:nvSpPr>
          <p:cNvPr name="TextBox 19" id="19"/>
          <p:cNvSpPr txBox="true"/>
          <p:nvPr/>
        </p:nvSpPr>
        <p:spPr>
          <a:xfrm rot="0">
            <a:off x="10389816" y="2868231"/>
            <a:ext cx="6299058" cy="765175"/>
          </a:xfrm>
          <a:prstGeom prst="rect">
            <a:avLst/>
          </a:prstGeom>
        </p:spPr>
        <p:txBody>
          <a:bodyPr anchor="t" rtlCol="false" tIns="0" lIns="0" bIns="0" rIns="0">
            <a:spAutoFit/>
          </a:bodyPr>
          <a:lstStyle/>
          <a:p>
            <a:pPr algn="ctr">
              <a:lnSpc>
                <a:spcPts val="3050"/>
              </a:lnSpc>
            </a:pPr>
            <a:r>
              <a:rPr lang="en-US" sz="2500">
                <a:solidFill>
                  <a:srgbClr val="FFFFFF"/>
                </a:solidFill>
                <a:latin typeface="Lato"/>
                <a:ea typeface="Lato"/>
                <a:cs typeface="Lato"/>
                <a:sym typeface="Lato"/>
              </a:rPr>
              <a:t>Responsable: Líder del área o proyecto en el que se desempeñará el nuevo colaborador</a:t>
            </a:r>
          </a:p>
        </p:txBody>
      </p:sp>
      <p:grpSp>
        <p:nvGrpSpPr>
          <p:cNvPr name="Group 20" id="20"/>
          <p:cNvGrpSpPr/>
          <p:nvPr/>
        </p:nvGrpSpPr>
        <p:grpSpPr>
          <a:xfrm rot="0">
            <a:off x="9486656" y="4089762"/>
            <a:ext cx="7772644" cy="5812785"/>
            <a:chOff x="0" y="0"/>
            <a:chExt cx="3881315" cy="2902648"/>
          </a:xfrm>
        </p:grpSpPr>
        <p:sp>
          <p:nvSpPr>
            <p:cNvPr name="Freeform 21" id="21"/>
            <p:cNvSpPr/>
            <p:nvPr/>
          </p:nvSpPr>
          <p:spPr>
            <a:xfrm flipH="false" flipV="false" rot="0">
              <a:off x="0" y="0"/>
              <a:ext cx="3881315" cy="2902648"/>
            </a:xfrm>
            <a:custGeom>
              <a:avLst/>
              <a:gdLst/>
              <a:ahLst/>
              <a:cxnLst/>
              <a:rect r="r" b="b" t="t" l="l"/>
              <a:pathLst>
                <a:path h="2902648" w="3881315">
                  <a:moveTo>
                    <a:pt x="0" y="0"/>
                  </a:moveTo>
                  <a:lnTo>
                    <a:pt x="3881315" y="0"/>
                  </a:lnTo>
                  <a:lnTo>
                    <a:pt x="3881315" y="2902648"/>
                  </a:lnTo>
                  <a:lnTo>
                    <a:pt x="0" y="2902648"/>
                  </a:lnTo>
                  <a:close/>
                </a:path>
              </a:pathLst>
            </a:custGeom>
            <a:solidFill>
              <a:srgbClr val="E7E6E6"/>
            </a:solidFill>
            <a:ln w="38100" cap="sq">
              <a:solidFill>
                <a:srgbClr val="55B441"/>
              </a:solidFill>
              <a:prstDash val="solid"/>
              <a:miter/>
            </a:ln>
          </p:spPr>
        </p:sp>
        <p:sp>
          <p:nvSpPr>
            <p:cNvPr name="TextBox 22" id="22"/>
            <p:cNvSpPr txBox="true"/>
            <p:nvPr/>
          </p:nvSpPr>
          <p:spPr>
            <a:xfrm>
              <a:off x="0" y="-9525"/>
              <a:ext cx="3881315" cy="2912173"/>
            </a:xfrm>
            <a:prstGeom prst="rect">
              <a:avLst/>
            </a:prstGeom>
          </p:spPr>
          <p:txBody>
            <a:bodyPr anchor="ctr" rtlCol="false" tIns="50800" lIns="50800" bIns="50800" rIns="50800"/>
            <a:lstStyle/>
            <a:p>
              <a:pPr algn="ctr">
                <a:lnSpc>
                  <a:spcPts val="2400"/>
                </a:lnSpc>
              </a:pPr>
            </a:p>
          </p:txBody>
        </p:sp>
      </p:grpSp>
      <p:sp>
        <p:nvSpPr>
          <p:cNvPr name="TextBox 23" id="23"/>
          <p:cNvSpPr txBox="true"/>
          <p:nvPr/>
        </p:nvSpPr>
        <p:spPr>
          <a:xfrm rot="0">
            <a:off x="9871012" y="4317187"/>
            <a:ext cx="7003932" cy="5730875"/>
          </a:xfrm>
          <a:prstGeom prst="rect">
            <a:avLst/>
          </a:prstGeom>
        </p:spPr>
        <p:txBody>
          <a:bodyPr anchor="t" rtlCol="false" tIns="0" lIns="0" bIns="0" rIns="0">
            <a:spAutoFit/>
          </a:bodyPr>
          <a:lstStyle/>
          <a:p>
            <a:pPr algn="just" marL="539751" indent="-269876" lvl="1">
              <a:lnSpc>
                <a:spcPts val="3250"/>
              </a:lnSpc>
              <a:buFont typeface="Arial"/>
              <a:buChar char="•"/>
            </a:pPr>
            <a:r>
              <a:rPr lang="en-US" b="true" sz="2500">
                <a:solidFill>
                  <a:srgbClr val="009600"/>
                </a:solidFill>
                <a:latin typeface="Lato Bold"/>
                <a:ea typeface="Lato Bold"/>
                <a:cs typeface="Lato Bold"/>
                <a:sym typeface="Lato Bold"/>
              </a:rPr>
              <a:t>Presentación de la persona nueva al equipo</a:t>
            </a:r>
          </a:p>
          <a:p>
            <a:pPr algn="just" marL="539751" indent="-269876" lvl="1">
              <a:lnSpc>
                <a:spcPts val="3250"/>
              </a:lnSpc>
              <a:buFont typeface="Arial"/>
              <a:buChar char="•"/>
            </a:pPr>
            <a:r>
              <a:rPr lang="en-US" b="true" sz="2500">
                <a:solidFill>
                  <a:srgbClr val="009600"/>
                </a:solidFill>
                <a:latin typeface="Lato Bold"/>
                <a:ea typeface="Lato Bold"/>
                <a:cs typeface="Lato Bold"/>
                <a:sym typeface="Lato Bold"/>
              </a:rPr>
              <a:t>Conversación individual con la persona nueva sobre los siguientes puntos (agenda):</a:t>
            </a:r>
          </a:p>
          <a:p>
            <a:pPr algn="just" marL="539751" indent="-269876" lvl="1">
              <a:lnSpc>
                <a:spcPts val="3250"/>
              </a:lnSpc>
              <a:buFont typeface="Arial"/>
              <a:buChar char="•"/>
            </a:pPr>
            <a:r>
              <a:rPr lang="en-US" b="true" sz="2500">
                <a:solidFill>
                  <a:srgbClr val="000000"/>
                </a:solidFill>
                <a:latin typeface="Lato Bold"/>
                <a:ea typeface="Lato Bold"/>
                <a:cs typeface="Lato Bold"/>
                <a:sym typeface="Lato Bold"/>
              </a:rPr>
              <a:t>Colaborador nuevo: Razones para postularse y sus expectativas del trabajo</a:t>
            </a:r>
          </a:p>
          <a:p>
            <a:pPr algn="just" marL="539751" indent="-269876" lvl="1">
              <a:lnSpc>
                <a:spcPts val="3250"/>
              </a:lnSpc>
              <a:buFont typeface="Arial"/>
              <a:buChar char="•"/>
            </a:pPr>
            <a:r>
              <a:rPr lang="en-US" b="true" sz="2500">
                <a:solidFill>
                  <a:srgbClr val="000000"/>
                </a:solidFill>
                <a:latin typeface="Lato Bold"/>
                <a:ea typeface="Lato Bold"/>
                <a:cs typeface="Lato Bold"/>
                <a:sym typeface="Lato Bold"/>
              </a:rPr>
              <a:t>Líder: Narración de alguna anécdota relevante en su años de experiencia que se relacione con lo mencionado por el colaborador</a:t>
            </a:r>
          </a:p>
          <a:p>
            <a:pPr algn="just" marL="539751" indent="-269876" lvl="1">
              <a:lnSpc>
                <a:spcPts val="3250"/>
              </a:lnSpc>
              <a:buFont typeface="Arial"/>
              <a:buChar char="•"/>
            </a:pPr>
            <a:r>
              <a:rPr lang="en-US" b="true" sz="2500">
                <a:solidFill>
                  <a:srgbClr val="000000"/>
                </a:solidFill>
                <a:latin typeface="Lato Bold"/>
                <a:ea typeface="Lato Bold"/>
                <a:cs typeface="Lato Bold"/>
                <a:sym typeface="Lato Bold"/>
              </a:rPr>
              <a:t>Roles que cumple el área o proyecto</a:t>
            </a:r>
          </a:p>
          <a:p>
            <a:pPr algn="just" marL="539751" indent="-269876" lvl="1">
              <a:lnSpc>
                <a:spcPts val="3250"/>
              </a:lnSpc>
              <a:buFont typeface="Arial"/>
              <a:buChar char="•"/>
            </a:pPr>
            <a:r>
              <a:rPr lang="en-US" b="true" sz="2500">
                <a:solidFill>
                  <a:srgbClr val="000000"/>
                </a:solidFill>
                <a:latin typeface="Lato Bold"/>
                <a:ea typeface="Lato Bold"/>
                <a:cs typeface="Lato Bold"/>
                <a:sym typeface="Lato Bold"/>
              </a:rPr>
              <a:t>Funciones individuales de la persona nueva</a:t>
            </a:r>
          </a:p>
          <a:p>
            <a:pPr algn="just" marL="539751" indent="-269876" lvl="1">
              <a:lnSpc>
                <a:spcPts val="3250"/>
              </a:lnSpc>
              <a:buFont typeface="Arial"/>
              <a:buChar char="•"/>
            </a:pPr>
            <a:r>
              <a:rPr lang="en-US" b="true" sz="2500">
                <a:solidFill>
                  <a:srgbClr val="000000"/>
                </a:solidFill>
                <a:latin typeface="Lato Bold"/>
                <a:ea typeface="Lato Bold"/>
                <a:cs typeface="Lato Bold"/>
                <a:sym typeface="Lato Bold"/>
              </a:rPr>
              <a:t>Recomendaciones para desempeñarse bien en el puesto </a:t>
            </a:r>
          </a:p>
          <a:p>
            <a:pPr algn="ctr">
              <a:lnSpc>
                <a:spcPts val="3250"/>
              </a:lnSpc>
            </a:pPr>
          </a:p>
        </p:txBody>
      </p:sp>
      <p:sp>
        <p:nvSpPr>
          <p:cNvPr name="TextBox 24" id="24"/>
          <p:cNvSpPr txBox="true"/>
          <p:nvPr/>
        </p:nvSpPr>
        <p:spPr>
          <a:xfrm rot="0">
            <a:off x="2617359" y="1783592"/>
            <a:ext cx="3720416" cy="695325"/>
          </a:xfrm>
          <a:prstGeom prst="rect">
            <a:avLst/>
          </a:prstGeom>
        </p:spPr>
        <p:txBody>
          <a:bodyPr anchor="t" rtlCol="false" tIns="0" lIns="0" bIns="0" rIns="0">
            <a:spAutoFit/>
          </a:bodyPr>
          <a:lstStyle/>
          <a:p>
            <a:pPr algn="l">
              <a:lnSpc>
                <a:spcPts val="5400"/>
              </a:lnSpc>
            </a:pPr>
            <a:r>
              <a:rPr lang="en-US" b="true" sz="4500">
                <a:solidFill>
                  <a:srgbClr val="009600"/>
                </a:solidFill>
                <a:latin typeface="Lato Bold"/>
                <a:ea typeface="Lato Bold"/>
                <a:cs typeface="Lato Bold"/>
                <a:sym typeface="Lato Bold"/>
              </a:rPr>
              <a:t>BIENVENIDA</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996720" y="755591"/>
            <a:ext cx="10127676" cy="10127676"/>
          </a:xfrm>
          <a:custGeom>
            <a:avLst/>
            <a:gdLst/>
            <a:ahLst/>
            <a:cxnLst/>
            <a:rect r="r" b="b" t="t" l="l"/>
            <a:pathLst>
              <a:path h="10127676" w="10127676">
                <a:moveTo>
                  <a:pt x="10127676" y="10127676"/>
                </a:moveTo>
                <a:lnTo>
                  <a:pt x="0" y="10127676"/>
                </a:lnTo>
                <a:lnTo>
                  <a:pt x="0" y="0"/>
                </a:lnTo>
                <a:lnTo>
                  <a:pt x="10127676" y="0"/>
                </a:lnTo>
                <a:lnTo>
                  <a:pt x="10127676" y="1012767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11124" y="1264333"/>
            <a:ext cx="9226950" cy="922695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4"/>
              <a:stretch>
                <a:fillRect l="-18053" t="0" r="-74253" b="0"/>
              </a:stretch>
            </a:blipFill>
          </p:spPr>
        </p:sp>
      </p:grpSp>
      <p:grpSp>
        <p:nvGrpSpPr>
          <p:cNvPr name="Group 5" id="5"/>
          <p:cNvGrpSpPr/>
          <p:nvPr/>
        </p:nvGrpSpPr>
        <p:grpSpPr>
          <a:xfrm rot="0">
            <a:off x="17920153" y="2595562"/>
            <a:ext cx="539297" cy="3086100"/>
            <a:chOff x="0" y="0"/>
            <a:chExt cx="142037" cy="812800"/>
          </a:xfrm>
        </p:grpSpPr>
        <p:sp>
          <p:nvSpPr>
            <p:cNvPr name="Freeform 6" id="6"/>
            <p:cNvSpPr/>
            <p:nvPr/>
          </p:nvSpPr>
          <p:spPr>
            <a:xfrm flipH="false" flipV="false" rot="0">
              <a:off x="0" y="0"/>
              <a:ext cx="142037" cy="812800"/>
            </a:xfrm>
            <a:custGeom>
              <a:avLst/>
              <a:gdLst/>
              <a:ahLst/>
              <a:cxnLst/>
              <a:rect r="r" b="b" t="t" l="l"/>
              <a:pathLst>
                <a:path h="812800" w="142037">
                  <a:moveTo>
                    <a:pt x="0" y="0"/>
                  </a:moveTo>
                  <a:lnTo>
                    <a:pt x="142037" y="0"/>
                  </a:lnTo>
                  <a:lnTo>
                    <a:pt x="142037" y="812800"/>
                  </a:lnTo>
                  <a:lnTo>
                    <a:pt x="0" y="812800"/>
                  </a:lnTo>
                  <a:close/>
                </a:path>
              </a:pathLst>
            </a:custGeom>
            <a:solidFill>
              <a:srgbClr val="009600"/>
            </a:solidFill>
          </p:spPr>
        </p:sp>
        <p:sp>
          <p:nvSpPr>
            <p:cNvPr name="TextBox 7" id="7"/>
            <p:cNvSpPr txBox="true"/>
            <p:nvPr/>
          </p:nvSpPr>
          <p:spPr>
            <a:xfrm>
              <a:off x="0" y="-66675"/>
              <a:ext cx="142037" cy="879475"/>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0" y="0"/>
            <a:ext cx="18288000" cy="1511182"/>
            <a:chOff x="0" y="0"/>
            <a:chExt cx="4816593" cy="398007"/>
          </a:xfrm>
        </p:grpSpPr>
        <p:sp>
          <p:nvSpPr>
            <p:cNvPr name="Freeform 9" id="9"/>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009600"/>
            </a:solidFill>
          </p:spPr>
        </p:sp>
        <p:sp>
          <p:nvSpPr>
            <p:cNvPr name="TextBox 10" id="10"/>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grpSp>
        <p:nvGrpSpPr>
          <p:cNvPr name="Group 11" id="11"/>
          <p:cNvGrpSpPr/>
          <p:nvPr/>
        </p:nvGrpSpPr>
        <p:grpSpPr>
          <a:xfrm rot="0">
            <a:off x="11676739" y="581595"/>
            <a:ext cx="6242588" cy="1479775"/>
            <a:chOff x="0" y="0"/>
            <a:chExt cx="6331591" cy="1500873"/>
          </a:xfrm>
        </p:grpSpPr>
        <p:sp>
          <p:nvSpPr>
            <p:cNvPr name="Freeform 12" id="12"/>
            <p:cNvSpPr/>
            <p:nvPr/>
          </p:nvSpPr>
          <p:spPr>
            <a:xfrm flipH="false" flipV="false" rot="0">
              <a:off x="0" y="0"/>
              <a:ext cx="6331628" cy="1500950"/>
            </a:xfrm>
            <a:custGeom>
              <a:avLst/>
              <a:gdLst/>
              <a:ahLst/>
              <a:cxnLst/>
              <a:rect r="r" b="b" t="t" l="l"/>
              <a:pathLst>
                <a:path h="1500950" w="6331628">
                  <a:moveTo>
                    <a:pt x="0" y="250195"/>
                  </a:moveTo>
                  <a:cubicBezTo>
                    <a:pt x="0" y="112047"/>
                    <a:pt x="78189" y="0"/>
                    <a:pt x="174592" y="0"/>
                  </a:cubicBezTo>
                  <a:lnTo>
                    <a:pt x="6157037" y="0"/>
                  </a:lnTo>
                  <a:cubicBezTo>
                    <a:pt x="6253439" y="0"/>
                    <a:pt x="6331628" y="112047"/>
                    <a:pt x="6331628" y="250195"/>
                  </a:cubicBezTo>
                  <a:lnTo>
                    <a:pt x="6331628" y="1250791"/>
                  </a:lnTo>
                  <a:cubicBezTo>
                    <a:pt x="6331628" y="1388939"/>
                    <a:pt x="6253439" y="1500950"/>
                    <a:pt x="6157037" y="1500950"/>
                  </a:cubicBezTo>
                  <a:lnTo>
                    <a:pt x="174592" y="1500950"/>
                  </a:lnTo>
                  <a:cubicBezTo>
                    <a:pt x="78189" y="1500800"/>
                    <a:pt x="0" y="1388939"/>
                    <a:pt x="0" y="1250791"/>
                  </a:cubicBezTo>
                  <a:close/>
                </a:path>
              </a:pathLst>
            </a:custGeom>
            <a:solidFill>
              <a:srgbClr val="98D36E"/>
            </a:solidFill>
          </p:spPr>
        </p:sp>
      </p:grpSp>
      <p:sp>
        <p:nvSpPr>
          <p:cNvPr name="Freeform 13" id="13"/>
          <p:cNvSpPr/>
          <p:nvPr/>
        </p:nvSpPr>
        <p:spPr>
          <a:xfrm flipH="false" flipV="false" rot="0">
            <a:off x="5664686" y="8571558"/>
            <a:ext cx="720590" cy="720590"/>
          </a:xfrm>
          <a:custGeom>
            <a:avLst/>
            <a:gdLst/>
            <a:ahLst/>
            <a:cxnLst/>
            <a:rect r="r" b="b" t="t" l="l"/>
            <a:pathLst>
              <a:path h="720590" w="720590">
                <a:moveTo>
                  <a:pt x="0" y="0"/>
                </a:moveTo>
                <a:lnTo>
                  <a:pt x="720591" y="0"/>
                </a:lnTo>
                <a:lnTo>
                  <a:pt x="720591" y="720591"/>
                </a:lnTo>
                <a:lnTo>
                  <a:pt x="0" y="7205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2571843" y="4803909"/>
            <a:ext cx="5201338" cy="3714750"/>
          </a:xfrm>
          <a:prstGeom prst="rect">
            <a:avLst/>
          </a:prstGeom>
        </p:spPr>
        <p:txBody>
          <a:bodyPr anchor="t" rtlCol="false" tIns="0" lIns="0" bIns="0" rIns="0">
            <a:spAutoFit/>
          </a:bodyPr>
          <a:lstStyle/>
          <a:p>
            <a:pPr algn="ctr">
              <a:lnSpc>
                <a:spcPts val="2999"/>
              </a:lnSpc>
            </a:pPr>
            <a:r>
              <a:rPr lang="en-US" sz="2499" b="true">
                <a:solidFill>
                  <a:srgbClr val="009600"/>
                </a:solidFill>
                <a:latin typeface="Lato Bold"/>
                <a:ea typeface="Lato Bold"/>
                <a:cs typeface="Lato Bold"/>
                <a:sym typeface="Lato Bold"/>
              </a:rPr>
              <a:t>Objetivos:</a:t>
            </a:r>
          </a:p>
          <a:p>
            <a:pPr algn="ctr">
              <a:lnSpc>
                <a:spcPts val="2999"/>
              </a:lnSpc>
            </a:pPr>
            <a:r>
              <a:rPr lang="en-US" sz="2499" b="true">
                <a:solidFill>
                  <a:srgbClr val="000000"/>
                </a:solidFill>
                <a:latin typeface="Lato Bold"/>
                <a:ea typeface="Lato Bold"/>
                <a:cs typeface="Lato Bold"/>
                <a:sym typeface="Lato Bold"/>
              </a:rPr>
              <a:t>OG</a:t>
            </a:r>
            <a:r>
              <a:rPr lang="en-US" sz="2499" b="true">
                <a:solidFill>
                  <a:srgbClr val="009600"/>
                </a:solidFill>
                <a:latin typeface="Lato Bold"/>
                <a:ea typeface="Lato Bold"/>
                <a:cs typeface="Lato Bold"/>
                <a:sym typeface="Lato Bold"/>
              </a:rPr>
              <a:t>: </a:t>
            </a:r>
            <a:r>
              <a:rPr lang="en-US" sz="2499" b="true">
                <a:solidFill>
                  <a:srgbClr val="000000"/>
                </a:solidFill>
                <a:latin typeface="Lato Bold"/>
                <a:ea typeface="Lato Bold"/>
                <a:cs typeface="Lato Bold"/>
                <a:sym typeface="Lato Bold"/>
              </a:rPr>
              <a:t>Fortalecer la cultura organizacional de Descosur para que esta mejore la comunicación entre los colaboradores de campo y oficina</a:t>
            </a:r>
          </a:p>
          <a:p>
            <a:pPr algn="ctr">
              <a:lnSpc>
                <a:spcPts val="2999"/>
              </a:lnSpc>
            </a:pPr>
            <a:r>
              <a:rPr lang="en-US" sz="2499" b="true">
                <a:solidFill>
                  <a:srgbClr val="000000"/>
                </a:solidFill>
                <a:latin typeface="Lato Bold"/>
                <a:ea typeface="Lato Bold"/>
                <a:cs typeface="Lato Bold"/>
                <a:sym typeface="Lato Bold"/>
              </a:rPr>
              <a:t>OE1: Difundir el norte estratégico actualizado de la organización</a:t>
            </a:r>
          </a:p>
          <a:p>
            <a:pPr algn="ctr">
              <a:lnSpc>
                <a:spcPts val="2999"/>
              </a:lnSpc>
            </a:pPr>
            <a:r>
              <a:rPr lang="en-US" b="true" sz="2499">
                <a:solidFill>
                  <a:srgbClr val="000000"/>
                </a:solidFill>
                <a:latin typeface="Lato Bold"/>
                <a:ea typeface="Lato Bold"/>
                <a:cs typeface="Lato Bold"/>
                <a:sym typeface="Lato Bold"/>
              </a:rPr>
              <a:t>OE2: Promover un compromiso activo en los colaboradores</a:t>
            </a:r>
          </a:p>
        </p:txBody>
      </p:sp>
      <p:sp>
        <p:nvSpPr>
          <p:cNvPr name="TextBox 15" id="15"/>
          <p:cNvSpPr txBox="true"/>
          <p:nvPr/>
        </p:nvSpPr>
        <p:spPr>
          <a:xfrm rot="0">
            <a:off x="8261741" y="2290451"/>
            <a:ext cx="9364467" cy="2295525"/>
          </a:xfrm>
          <a:prstGeom prst="rect">
            <a:avLst/>
          </a:prstGeom>
        </p:spPr>
        <p:txBody>
          <a:bodyPr anchor="t" rtlCol="false" tIns="0" lIns="0" bIns="0" rIns="0">
            <a:spAutoFit/>
          </a:bodyPr>
          <a:lstStyle/>
          <a:p>
            <a:pPr algn="ctr">
              <a:lnSpc>
                <a:spcPts val="3600"/>
              </a:lnSpc>
            </a:pPr>
            <a:r>
              <a:rPr lang="en-US" sz="3000" b="true">
                <a:solidFill>
                  <a:srgbClr val="000000"/>
                </a:solidFill>
                <a:latin typeface="Lato Bold"/>
                <a:ea typeface="Lato Bold"/>
                <a:cs typeface="Lato Bold"/>
                <a:sym typeface="Lato Bold"/>
              </a:rPr>
              <a:t>Tendrá dos etapas: La campaña durará aproximadamente 2 meses y tendrá 4 etapas: </a:t>
            </a:r>
          </a:p>
          <a:p>
            <a:pPr algn="ctr">
              <a:lnSpc>
                <a:spcPts val="3600"/>
              </a:lnSpc>
            </a:pPr>
            <a:r>
              <a:rPr lang="en-US" b="true" sz="3000">
                <a:solidFill>
                  <a:srgbClr val="000000"/>
                </a:solidFill>
                <a:latin typeface="Lato Bold"/>
                <a:ea typeface="Lato Bold"/>
                <a:cs typeface="Lato Bold"/>
                <a:sym typeface="Lato Bold"/>
              </a:rPr>
              <a:t>Pre-lanzamiento, conocimiento, reflexión y acción. Además, tendrá mensajes diferenciados para los colaboradores de campo y oficina. </a:t>
            </a:r>
          </a:p>
        </p:txBody>
      </p:sp>
      <p:sp>
        <p:nvSpPr>
          <p:cNvPr name="TextBox 16" id="16"/>
          <p:cNvSpPr txBox="true"/>
          <p:nvPr/>
        </p:nvSpPr>
        <p:spPr>
          <a:xfrm rot="0">
            <a:off x="7450724" y="4795526"/>
            <a:ext cx="4974146" cy="2147697"/>
          </a:xfrm>
          <a:prstGeom prst="rect">
            <a:avLst/>
          </a:prstGeom>
        </p:spPr>
        <p:txBody>
          <a:bodyPr anchor="t" rtlCol="false" tIns="0" lIns="0" bIns="0" rIns="0">
            <a:spAutoFit/>
          </a:bodyPr>
          <a:lstStyle/>
          <a:p>
            <a:pPr algn="ctr">
              <a:lnSpc>
                <a:spcPts val="3428"/>
              </a:lnSpc>
            </a:pPr>
            <a:r>
              <a:rPr lang="en-US" sz="2699" b="true">
                <a:solidFill>
                  <a:srgbClr val="009600"/>
                </a:solidFill>
                <a:latin typeface="Lato Bold"/>
                <a:ea typeface="Lato Bold"/>
                <a:cs typeface="Lato Bold"/>
                <a:sym typeface="Lato Bold"/>
              </a:rPr>
              <a:t>Soluciona: </a:t>
            </a:r>
          </a:p>
          <a:p>
            <a:pPr algn="ctr" marL="582928" indent="-291464" lvl="1">
              <a:lnSpc>
                <a:spcPts val="3428"/>
              </a:lnSpc>
              <a:buFont typeface="Arial"/>
              <a:buChar char="•"/>
            </a:pPr>
            <a:r>
              <a:rPr lang="en-US" b="true" sz="2699">
                <a:solidFill>
                  <a:srgbClr val="000000"/>
                </a:solidFill>
                <a:latin typeface="Lato Bold"/>
                <a:ea typeface="Lato Bold"/>
                <a:cs typeface="Lato Bold"/>
                <a:sym typeface="Lato Bold"/>
              </a:rPr>
              <a:t>Lineamientos institucionales poco accesibles y claros</a:t>
            </a:r>
          </a:p>
          <a:p>
            <a:pPr algn="ctr" marL="582928" indent="-291464" lvl="1">
              <a:lnSpc>
                <a:spcPts val="3428"/>
              </a:lnSpc>
              <a:buFont typeface="Arial"/>
              <a:buChar char="•"/>
            </a:pPr>
            <a:r>
              <a:rPr lang="en-US" b="true" sz="2699">
                <a:solidFill>
                  <a:srgbClr val="000000"/>
                </a:solidFill>
                <a:latin typeface="Lato Bold"/>
                <a:ea typeface="Lato Bold"/>
                <a:cs typeface="Lato Bold"/>
                <a:sym typeface="Lato Bold"/>
              </a:rPr>
              <a:t>Ausencia de estrategias de comunicación adecuadas </a:t>
            </a:r>
          </a:p>
        </p:txBody>
      </p:sp>
      <p:grpSp>
        <p:nvGrpSpPr>
          <p:cNvPr name="Group 17" id="17"/>
          <p:cNvGrpSpPr/>
          <p:nvPr/>
        </p:nvGrpSpPr>
        <p:grpSpPr>
          <a:xfrm rot="0">
            <a:off x="-1711124" y="1520707"/>
            <a:ext cx="8079160" cy="9226950"/>
            <a:chOff x="0" y="0"/>
            <a:chExt cx="5560089" cy="6350000"/>
          </a:xfrm>
        </p:grpSpPr>
        <p:sp>
          <p:nvSpPr>
            <p:cNvPr name="Freeform 18" id="18"/>
            <p:cNvSpPr/>
            <p:nvPr/>
          </p:nvSpPr>
          <p:spPr>
            <a:xfrm flipH="false" flipV="false" rot="0">
              <a:off x="0" y="0"/>
              <a:ext cx="5560089" cy="6350000"/>
            </a:xfrm>
            <a:custGeom>
              <a:avLst/>
              <a:gdLst/>
              <a:ahLst/>
              <a:cxnLst/>
              <a:rect r="r" b="b" t="t" l="l"/>
              <a:pathLst>
                <a:path h="6350000" w="5560089">
                  <a:moveTo>
                    <a:pt x="0" y="0"/>
                  </a:moveTo>
                  <a:lnTo>
                    <a:pt x="0" y="6350000"/>
                  </a:lnTo>
                  <a:cubicBezTo>
                    <a:pt x="3070281" y="6350000"/>
                    <a:pt x="5560089" y="3506470"/>
                    <a:pt x="5560089" y="0"/>
                  </a:cubicBezTo>
                  <a:lnTo>
                    <a:pt x="0" y="0"/>
                  </a:lnTo>
                  <a:close/>
                </a:path>
              </a:pathLst>
            </a:custGeom>
            <a:blipFill>
              <a:blip r:embed="rId7"/>
              <a:stretch>
                <a:fillRect l="-3614" t="-1577" r="-104421" b="0"/>
              </a:stretch>
            </a:blipFill>
          </p:spPr>
        </p:sp>
      </p:grpSp>
      <p:sp>
        <p:nvSpPr>
          <p:cNvPr name="TextBox 19" id="19"/>
          <p:cNvSpPr txBox="true"/>
          <p:nvPr/>
        </p:nvSpPr>
        <p:spPr>
          <a:xfrm rot="0">
            <a:off x="416437" y="254683"/>
            <a:ext cx="10496499" cy="1028700"/>
          </a:xfrm>
          <a:prstGeom prst="rect">
            <a:avLst/>
          </a:prstGeom>
        </p:spPr>
        <p:txBody>
          <a:bodyPr anchor="t" rtlCol="false" tIns="0" lIns="0" bIns="0" rIns="0">
            <a:spAutoFit/>
          </a:bodyPr>
          <a:lstStyle/>
          <a:p>
            <a:pPr algn="l">
              <a:lnSpc>
                <a:spcPts val="4079"/>
              </a:lnSpc>
            </a:pPr>
            <a:r>
              <a:rPr lang="en-US" b="true" sz="3399">
                <a:solidFill>
                  <a:srgbClr val="FFFFFF"/>
                </a:solidFill>
                <a:latin typeface="Lato Bold"/>
                <a:ea typeface="Lato Bold"/>
                <a:cs typeface="Lato Bold"/>
                <a:sym typeface="Lato Bold"/>
              </a:rPr>
              <a:t>3. GRAN CAMPAÑA DE ALINEAMIENTO DE LA CULTURA INSTITUCIONAL</a:t>
            </a:r>
          </a:p>
        </p:txBody>
      </p:sp>
      <p:sp>
        <p:nvSpPr>
          <p:cNvPr name="TextBox 20" id="20"/>
          <p:cNvSpPr txBox="true"/>
          <p:nvPr/>
        </p:nvSpPr>
        <p:spPr>
          <a:xfrm rot="0">
            <a:off x="11968528" y="922833"/>
            <a:ext cx="5659010" cy="888746"/>
          </a:xfrm>
          <a:prstGeom prst="rect">
            <a:avLst/>
          </a:prstGeom>
        </p:spPr>
        <p:txBody>
          <a:bodyPr anchor="t" rtlCol="false" tIns="0" lIns="0" bIns="0" rIns="0">
            <a:spAutoFit/>
          </a:bodyPr>
          <a:lstStyle/>
          <a:p>
            <a:pPr algn="ctr" marL="0" indent="0" lvl="0">
              <a:lnSpc>
                <a:spcPts val="3472"/>
              </a:lnSpc>
              <a:spcBef>
                <a:spcPct val="0"/>
              </a:spcBef>
            </a:pPr>
            <a:r>
              <a:rPr lang="en-US" sz="3100">
                <a:solidFill>
                  <a:srgbClr val="FFFFFF"/>
                </a:solidFill>
                <a:latin typeface="Lato"/>
                <a:ea typeface="Lato"/>
                <a:cs typeface="Lato"/>
                <a:sym typeface="Lato"/>
              </a:rPr>
              <a:t>INSIGHT 2: Cultura organizacional no consolidada</a:t>
            </a:r>
          </a:p>
        </p:txBody>
      </p:sp>
      <p:sp>
        <p:nvSpPr>
          <p:cNvPr name="TextBox 21" id="21"/>
          <p:cNvSpPr txBox="true"/>
          <p:nvPr/>
        </p:nvSpPr>
        <p:spPr>
          <a:xfrm rot="0">
            <a:off x="6535198" y="9292149"/>
            <a:ext cx="6012053" cy="588844"/>
          </a:xfrm>
          <a:prstGeom prst="rect">
            <a:avLst/>
          </a:prstGeom>
        </p:spPr>
        <p:txBody>
          <a:bodyPr anchor="t" rtlCol="false" tIns="0" lIns="0" bIns="0" rIns="0">
            <a:spAutoFit/>
          </a:bodyPr>
          <a:lstStyle/>
          <a:p>
            <a:pPr algn="ctr">
              <a:lnSpc>
                <a:spcPts val="2318"/>
              </a:lnSpc>
            </a:pPr>
            <a:r>
              <a:rPr lang="en-US" b="true" sz="1931">
                <a:solidFill>
                  <a:srgbClr val="009600"/>
                </a:solidFill>
                <a:latin typeface="Lato Bold"/>
                <a:ea typeface="Lato Bold"/>
                <a:cs typeface="Lato Bold"/>
                <a:sym typeface="Lato Bold"/>
              </a:rPr>
              <a:t>Consejo directivo /Colaboradores Administrativos / Coordinadores de proyectos / Técnicos de campo  </a:t>
            </a:r>
          </a:p>
        </p:txBody>
      </p:sp>
      <p:sp>
        <p:nvSpPr>
          <p:cNvPr name="TextBox 22" id="22"/>
          <p:cNvSpPr txBox="true"/>
          <p:nvPr/>
        </p:nvSpPr>
        <p:spPr>
          <a:xfrm rot="0">
            <a:off x="6207117" y="8796593"/>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Público objetivo</a:t>
            </a:r>
          </a:p>
        </p:txBody>
      </p:sp>
      <p:sp>
        <p:nvSpPr>
          <p:cNvPr name="Freeform 23" id="23"/>
          <p:cNvSpPr/>
          <p:nvPr/>
        </p:nvSpPr>
        <p:spPr>
          <a:xfrm flipH="false" flipV="false" rot="0">
            <a:off x="13150438" y="8622035"/>
            <a:ext cx="720590" cy="720590"/>
          </a:xfrm>
          <a:custGeom>
            <a:avLst/>
            <a:gdLst/>
            <a:ahLst/>
            <a:cxnLst/>
            <a:rect r="r" b="b" t="t" l="l"/>
            <a:pathLst>
              <a:path h="720590" w="720590">
                <a:moveTo>
                  <a:pt x="0" y="0"/>
                </a:moveTo>
                <a:lnTo>
                  <a:pt x="720590" y="0"/>
                </a:lnTo>
                <a:lnTo>
                  <a:pt x="720590" y="720590"/>
                </a:lnTo>
                <a:lnTo>
                  <a:pt x="0" y="7205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13871028" y="8825168"/>
            <a:ext cx="3701779"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Duración de la campaña</a:t>
            </a:r>
          </a:p>
        </p:txBody>
      </p:sp>
      <p:sp>
        <p:nvSpPr>
          <p:cNvPr name="TextBox 25" id="25"/>
          <p:cNvSpPr txBox="true"/>
          <p:nvPr/>
        </p:nvSpPr>
        <p:spPr>
          <a:xfrm rot="0">
            <a:off x="12943974" y="9342625"/>
            <a:ext cx="5394875" cy="588844"/>
          </a:xfrm>
          <a:prstGeom prst="rect">
            <a:avLst/>
          </a:prstGeom>
        </p:spPr>
        <p:txBody>
          <a:bodyPr anchor="t" rtlCol="false" tIns="0" lIns="0" bIns="0" rIns="0">
            <a:spAutoFit/>
          </a:bodyPr>
          <a:lstStyle/>
          <a:p>
            <a:pPr algn="ctr">
              <a:lnSpc>
                <a:spcPts val="2318"/>
              </a:lnSpc>
            </a:pPr>
            <a:r>
              <a:rPr lang="en-US" sz="1931" b="true">
                <a:solidFill>
                  <a:srgbClr val="009600"/>
                </a:solidFill>
                <a:latin typeface="Lato Bold"/>
                <a:ea typeface="Lato Bold"/>
                <a:cs typeface="Lato Bold"/>
                <a:sym typeface="Lato Bold"/>
              </a:rPr>
              <a:t>Diseño: 2 meses</a:t>
            </a:r>
          </a:p>
          <a:p>
            <a:pPr algn="ctr">
              <a:lnSpc>
                <a:spcPts val="2318"/>
              </a:lnSpc>
            </a:pPr>
            <a:r>
              <a:rPr lang="en-US" b="true" sz="1931">
                <a:solidFill>
                  <a:srgbClr val="009600"/>
                </a:solidFill>
                <a:latin typeface="Lato Bold"/>
                <a:ea typeface="Lato Bold"/>
                <a:cs typeface="Lato Bold"/>
                <a:sym typeface="Lato Bold"/>
              </a:rPr>
              <a:t>Implementación: 2 meses</a:t>
            </a:r>
          </a:p>
        </p:txBody>
      </p:sp>
      <p:sp>
        <p:nvSpPr>
          <p:cNvPr name="TextBox 26" id="26"/>
          <p:cNvSpPr txBox="true"/>
          <p:nvPr/>
        </p:nvSpPr>
        <p:spPr>
          <a:xfrm rot="0">
            <a:off x="7336276" y="6981323"/>
            <a:ext cx="4974146" cy="1290447"/>
          </a:xfrm>
          <a:prstGeom prst="rect">
            <a:avLst/>
          </a:prstGeom>
        </p:spPr>
        <p:txBody>
          <a:bodyPr anchor="t" rtlCol="false" tIns="0" lIns="0" bIns="0" rIns="0">
            <a:spAutoFit/>
          </a:bodyPr>
          <a:lstStyle/>
          <a:p>
            <a:pPr algn="ctr">
              <a:lnSpc>
                <a:spcPts val="3428"/>
              </a:lnSpc>
            </a:pPr>
            <a:r>
              <a:rPr lang="en-US" sz="2699" b="true">
                <a:solidFill>
                  <a:srgbClr val="009600"/>
                </a:solidFill>
                <a:latin typeface="Lato Bold"/>
                <a:ea typeface="Lato Bold"/>
                <a:cs typeface="Lato Bold"/>
                <a:sym typeface="Lato Bold"/>
              </a:rPr>
              <a:t>Consideraciones: </a:t>
            </a:r>
          </a:p>
          <a:p>
            <a:pPr algn="ctr" marL="582928" indent="-291464" lvl="1">
              <a:lnSpc>
                <a:spcPts val="3428"/>
              </a:lnSpc>
              <a:buFont typeface="Arial"/>
              <a:buChar char="•"/>
            </a:pPr>
            <a:r>
              <a:rPr lang="en-US" b="true" sz="2699">
                <a:solidFill>
                  <a:srgbClr val="000000"/>
                </a:solidFill>
                <a:latin typeface="Lato Bold"/>
                <a:ea typeface="Lato Bold"/>
                <a:cs typeface="Lato Bold"/>
                <a:sym typeface="Lato Bold"/>
              </a:rPr>
              <a:t>El plan de acción detallado se encuentra en los anexos</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9050"/>
            <a:ext cx="18288000" cy="1511182"/>
            <a:chOff x="0" y="0"/>
            <a:chExt cx="4816593" cy="398007"/>
          </a:xfrm>
        </p:grpSpPr>
        <p:sp>
          <p:nvSpPr>
            <p:cNvPr name="Freeform 3" id="3"/>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009600"/>
            </a:solidFill>
          </p:spPr>
        </p:sp>
        <p:sp>
          <p:nvSpPr>
            <p:cNvPr name="TextBox 4" id="4"/>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sp>
        <p:nvSpPr>
          <p:cNvPr name="Freeform 5" id="5"/>
          <p:cNvSpPr/>
          <p:nvPr/>
        </p:nvSpPr>
        <p:spPr>
          <a:xfrm flipH="true" flipV="true" rot="0">
            <a:off x="-1844320" y="907991"/>
            <a:ext cx="10127676" cy="10127676"/>
          </a:xfrm>
          <a:custGeom>
            <a:avLst/>
            <a:gdLst/>
            <a:ahLst/>
            <a:cxnLst/>
            <a:rect r="r" b="b" t="t" l="l"/>
            <a:pathLst>
              <a:path h="10127676" w="10127676">
                <a:moveTo>
                  <a:pt x="10127676" y="10127676"/>
                </a:moveTo>
                <a:lnTo>
                  <a:pt x="0" y="10127676"/>
                </a:lnTo>
                <a:lnTo>
                  <a:pt x="0" y="0"/>
                </a:lnTo>
                <a:lnTo>
                  <a:pt x="10127676" y="0"/>
                </a:lnTo>
                <a:lnTo>
                  <a:pt x="10127676" y="10127676"/>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558724" y="1603674"/>
            <a:ext cx="9226950" cy="922695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5"/>
              <a:stretch>
                <a:fillRect l="-19053" t="-14289" r="-33333" b="0"/>
              </a:stretch>
            </a:blipFill>
          </p:spPr>
        </p:sp>
      </p:grpSp>
      <p:sp>
        <p:nvSpPr>
          <p:cNvPr name="Freeform 8" id="8"/>
          <p:cNvSpPr/>
          <p:nvPr/>
        </p:nvSpPr>
        <p:spPr>
          <a:xfrm flipH="false" flipV="false" rot="0">
            <a:off x="5695005" y="8277130"/>
            <a:ext cx="720590" cy="720590"/>
          </a:xfrm>
          <a:custGeom>
            <a:avLst/>
            <a:gdLst/>
            <a:ahLst/>
            <a:cxnLst/>
            <a:rect r="r" b="b" t="t" l="l"/>
            <a:pathLst>
              <a:path h="720590" w="720590">
                <a:moveTo>
                  <a:pt x="0" y="0"/>
                </a:moveTo>
                <a:lnTo>
                  <a:pt x="720590" y="0"/>
                </a:lnTo>
                <a:lnTo>
                  <a:pt x="720590" y="720591"/>
                </a:lnTo>
                <a:lnTo>
                  <a:pt x="0" y="7205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6207749" y="8451688"/>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Público objetivo</a:t>
            </a:r>
          </a:p>
        </p:txBody>
      </p:sp>
      <p:sp>
        <p:nvSpPr>
          <p:cNvPr name="Freeform 10" id="10"/>
          <p:cNvSpPr/>
          <p:nvPr/>
        </p:nvSpPr>
        <p:spPr>
          <a:xfrm flipH="false" flipV="false" rot="0">
            <a:off x="13267488" y="8265199"/>
            <a:ext cx="720590" cy="720590"/>
          </a:xfrm>
          <a:custGeom>
            <a:avLst/>
            <a:gdLst/>
            <a:ahLst/>
            <a:cxnLst/>
            <a:rect r="r" b="b" t="t" l="l"/>
            <a:pathLst>
              <a:path h="720590" w="720590">
                <a:moveTo>
                  <a:pt x="0" y="0"/>
                </a:moveTo>
                <a:lnTo>
                  <a:pt x="720591" y="0"/>
                </a:lnTo>
                <a:lnTo>
                  <a:pt x="720591" y="720591"/>
                </a:lnTo>
                <a:lnTo>
                  <a:pt x="0" y="7205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3450521" y="8439757"/>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Frecuencia</a:t>
            </a:r>
          </a:p>
        </p:txBody>
      </p:sp>
      <p:sp>
        <p:nvSpPr>
          <p:cNvPr name="TextBox 12" id="12"/>
          <p:cNvSpPr txBox="true"/>
          <p:nvPr/>
        </p:nvSpPr>
        <p:spPr>
          <a:xfrm rot="0">
            <a:off x="13267488" y="4917839"/>
            <a:ext cx="4651839" cy="2599757"/>
          </a:xfrm>
          <a:prstGeom prst="rect">
            <a:avLst/>
          </a:prstGeom>
        </p:spPr>
        <p:txBody>
          <a:bodyPr anchor="t" rtlCol="false" tIns="0" lIns="0" bIns="0" rIns="0">
            <a:spAutoFit/>
          </a:bodyPr>
          <a:lstStyle/>
          <a:p>
            <a:pPr algn="ctr">
              <a:lnSpc>
                <a:spcPts val="2999"/>
              </a:lnSpc>
            </a:pPr>
            <a:r>
              <a:rPr lang="en-US" sz="2499" b="true">
                <a:solidFill>
                  <a:srgbClr val="009600"/>
                </a:solidFill>
                <a:latin typeface="Lato Bold"/>
                <a:ea typeface="Lato Bold"/>
                <a:cs typeface="Lato Bold"/>
                <a:sym typeface="Lato Bold"/>
              </a:rPr>
              <a:t>Soluciona:</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La percepción de desvalorización que sienten  los trabajadores de campo </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Dificultades para entablar una comunicación debido a la distancia</a:t>
            </a:r>
          </a:p>
        </p:txBody>
      </p:sp>
      <p:sp>
        <p:nvSpPr>
          <p:cNvPr name="TextBox 13" id="13"/>
          <p:cNvSpPr txBox="true"/>
          <p:nvPr/>
        </p:nvSpPr>
        <p:spPr>
          <a:xfrm rot="0">
            <a:off x="7515826" y="4917270"/>
            <a:ext cx="5285795" cy="2600325"/>
          </a:xfrm>
          <a:prstGeom prst="rect">
            <a:avLst/>
          </a:prstGeom>
        </p:spPr>
        <p:txBody>
          <a:bodyPr anchor="t" rtlCol="false" tIns="0" lIns="0" bIns="0" rIns="0">
            <a:spAutoFit/>
          </a:bodyPr>
          <a:lstStyle/>
          <a:p>
            <a:pPr algn="ctr">
              <a:lnSpc>
                <a:spcPts val="2999"/>
              </a:lnSpc>
            </a:pPr>
            <a:r>
              <a:rPr lang="en-US" sz="2499" b="true">
                <a:solidFill>
                  <a:srgbClr val="009600"/>
                </a:solidFill>
                <a:latin typeface="Lato Bold"/>
                <a:ea typeface="Lato Bold"/>
                <a:cs typeface="Lato Bold"/>
                <a:sym typeface="Lato Bold"/>
              </a:rPr>
              <a:t>Objetivos:</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E</a:t>
            </a:r>
            <a:r>
              <a:rPr lang="en-US" b="true" sz="2499">
                <a:solidFill>
                  <a:srgbClr val="100F0D"/>
                </a:solidFill>
                <a:latin typeface="Lato Bold"/>
                <a:ea typeface="Lato Bold"/>
                <a:cs typeface="Lato Bold"/>
                <a:sym typeface="Lato Bold"/>
              </a:rPr>
              <a:t>strechar las relaciones entre el personal de comunicaciones y los trabajadores de campo. </a:t>
            </a:r>
          </a:p>
          <a:p>
            <a:pPr algn="ctr" marL="539749" indent="-269875" lvl="1">
              <a:lnSpc>
                <a:spcPts val="2999"/>
              </a:lnSpc>
              <a:buFont typeface="Arial"/>
              <a:buChar char="•"/>
            </a:pPr>
            <a:r>
              <a:rPr lang="en-US" b="true" sz="2499">
                <a:solidFill>
                  <a:srgbClr val="100F0D"/>
                </a:solidFill>
                <a:latin typeface="Lato Bold"/>
                <a:ea typeface="Lato Bold"/>
                <a:cs typeface="Lato Bold"/>
                <a:sym typeface="Lato Bold"/>
              </a:rPr>
              <a:t> recolectar información  valiosa para mejor las estrategias comunicativas.</a:t>
            </a:r>
          </a:p>
        </p:txBody>
      </p:sp>
      <p:sp>
        <p:nvSpPr>
          <p:cNvPr name="TextBox 14" id="14"/>
          <p:cNvSpPr txBox="true"/>
          <p:nvPr/>
        </p:nvSpPr>
        <p:spPr>
          <a:xfrm rot="0">
            <a:off x="4970788" y="8997721"/>
            <a:ext cx="5394875" cy="588809"/>
          </a:xfrm>
          <a:prstGeom prst="rect">
            <a:avLst/>
          </a:prstGeom>
        </p:spPr>
        <p:txBody>
          <a:bodyPr anchor="t" rtlCol="false" tIns="0" lIns="0" bIns="0" rIns="0">
            <a:spAutoFit/>
          </a:bodyPr>
          <a:lstStyle/>
          <a:p>
            <a:pPr algn="ctr">
              <a:lnSpc>
                <a:spcPts val="2318"/>
              </a:lnSpc>
            </a:pPr>
            <a:r>
              <a:rPr lang="en-US" sz="1931" b="true">
                <a:solidFill>
                  <a:srgbClr val="009600"/>
                </a:solidFill>
                <a:latin typeface="Lato Bold"/>
                <a:ea typeface="Lato Bold"/>
                <a:cs typeface="Lato Bold"/>
                <a:sym typeface="Lato Bold"/>
              </a:rPr>
              <a:t>Área de Comunicación e Incidencia</a:t>
            </a:r>
          </a:p>
          <a:p>
            <a:pPr algn="ctr">
              <a:lnSpc>
                <a:spcPts val="2318"/>
              </a:lnSpc>
            </a:pPr>
            <a:r>
              <a:rPr lang="en-US" b="true" sz="1931">
                <a:solidFill>
                  <a:srgbClr val="009600"/>
                </a:solidFill>
                <a:latin typeface="Lato Bold"/>
                <a:ea typeface="Lato Bold"/>
                <a:cs typeface="Lato Bold"/>
                <a:sym typeface="Lato Bold"/>
              </a:rPr>
              <a:t>Trabajadores de campo</a:t>
            </a:r>
          </a:p>
        </p:txBody>
      </p:sp>
      <p:sp>
        <p:nvSpPr>
          <p:cNvPr name="TextBox 15" id="15"/>
          <p:cNvSpPr txBox="true"/>
          <p:nvPr/>
        </p:nvSpPr>
        <p:spPr>
          <a:xfrm rot="0">
            <a:off x="12420137" y="8997721"/>
            <a:ext cx="5394875" cy="294405"/>
          </a:xfrm>
          <a:prstGeom prst="rect">
            <a:avLst/>
          </a:prstGeom>
        </p:spPr>
        <p:txBody>
          <a:bodyPr anchor="t" rtlCol="false" tIns="0" lIns="0" bIns="0" rIns="0">
            <a:spAutoFit/>
          </a:bodyPr>
          <a:lstStyle/>
          <a:p>
            <a:pPr algn="ctr">
              <a:lnSpc>
                <a:spcPts val="2318"/>
              </a:lnSpc>
            </a:pPr>
            <a:r>
              <a:rPr lang="en-US" b="true" sz="1931">
                <a:solidFill>
                  <a:srgbClr val="009600"/>
                </a:solidFill>
                <a:latin typeface="Lato Bold"/>
                <a:ea typeface="Lato Bold"/>
                <a:cs typeface="Lato Bold"/>
                <a:sym typeface="Lato Bold"/>
              </a:rPr>
              <a:t>Semestralmente</a:t>
            </a:r>
          </a:p>
        </p:txBody>
      </p:sp>
      <p:sp>
        <p:nvSpPr>
          <p:cNvPr name="TextBox 16" id="16"/>
          <p:cNvSpPr txBox="true"/>
          <p:nvPr/>
        </p:nvSpPr>
        <p:spPr>
          <a:xfrm rot="0">
            <a:off x="544739" y="488891"/>
            <a:ext cx="9899700" cy="571500"/>
          </a:xfrm>
          <a:prstGeom prst="rect">
            <a:avLst/>
          </a:prstGeom>
        </p:spPr>
        <p:txBody>
          <a:bodyPr anchor="t" rtlCol="false" tIns="0" lIns="0" bIns="0" rIns="0">
            <a:spAutoFit/>
          </a:bodyPr>
          <a:lstStyle/>
          <a:p>
            <a:pPr algn="l">
              <a:lnSpc>
                <a:spcPts val="4559"/>
              </a:lnSpc>
            </a:pPr>
            <a:r>
              <a:rPr lang="en-US" b="true" sz="3799">
                <a:solidFill>
                  <a:srgbClr val="FFFFFF"/>
                </a:solidFill>
                <a:latin typeface="Lato Bold"/>
                <a:ea typeface="Lato Bold"/>
                <a:cs typeface="Lato Bold"/>
                <a:sym typeface="Lato Bold"/>
              </a:rPr>
              <a:t>4. VISITAS A LOS PROYECTOS DE CAMPO</a:t>
            </a:r>
          </a:p>
        </p:txBody>
      </p:sp>
      <p:grpSp>
        <p:nvGrpSpPr>
          <p:cNvPr name="Group 17" id="17"/>
          <p:cNvGrpSpPr/>
          <p:nvPr/>
        </p:nvGrpSpPr>
        <p:grpSpPr>
          <a:xfrm rot="0">
            <a:off x="11676739" y="581595"/>
            <a:ext cx="6242588" cy="1515514"/>
            <a:chOff x="0" y="0"/>
            <a:chExt cx="6331591" cy="1537121"/>
          </a:xfrm>
        </p:grpSpPr>
        <p:sp>
          <p:nvSpPr>
            <p:cNvPr name="Freeform 18" id="18"/>
            <p:cNvSpPr/>
            <p:nvPr/>
          </p:nvSpPr>
          <p:spPr>
            <a:xfrm flipH="false" flipV="false" rot="0">
              <a:off x="0" y="0"/>
              <a:ext cx="6331628" cy="1537198"/>
            </a:xfrm>
            <a:custGeom>
              <a:avLst/>
              <a:gdLst/>
              <a:ahLst/>
              <a:cxnLst/>
              <a:rect r="r" b="b" t="t" l="l"/>
              <a:pathLst>
                <a:path h="1537198" w="6331628">
                  <a:moveTo>
                    <a:pt x="0" y="256238"/>
                  </a:moveTo>
                  <a:cubicBezTo>
                    <a:pt x="0" y="114753"/>
                    <a:pt x="78189" y="0"/>
                    <a:pt x="174592" y="0"/>
                  </a:cubicBezTo>
                  <a:lnTo>
                    <a:pt x="6157037" y="0"/>
                  </a:lnTo>
                  <a:cubicBezTo>
                    <a:pt x="6253439" y="0"/>
                    <a:pt x="6331628" y="114753"/>
                    <a:pt x="6331628" y="256238"/>
                  </a:cubicBezTo>
                  <a:lnTo>
                    <a:pt x="6331628" y="1280999"/>
                  </a:lnTo>
                  <a:cubicBezTo>
                    <a:pt x="6331628" y="1422484"/>
                    <a:pt x="6253439" y="1537198"/>
                    <a:pt x="6157037" y="1537198"/>
                  </a:cubicBezTo>
                  <a:lnTo>
                    <a:pt x="174592" y="1537198"/>
                  </a:lnTo>
                  <a:cubicBezTo>
                    <a:pt x="78189" y="1537046"/>
                    <a:pt x="0" y="1422484"/>
                    <a:pt x="0" y="1280999"/>
                  </a:cubicBezTo>
                  <a:close/>
                </a:path>
              </a:pathLst>
            </a:custGeom>
            <a:solidFill>
              <a:srgbClr val="98D36E"/>
            </a:solidFill>
          </p:spPr>
        </p:sp>
      </p:grpSp>
      <p:sp>
        <p:nvSpPr>
          <p:cNvPr name="TextBox 19" id="19"/>
          <p:cNvSpPr txBox="true"/>
          <p:nvPr/>
        </p:nvSpPr>
        <p:spPr>
          <a:xfrm rot="0">
            <a:off x="11968528" y="843331"/>
            <a:ext cx="5659010" cy="888638"/>
          </a:xfrm>
          <a:prstGeom prst="rect">
            <a:avLst/>
          </a:prstGeom>
        </p:spPr>
        <p:txBody>
          <a:bodyPr anchor="t" rtlCol="false" tIns="0" lIns="0" bIns="0" rIns="0">
            <a:spAutoFit/>
          </a:bodyPr>
          <a:lstStyle/>
          <a:p>
            <a:pPr algn="ctr" marL="0" indent="0" lvl="0">
              <a:lnSpc>
                <a:spcPts val="3472"/>
              </a:lnSpc>
              <a:spcBef>
                <a:spcPct val="0"/>
              </a:spcBef>
            </a:pPr>
            <a:r>
              <a:rPr lang="en-US" sz="3100">
                <a:solidFill>
                  <a:srgbClr val="FFFFFF"/>
                </a:solidFill>
                <a:latin typeface="Lato"/>
                <a:ea typeface="Lato"/>
                <a:cs typeface="Lato"/>
                <a:sym typeface="Lato"/>
              </a:rPr>
              <a:t>INSIGHT 4: Débil comunicación entre la sede central y campo</a:t>
            </a:r>
          </a:p>
        </p:txBody>
      </p:sp>
      <p:sp>
        <p:nvSpPr>
          <p:cNvPr name="TextBox 20" id="20"/>
          <p:cNvSpPr txBox="true"/>
          <p:nvPr/>
        </p:nvSpPr>
        <p:spPr>
          <a:xfrm rot="0">
            <a:off x="8263071" y="2651054"/>
            <a:ext cx="9364467" cy="1838217"/>
          </a:xfrm>
          <a:prstGeom prst="rect">
            <a:avLst/>
          </a:prstGeom>
        </p:spPr>
        <p:txBody>
          <a:bodyPr anchor="t" rtlCol="false" tIns="0" lIns="0" bIns="0" rIns="0">
            <a:spAutoFit/>
          </a:bodyPr>
          <a:lstStyle/>
          <a:p>
            <a:pPr algn="ctr">
              <a:lnSpc>
                <a:spcPts val="3600"/>
              </a:lnSpc>
            </a:pPr>
            <a:r>
              <a:rPr lang="en-US" b="true" sz="3000">
                <a:solidFill>
                  <a:srgbClr val="000000"/>
                </a:solidFill>
                <a:latin typeface="Lato Bold"/>
                <a:ea typeface="Lato Bold"/>
                <a:cs typeface="Lato Bold"/>
                <a:sym typeface="Lato Bold"/>
              </a:rPr>
              <a:t>Estrechar las relaciones entre el personal de comunicaciones y los trabajadores de campo. Así como, recolectar evidencia valiosa para las demás estrategias comunicativas.</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11182"/>
            <a:chOff x="0" y="0"/>
            <a:chExt cx="4816593" cy="398007"/>
          </a:xfrm>
        </p:grpSpPr>
        <p:sp>
          <p:nvSpPr>
            <p:cNvPr name="Freeform 3" id="3"/>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73B744"/>
            </a:solidFill>
          </p:spPr>
        </p:sp>
        <p:sp>
          <p:nvSpPr>
            <p:cNvPr name="TextBox 4" id="4"/>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grpSp>
        <p:nvGrpSpPr>
          <p:cNvPr name="Group 5" id="5"/>
          <p:cNvGrpSpPr/>
          <p:nvPr/>
        </p:nvGrpSpPr>
        <p:grpSpPr>
          <a:xfrm rot="0">
            <a:off x="12478533" y="4054837"/>
            <a:ext cx="5440794" cy="2609156"/>
            <a:chOff x="0" y="0"/>
            <a:chExt cx="6120135" cy="2934937"/>
          </a:xfrm>
        </p:grpSpPr>
        <p:sp>
          <p:nvSpPr>
            <p:cNvPr name="Freeform 6" id="6"/>
            <p:cNvSpPr/>
            <p:nvPr/>
          </p:nvSpPr>
          <p:spPr>
            <a:xfrm flipH="false" flipV="false" rot="0">
              <a:off x="0" y="0"/>
              <a:ext cx="6120171" cy="2934944"/>
            </a:xfrm>
            <a:custGeom>
              <a:avLst/>
              <a:gdLst/>
              <a:ahLst/>
              <a:cxnLst/>
              <a:rect r="r" b="b" t="t" l="l"/>
              <a:pathLst>
                <a:path h="2934944" w="6120171">
                  <a:moveTo>
                    <a:pt x="0" y="148447"/>
                  </a:moveTo>
                  <a:cubicBezTo>
                    <a:pt x="0" y="66459"/>
                    <a:pt x="146805" y="0"/>
                    <a:pt x="327786" y="0"/>
                  </a:cubicBezTo>
                  <a:lnTo>
                    <a:pt x="5792385" y="0"/>
                  </a:lnTo>
                  <a:lnTo>
                    <a:pt x="5792385" y="11293"/>
                  </a:lnTo>
                  <a:lnTo>
                    <a:pt x="5792385" y="0"/>
                  </a:lnTo>
                  <a:cubicBezTo>
                    <a:pt x="5973490" y="0"/>
                    <a:pt x="6120171" y="66459"/>
                    <a:pt x="6120171" y="148447"/>
                  </a:cubicBezTo>
                  <a:lnTo>
                    <a:pt x="6095225" y="148447"/>
                  </a:lnTo>
                  <a:lnTo>
                    <a:pt x="6120171" y="148447"/>
                  </a:lnTo>
                  <a:lnTo>
                    <a:pt x="6120171" y="2786493"/>
                  </a:lnTo>
                  <a:lnTo>
                    <a:pt x="6095225" y="2786493"/>
                  </a:lnTo>
                  <a:lnTo>
                    <a:pt x="6120171" y="2786493"/>
                  </a:lnTo>
                  <a:cubicBezTo>
                    <a:pt x="6120171" y="2868481"/>
                    <a:pt x="5973366" y="2934944"/>
                    <a:pt x="5792385" y="2934944"/>
                  </a:cubicBezTo>
                  <a:lnTo>
                    <a:pt x="5792385" y="2923647"/>
                  </a:lnTo>
                  <a:lnTo>
                    <a:pt x="5792385" y="2934944"/>
                  </a:lnTo>
                  <a:lnTo>
                    <a:pt x="327786" y="2934944"/>
                  </a:lnTo>
                  <a:lnTo>
                    <a:pt x="327786" y="2923647"/>
                  </a:lnTo>
                  <a:lnTo>
                    <a:pt x="327786" y="2934944"/>
                  </a:lnTo>
                  <a:cubicBezTo>
                    <a:pt x="146805" y="2934944"/>
                    <a:pt x="0" y="2868481"/>
                    <a:pt x="0" y="2786493"/>
                  </a:cubicBezTo>
                  <a:lnTo>
                    <a:pt x="0" y="148447"/>
                  </a:lnTo>
                  <a:lnTo>
                    <a:pt x="24946" y="148447"/>
                  </a:lnTo>
                  <a:lnTo>
                    <a:pt x="0" y="148447"/>
                  </a:lnTo>
                  <a:moveTo>
                    <a:pt x="49891" y="148447"/>
                  </a:moveTo>
                  <a:lnTo>
                    <a:pt x="49891" y="2786493"/>
                  </a:lnTo>
                  <a:lnTo>
                    <a:pt x="24946" y="2786493"/>
                  </a:lnTo>
                  <a:lnTo>
                    <a:pt x="49891" y="2786493"/>
                  </a:lnTo>
                  <a:cubicBezTo>
                    <a:pt x="49891" y="2856002"/>
                    <a:pt x="174370" y="2912354"/>
                    <a:pt x="327786" y="2912354"/>
                  </a:cubicBezTo>
                  <a:lnTo>
                    <a:pt x="5792385" y="2912354"/>
                  </a:lnTo>
                  <a:cubicBezTo>
                    <a:pt x="5945800" y="2912354"/>
                    <a:pt x="6070279" y="2856002"/>
                    <a:pt x="6070279" y="2786493"/>
                  </a:cubicBezTo>
                  <a:lnTo>
                    <a:pt x="6070279" y="148447"/>
                  </a:lnTo>
                  <a:cubicBezTo>
                    <a:pt x="6070279" y="78938"/>
                    <a:pt x="5945801" y="22586"/>
                    <a:pt x="5792385" y="22586"/>
                  </a:cubicBezTo>
                  <a:lnTo>
                    <a:pt x="327786" y="22586"/>
                  </a:lnTo>
                  <a:lnTo>
                    <a:pt x="327786" y="11293"/>
                  </a:lnTo>
                  <a:lnTo>
                    <a:pt x="327786" y="22586"/>
                  </a:lnTo>
                  <a:cubicBezTo>
                    <a:pt x="174370" y="22586"/>
                    <a:pt x="49891" y="78938"/>
                    <a:pt x="49891" y="148447"/>
                  </a:cubicBezTo>
                  <a:close/>
                </a:path>
              </a:pathLst>
            </a:custGeom>
            <a:solidFill>
              <a:srgbClr val="73B744"/>
            </a:solidFill>
          </p:spPr>
        </p:sp>
      </p:grpSp>
      <p:grpSp>
        <p:nvGrpSpPr>
          <p:cNvPr name="Group 7" id="7"/>
          <p:cNvGrpSpPr/>
          <p:nvPr/>
        </p:nvGrpSpPr>
        <p:grpSpPr>
          <a:xfrm rot="0">
            <a:off x="0" y="19050"/>
            <a:ext cx="18288000" cy="1511182"/>
            <a:chOff x="0" y="0"/>
            <a:chExt cx="4816593" cy="398007"/>
          </a:xfrm>
        </p:grpSpPr>
        <p:sp>
          <p:nvSpPr>
            <p:cNvPr name="Freeform 8" id="8"/>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009600"/>
            </a:solidFill>
          </p:spPr>
        </p:sp>
        <p:sp>
          <p:nvSpPr>
            <p:cNvPr name="TextBox 9" id="9"/>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grpSp>
        <p:nvGrpSpPr>
          <p:cNvPr name="Group 10" id="10"/>
          <p:cNvGrpSpPr/>
          <p:nvPr/>
        </p:nvGrpSpPr>
        <p:grpSpPr>
          <a:xfrm rot="0">
            <a:off x="11676739" y="581595"/>
            <a:ext cx="6242588" cy="1515514"/>
            <a:chOff x="0" y="0"/>
            <a:chExt cx="6331591" cy="1537121"/>
          </a:xfrm>
        </p:grpSpPr>
        <p:sp>
          <p:nvSpPr>
            <p:cNvPr name="Freeform 11" id="11"/>
            <p:cNvSpPr/>
            <p:nvPr/>
          </p:nvSpPr>
          <p:spPr>
            <a:xfrm flipH="false" flipV="false" rot="0">
              <a:off x="0" y="0"/>
              <a:ext cx="6331628" cy="1537198"/>
            </a:xfrm>
            <a:custGeom>
              <a:avLst/>
              <a:gdLst/>
              <a:ahLst/>
              <a:cxnLst/>
              <a:rect r="r" b="b" t="t" l="l"/>
              <a:pathLst>
                <a:path h="1537198" w="6331628">
                  <a:moveTo>
                    <a:pt x="0" y="256238"/>
                  </a:moveTo>
                  <a:cubicBezTo>
                    <a:pt x="0" y="114753"/>
                    <a:pt x="78189" y="0"/>
                    <a:pt x="174592" y="0"/>
                  </a:cubicBezTo>
                  <a:lnTo>
                    <a:pt x="6157037" y="0"/>
                  </a:lnTo>
                  <a:cubicBezTo>
                    <a:pt x="6253439" y="0"/>
                    <a:pt x="6331628" y="114753"/>
                    <a:pt x="6331628" y="256238"/>
                  </a:cubicBezTo>
                  <a:lnTo>
                    <a:pt x="6331628" y="1280999"/>
                  </a:lnTo>
                  <a:cubicBezTo>
                    <a:pt x="6331628" y="1422484"/>
                    <a:pt x="6253439" y="1537198"/>
                    <a:pt x="6157037" y="1537198"/>
                  </a:cubicBezTo>
                  <a:lnTo>
                    <a:pt x="174592" y="1537198"/>
                  </a:lnTo>
                  <a:cubicBezTo>
                    <a:pt x="78189" y="1537046"/>
                    <a:pt x="0" y="1422484"/>
                    <a:pt x="0" y="1280999"/>
                  </a:cubicBezTo>
                  <a:close/>
                </a:path>
              </a:pathLst>
            </a:custGeom>
            <a:solidFill>
              <a:srgbClr val="98D36E"/>
            </a:solidFill>
          </p:spPr>
        </p:sp>
      </p:grpSp>
      <p:grpSp>
        <p:nvGrpSpPr>
          <p:cNvPr name="Group 12" id="12"/>
          <p:cNvGrpSpPr/>
          <p:nvPr/>
        </p:nvGrpSpPr>
        <p:grpSpPr>
          <a:xfrm rot="0">
            <a:off x="0" y="8621720"/>
            <a:ext cx="18288000" cy="3107022"/>
            <a:chOff x="0" y="0"/>
            <a:chExt cx="12450980" cy="2115347"/>
          </a:xfrm>
        </p:grpSpPr>
        <p:sp>
          <p:nvSpPr>
            <p:cNvPr name="Freeform 13" id="13"/>
            <p:cNvSpPr/>
            <p:nvPr/>
          </p:nvSpPr>
          <p:spPr>
            <a:xfrm flipH="false" flipV="false" rot="0">
              <a:off x="0" y="0"/>
              <a:ext cx="12450980" cy="2115347"/>
            </a:xfrm>
            <a:custGeom>
              <a:avLst/>
              <a:gdLst/>
              <a:ahLst/>
              <a:cxnLst/>
              <a:rect r="r" b="b" t="t" l="l"/>
              <a:pathLst>
                <a:path h="2115347" w="12450980">
                  <a:moveTo>
                    <a:pt x="0" y="0"/>
                  </a:moveTo>
                  <a:lnTo>
                    <a:pt x="12450980" y="0"/>
                  </a:lnTo>
                  <a:lnTo>
                    <a:pt x="12450980" y="2115347"/>
                  </a:lnTo>
                  <a:lnTo>
                    <a:pt x="0" y="2115347"/>
                  </a:lnTo>
                  <a:close/>
                </a:path>
              </a:pathLst>
            </a:custGeom>
            <a:blipFill>
              <a:blip r:embed="rId2"/>
              <a:stretch>
                <a:fillRect l="0" t="-97150" r="0" b="-97150"/>
              </a:stretch>
            </a:blipFill>
          </p:spPr>
        </p:sp>
      </p:grpSp>
      <p:grpSp>
        <p:nvGrpSpPr>
          <p:cNvPr name="Group 14" id="14"/>
          <p:cNvGrpSpPr/>
          <p:nvPr/>
        </p:nvGrpSpPr>
        <p:grpSpPr>
          <a:xfrm rot="0">
            <a:off x="460587" y="2958297"/>
            <a:ext cx="5518436" cy="5236103"/>
            <a:chOff x="0" y="0"/>
            <a:chExt cx="6207471" cy="5889886"/>
          </a:xfrm>
        </p:grpSpPr>
        <p:sp>
          <p:nvSpPr>
            <p:cNvPr name="Freeform 15" id="15"/>
            <p:cNvSpPr/>
            <p:nvPr/>
          </p:nvSpPr>
          <p:spPr>
            <a:xfrm flipH="false" flipV="false" rot="0">
              <a:off x="0" y="0"/>
              <a:ext cx="6207507" cy="5889892"/>
            </a:xfrm>
            <a:custGeom>
              <a:avLst/>
              <a:gdLst/>
              <a:ahLst/>
              <a:cxnLst/>
              <a:rect r="r" b="b" t="t" l="l"/>
              <a:pathLst>
                <a:path h="5889892" w="6207507">
                  <a:moveTo>
                    <a:pt x="0" y="297905"/>
                  </a:moveTo>
                  <a:cubicBezTo>
                    <a:pt x="0" y="133372"/>
                    <a:pt x="148900" y="0"/>
                    <a:pt x="332464" y="0"/>
                  </a:cubicBezTo>
                  <a:lnTo>
                    <a:pt x="5875043" y="0"/>
                  </a:lnTo>
                  <a:lnTo>
                    <a:pt x="5875043" y="22663"/>
                  </a:lnTo>
                  <a:lnTo>
                    <a:pt x="5875043" y="0"/>
                  </a:lnTo>
                  <a:cubicBezTo>
                    <a:pt x="6058733" y="0"/>
                    <a:pt x="6207507" y="133372"/>
                    <a:pt x="6207507" y="297905"/>
                  </a:cubicBezTo>
                  <a:lnTo>
                    <a:pt x="6182205" y="297905"/>
                  </a:lnTo>
                  <a:lnTo>
                    <a:pt x="6207507" y="297905"/>
                  </a:lnTo>
                  <a:lnTo>
                    <a:pt x="6207507" y="5591986"/>
                  </a:lnTo>
                  <a:lnTo>
                    <a:pt x="6182205" y="5591986"/>
                  </a:lnTo>
                  <a:lnTo>
                    <a:pt x="6207507" y="5591986"/>
                  </a:lnTo>
                  <a:cubicBezTo>
                    <a:pt x="6207507" y="5756520"/>
                    <a:pt x="6058607" y="5889892"/>
                    <a:pt x="5875043" y="5889892"/>
                  </a:cubicBezTo>
                  <a:lnTo>
                    <a:pt x="5875043" y="5867229"/>
                  </a:lnTo>
                  <a:lnTo>
                    <a:pt x="5875043" y="5889892"/>
                  </a:lnTo>
                  <a:lnTo>
                    <a:pt x="332464" y="5889892"/>
                  </a:lnTo>
                  <a:lnTo>
                    <a:pt x="332464" y="5867229"/>
                  </a:lnTo>
                  <a:lnTo>
                    <a:pt x="332464" y="5889892"/>
                  </a:lnTo>
                  <a:cubicBezTo>
                    <a:pt x="148900" y="5889892"/>
                    <a:pt x="0" y="5756520"/>
                    <a:pt x="0" y="5591986"/>
                  </a:cubicBezTo>
                  <a:lnTo>
                    <a:pt x="0" y="297905"/>
                  </a:lnTo>
                  <a:lnTo>
                    <a:pt x="25302" y="297905"/>
                  </a:lnTo>
                  <a:lnTo>
                    <a:pt x="0" y="297905"/>
                  </a:lnTo>
                  <a:moveTo>
                    <a:pt x="50603" y="297905"/>
                  </a:moveTo>
                  <a:lnTo>
                    <a:pt x="50603" y="5591986"/>
                  </a:lnTo>
                  <a:lnTo>
                    <a:pt x="25302" y="5591986"/>
                  </a:lnTo>
                  <a:lnTo>
                    <a:pt x="50603" y="5591986"/>
                  </a:lnTo>
                  <a:cubicBezTo>
                    <a:pt x="50603" y="5731477"/>
                    <a:pt x="176859" y="5844566"/>
                    <a:pt x="332464" y="5844566"/>
                  </a:cubicBezTo>
                  <a:lnTo>
                    <a:pt x="5875043" y="5844566"/>
                  </a:lnTo>
                  <a:cubicBezTo>
                    <a:pt x="6030648" y="5844566"/>
                    <a:pt x="6156904" y="5731477"/>
                    <a:pt x="6156904" y="5591986"/>
                  </a:cubicBezTo>
                  <a:lnTo>
                    <a:pt x="6156904" y="297905"/>
                  </a:lnTo>
                  <a:cubicBezTo>
                    <a:pt x="6156904" y="158414"/>
                    <a:pt x="6030649" y="45326"/>
                    <a:pt x="5875043" y="45326"/>
                  </a:cubicBezTo>
                  <a:lnTo>
                    <a:pt x="332464" y="45326"/>
                  </a:lnTo>
                  <a:lnTo>
                    <a:pt x="332464" y="22663"/>
                  </a:lnTo>
                  <a:lnTo>
                    <a:pt x="332464" y="45326"/>
                  </a:lnTo>
                  <a:cubicBezTo>
                    <a:pt x="176859" y="45326"/>
                    <a:pt x="50603" y="158414"/>
                    <a:pt x="50603" y="297905"/>
                  </a:cubicBezTo>
                  <a:close/>
                </a:path>
              </a:pathLst>
            </a:custGeom>
            <a:solidFill>
              <a:srgbClr val="73B744"/>
            </a:solidFill>
          </p:spPr>
        </p:sp>
      </p:grpSp>
      <p:grpSp>
        <p:nvGrpSpPr>
          <p:cNvPr name="Group 16" id="16"/>
          <p:cNvGrpSpPr/>
          <p:nvPr/>
        </p:nvGrpSpPr>
        <p:grpSpPr>
          <a:xfrm rot="0">
            <a:off x="6146143" y="2924614"/>
            <a:ext cx="6141890" cy="5303468"/>
            <a:chOff x="0" y="0"/>
            <a:chExt cx="6908771" cy="5965663"/>
          </a:xfrm>
        </p:grpSpPr>
        <p:sp>
          <p:nvSpPr>
            <p:cNvPr name="Freeform 17" id="17"/>
            <p:cNvSpPr/>
            <p:nvPr/>
          </p:nvSpPr>
          <p:spPr>
            <a:xfrm flipH="false" flipV="false" rot="0">
              <a:off x="0" y="0"/>
              <a:ext cx="6908807" cy="5965669"/>
            </a:xfrm>
            <a:custGeom>
              <a:avLst/>
              <a:gdLst/>
              <a:ahLst/>
              <a:cxnLst/>
              <a:rect r="r" b="b" t="t" l="l"/>
              <a:pathLst>
                <a:path h="5965669" w="6908807">
                  <a:moveTo>
                    <a:pt x="0" y="301738"/>
                  </a:moveTo>
                  <a:cubicBezTo>
                    <a:pt x="0" y="135088"/>
                    <a:pt x="165722" y="0"/>
                    <a:pt x="370024" y="0"/>
                  </a:cubicBezTo>
                  <a:lnTo>
                    <a:pt x="6538786" y="0"/>
                  </a:lnTo>
                  <a:lnTo>
                    <a:pt x="6538786" y="22955"/>
                  </a:lnTo>
                  <a:lnTo>
                    <a:pt x="6538786" y="0"/>
                  </a:lnTo>
                  <a:cubicBezTo>
                    <a:pt x="6743229" y="0"/>
                    <a:pt x="6908807" y="135088"/>
                    <a:pt x="6908807" y="301738"/>
                  </a:cubicBezTo>
                  <a:lnTo>
                    <a:pt x="6880651" y="301738"/>
                  </a:lnTo>
                  <a:lnTo>
                    <a:pt x="6908807" y="301738"/>
                  </a:lnTo>
                  <a:lnTo>
                    <a:pt x="6908807" y="5663931"/>
                  </a:lnTo>
                  <a:lnTo>
                    <a:pt x="6880651" y="5663931"/>
                  </a:lnTo>
                  <a:lnTo>
                    <a:pt x="6908807" y="5663931"/>
                  </a:lnTo>
                  <a:cubicBezTo>
                    <a:pt x="6908807" y="5830581"/>
                    <a:pt x="6743088" y="5965669"/>
                    <a:pt x="6538786" y="5965669"/>
                  </a:cubicBezTo>
                  <a:lnTo>
                    <a:pt x="6538786" y="5942714"/>
                  </a:lnTo>
                  <a:lnTo>
                    <a:pt x="6538786" y="5965669"/>
                  </a:lnTo>
                  <a:lnTo>
                    <a:pt x="370024" y="5965669"/>
                  </a:lnTo>
                  <a:lnTo>
                    <a:pt x="370024" y="5942714"/>
                  </a:lnTo>
                  <a:lnTo>
                    <a:pt x="370024" y="5965669"/>
                  </a:lnTo>
                  <a:cubicBezTo>
                    <a:pt x="165722" y="5965669"/>
                    <a:pt x="0" y="5830581"/>
                    <a:pt x="0" y="5663930"/>
                  </a:cubicBezTo>
                  <a:lnTo>
                    <a:pt x="0" y="301738"/>
                  </a:lnTo>
                  <a:lnTo>
                    <a:pt x="28160" y="301738"/>
                  </a:lnTo>
                  <a:lnTo>
                    <a:pt x="0" y="301738"/>
                  </a:lnTo>
                  <a:moveTo>
                    <a:pt x="56320" y="301738"/>
                  </a:moveTo>
                  <a:lnTo>
                    <a:pt x="56320" y="5663931"/>
                  </a:lnTo>
                  <a:lnTo>
                    <a:pt x="28160" y="5663931"/>
                  </a:lnTo>
                  <a:lnTo>
                    <a:pt x="56320" y="5663931"/>
                  </a:lnTo>
                  <a:cubicBezTo>
                    <a:pt x="56320" y="5805216"/>
                    <a:pt x="196839" y="5919760"/>
                    <a:pt x="370024" y="5919760"/>
                  </a:cubicBezTo>
                  <a:lnTo>
                    <a:pt x="6538786" y="5919760"/>
                  </a:lnTo>
                  <a:cubicBezTo>
                    <a:pt x="6711971" y="5919760"/>
                    <a:pt x="6852490" y="5805216"/>
                    <a:pt x="6852490" y="5663931"/>
                  </a:cubicBezTo>
                  <a:lnTo>
                    <a:pt x="6852490" y="301738"/>
                  </a:lnTo>
                  <a:cubicBezTo>
                    <a:pt x="6852490" y="160453"/>
                    <a:pt x="6711972" y="45909"/>
                    <a:pt x="6538786" y="45909"/>
                  </a:cubicBezTo>
                  <a:lnTo>
                    <a:pt x="370024" y="45909"/>
                  </a:lnTo>
                  <a:lnTo>
                    <a:pt x="370024" y="22955"/>
                  </a:lnTo>
                  <a:lnTo>
                    <a:pt x="370024" y="45909"/>
                  </a:lnTo>
                  <a:cubicBezTo>
                    <a:pt x="196839" y="45909"/>
                    <a:pt x="56320" y="160453"/>
                    <a:pt x="56320" y="301738"/>
                  </a:cubicBezTo>
                  <a:close/>
                </a:path>
              </a:pathLst>
            </a:custGeom>
            <a:solidFill>
              <a:srgbClr val="73B744"/>
            </a:solidFill>
          </p:spPr>
        </p:sp>
      </p:grpSp>
      <p:sp>
        <p:nvSpPr>
          <p:cNvPr name="TextBox 18" id="18"/>
          <p:cNvSpPr txBox="true"/>
          <p:nvPr/>
        </p:nvSpPr>
        <p:spPr>
          <a:xfrm rot="0">
            <a:off x="6399273" y="3366280"/>
            <a:ext cx="5659010" cy="4456726"/>
          </a:xfrm>
          <a:prstGeom prst="rect">
            <a:avLst/>
          </a:prstGeom>
        </p:spPr>
        <p:txBody>
          <a:bodyPr anchor="t" rtlCol="false" tIns="0" lIns="0" bIns="0" rIns="0">
            <a:spAutoFit/>
          </a:bodyPr>
          <a:lstStyle/>
          <a:p>
            <a:pPr algn="ctr">
              <a:lnSpc>
                <a:spcPts val="2999"/>
              </a:lnSpc>
              <a:spcBef>
                <a:spcPct val="0"/>
              </a:spcBef>
            </a:pPr>
            <a:r>
              <a:rPr lang="en-US" b="true" sz="2499">
                <a:solidFill>
                  <a:srgbClr val="009600"/>
                </a:solidFill>
                <a:latin typeface="Lato Bold"/>
                <a:ea typeface="Lato Bold"/>
                <a:cs typeface="Lato Bold"/>
                <a:sym typeface="Lato Bold"/>
              </a:rPr>
              <a:t>Visita</a:t>
            </a:r>
          </a:p>
          <a:p>
            <a:pPr algn="ctr">
              <a:lnSpc>
                <a:spcPts val="2999"/>
              </a:lnSpc>
              <a:spcBef>
                <a:spcPct val="0"/>
              </a:spcBef>
            </a:pPr>
          </a:p>
          <a:p>
            <a:pPr algn="ctr">
              <a:lnSpc>
                <a:spcPts val="2999"/>
              </a:lnSpc>
              <a:spcBef>
                <a:spcPct val="0"/>
              </a:spcBef>
            </a:pPr>
            <a:r>
              <a:rPr lang="en-US" sz="2499">
                <a:solidFill>
                  <a:srgbClr val="000000"/>
                </a:solidFill>
                <a:latin typeface="Lato"/>
                <a:ea typeface="Lato"/>
                <a:cs typeface="Lato"/>
                <a:sym typeface="Lato"/>
              </a:rPr>
              <a:t>S</a:t>
            </a:r>
            <a:r>
              <a:rPr lang="en-US" sz="2499">
                <a:solidFill>
                  <a:srgbClr val="000000"/>
                </a:solidFill>
                <a:latin typeface="Lato"/>
                <a:ea typeface="Lato"/>
                <a:cs typeface="Lato"/>
                <a:sym typeface="Lato"/>
              </a:rPr>
              <a:t>e acompaña a los trabajadores de campo en las rutina.</a:t>
            </a:r>
          </a:p>
          <a:p>
            <a:pPr algn="ctr">
              <a:lnSpc>
                <a:spcPts val="2999"/>
              </a:lnSpc>
              <a:spcBef>
                <a:spcPct val="0"/>
              </a:spcBef>
            </a:pPr>
            <a:r>
              <a:rPr lang="en-US" b="true" sz="2499">
                <a:solidFill>
                  <a:srgbClr val="000000"/>
                </a:solidFill>
                <a:latin typeface="Lato Bold"/>
                <a:ea typeface="Lato Bold"/>
                <a:cs typeface="Lato Bold"/>
                <a:sym typeface="Lato Bold"/>
              </a:rPr>
              <a:t>a) Se recopila registro material de archivo ( como testimonios) que destaquen el impacto del proyecto en la comunidad</a:t>
            </a:r>
          </a:p>
          <a:p>
            <a:pPr algn="ctr">
              <a:lnSpc>
                <a:spcPts val="2999"/>
              </a:lnSpc>
              <a:spcBef>
                <a:spcPct val="0"/>
              </a:spcBef>
            </a:pPr>
          </a:p>
          <a:p>
            <a:pPr algn="ctr">
              <a:lnSpc>
                <a:spcPts val="2999"/>
              </a:lnSpc>
              <a:spcBef>
                <a:spcPct val="0"/>
              </a:spcBef>
            </a:pPr>
            <a:r>
              <a:rPr lang="en-US" b="true" sz="2499">
                <a:solidFill>
                  <a:srgbClr val="000000"/>
                </a:solidFill>
                <a:latin typeface="Lato Bold"/>
                <a:ea typeface="Lato Bold"/>
                <a:cs typeface="Lato Bold"/>
                <a:sym typeface="Lato Bold"/>
              </a:rPr>
              <a:t>b) Se lleva a cabo una sesión de diálogo para recoger las percepciones de los trabajadores de campo. </a:t>
            </a:r>
          </a:p>
        </p:txBody>
      </p:sp>
      <p:grpSp>
        <p:nvGrpSpPr>
          <p:cNvPr name="Group 19" id="19"/>
          <p:cNvGrpSpPr/>
          <p:nvPr/>
        </p:nvGrpSpPr>
        <p:grpSpPr>
          <a:xfrm rot="0">
            <a:off x="844037" y="8942457"/>
            <a:ext cx="14180515" cy="1232774"/>
            <a:chOff x="0" y="0"/>
            <a:chExt cx="3734786" cy="324681"/>
          </a:xfrm>
        </p:grpSpPr>
        <p:sp>
          <p:nvSpPr>
            <p:cNvPr name="Freeform 20" id="20"/>
            <p:cNvSpPr/>
            <p:nvPr/>
          </p:nvSpPr>
          <p:spPr>
            <a:xfrm flipH="false" flipV="false" rot="0">
              <a:off x="0" y="0"/>
              <a:ext cx="3734786" cy="324681"/>
            </a:xfrm>
            <a:custGeom>
              <a:avLst/>
              <a:gdLst/>
              <a:ahLst/>
              <a:cxnLst/>
              <a:rect r="r" b="b" t="t" l="l"/>
              <a:pathLst>
                <a:path h="324681" w="3734786">
                  <a:moveTo>
                    <a:pt x="27844" y="0"/>
                  </a:moveTo>
                  <a:lnTo>
                    <a:pt x="3706942" y="0"/>
                  </a:lnTo>
                  <a:cubicBezTo>
                    <a:pt x="3714327" y="0"/>
                    <a:pt x="3721409" y="2934"/>
                    <a:pt x="3726631" y="8155"/>
                  </a:cubicBezTo>
                  <a:cubicBezTo>
                    <a:pt x="3731852" y="13377"/>
                    <a:pt x="3734786" y="20459"/>
                    <a:pt x="3734786" y="27844"/>
                  </a:cubicBezTo>
                  <a:lnTo>
                    <a:pt x="3734786" y="296838"/>
                  </a:lnTo>
                  <a:cubicBezTo>
                    <a:pt x="3734786" y="304222"/>
                    <a:pt x="3731852" y="311304"/>
                    <a:pt x="3726631" y="316526"/>
                  </a:cubicBezTo>
                  <a:cubicBezTo>
                    <a:pt x="3721409" y="321748"/>
                    <a:pt x="3714327" y="324681"/>
                    <a:pt x="3706942" y="324681"/>
                  </a:cubicBezTo>
                  <a:lnTo>
                    <a:pt x="27844" y="324681"/>
                  </a:lnTo>
                  <a:cubicBezTo>
                    <a:pt x="20459" y="324681"/>
                    <a:pt x="13377" y="321748"/>
                    <a:pt x="8155" y="316526"/>
                  </a:cubicBezTo>
                  <a:cubicBezTo>
                    <a:pt x="2934" y="311304"/>
                    <a:pt x="0" y="304222"/>
                    <a:pt x="0" y="296838"/>
                  </a:cubicBezTo>
                  <a:lnTo>
                    <a:pt x="0" y="27844"/>
                  </a:lnTo>
                  <a:cubicBezTo>
                    <a:pt x="0" y="20459"/>
                    <a:pt x="2934" y="13377"/>
                    <a:pt x="8155" y="8155"/>
                  </a:cubicBezTo>
                  <a:cubicBezTo>
                    <a:pt x="13377" y="2934"/>
                    <a:pt x="20459" y="0"/>
                    <a:pt x="27844" y="0"/>
                  </a:cubicBezTo>
                  <a:close/>
                </a:path>
              </a:pathLst>
            </a:custGeom>
            <a:solidFill>
              <a:srgbClr val="009600"/>
            </a:solidFill>
          </p:spPr>
        </p:sp>
        <p:sp>
          <p:nvSpPr>
            <p:cNvPr name="TextBox 21" id="21"/>
            <p:cNvSpPr txBox="true"/>
            <p:nvPr/>
          </p:nvSpPr>
          <p:spPr>
            <a:xfrm>
              <a:off x="0" y="-9525"/>
              <a:ext cx="3734786" cy="334206"/>
            </a:xfrm>
            <a:prstGeom prst="rect">
              <a:avLst/>
            </a:prstGeom>
          </p:spPr>
          <p:txBody>
            <a:bodyPr anchor="ctr" rtlCol="false" tIns="50800" lIns="50800" bIns="50800" rIns="50800"/>
            <a:lstStyle/>
            <a:p>
              <a:pPr algn="ctr">
                <a:lnSpc>
                  <a:spcPts val="2400"/>
                </a:lnSpc>
              </a:pPr>
              <a:r>
                <a:rPr lang="en-US" sz="2000">
                  <a:solidFill>
                    <a:srgbClr val="F3F3F3"/>
                  </a:solidFill>
                  <a:latin typeface="Lato"/>
                  <a:ea typeface="Lato"/>
                  <a:cs typeface="Lato"/>
                  <a:sym typeface="Lato"/>
                </a:rPr>
                <a:t>Se sugiere la implementación de un  programa de voluntariado a mediano plazo con la ayuda de aliados estratégicos que orienten.  </a:t>
              </a:r>
            </a:p>
          </p:txBody>
        </p:sp>
      </p:grpSp>
      <p:sp>
        <p:nvSpPr>
          <p:cNvPr name="TextBox 22" id="22"/>
          <p:cNvSpPr txBox="true"/>
          <p:nvPr/>
        </p:nvSpPr>
        <p:spPr>
          <a:xfrm rot="0">
            <a:off x="659506" y="3238245"/>
            <a:ext cx="5120598" cy="4581525"/>
          </a:xfrm>
          <a:prstGeom prst="rect">
            <a:avLst/>
          </a:prstGeom>
        </p:spPr>
        <p:txBody>
          <a:bodyPr anchor="t" rtlCol="false" tIns="0" lIns="0" bIns="0" rIns="0">
            <a:spAutoFit/>
          </a:bodyPr>
          <a:lstStyle/>
          <a:p>
            <a:pPr algn="ctr">
              <a:lnSpc>
                <a:spcPts val="3000"/>
              </a:lnSpc>
              <a:spcBef>
                <a:spcPct val="0"/>
              </a:spcBef>
            </a:pPr>
            <a:r>
              <a:rPr lang="en-US" b="true" sz="2500">
                <a:solidFill>
                  <a:srgbClr val="009600"/>
                </a:solidFill>
                <a:latin typeface="Lato Bold"/>
                <a:ea typeface="Lato Bold"/>
                <a:cs typeface="Lato Bold"/>
                <a:sym typeface="Lato Bold"/>
              </a:rPr>
              <a:t>P</a:t>
            </a:r>
            <a:r>
              <a:rPr lang="en-US" b="true" sz="2500">
                <a:solidFill>
                  <a:srgbClr val="009600"/>
                </a:solidFill>
                <a:latin typeface="Lato Bold"/>
                <a:ea typeface="Lato Bold"/>
                <a:cs typeface="Lato Bold"/>
                <a:sym typeface="Lato Bold"/>
              </a:rPr>
              <a:t>lanificación</a:t>
            </a:r>
          </a:p>
          <a:p>
            <a:pPr algn="ctr">
              <a:lnSpc>
                <a:spcPts val="3000"/>
              </a:lnSpc>
              <a:spcBef>
                <a:spcPct val="0"/>
              </a:spcBef>
            </a:pPr>
          </a:p>
          <a:p>
            <a:pPr algn="ctr" marL="539751" indent="-269876" lvl="1">
              <a:lnSpc>
                <a:spcPts val="3000"/>
              </a:lnSpc>
              <a:buAutoNum type="arabicPeriod" startAt="1"/>
            </a:pPr>
            <a:r>
              <a:rPr lang="en-US" sz="2500">
                <a:solidFill>
                  <a:srgbClr val="000000"/>
                </a:solidFill>
                <a:latin typeface="Lato"/>
                <a:ea typeface="Lato"/>
                <a:cs typeface="Lato"/>
                <a:sym typeface="Lato"/>
              </a:rPr>
              <a:t>Se propone un cronograma de visitas a cada proyecto.</a:t>
            </a:r>
          </a:p>
          <a:p>
            <a:pPr algn="ctr" marL="539751" indent="-269876" lvl="1">
              <a:lnSpc>
                <a:spcPts val="3000"/>
              </a:lnSpc>
              <a:buAutoNum type="arabicPeriod" startAt="1"/>
            </a:pPr>
            <a:r>
              <a:rPr lang="en-US" sz="2500">
                <a:solidFill>
                  <a:srgbClr val="000000"/>
                </a:solidFill>
                <a:latin typeface="Lato"/>
                <a:ea typeface="Lato"/>
                <a:cs typeface="Lato"/>
                <a:sym typeface="Lato"/>
              </a:rPr>
              <a:t>Los coordinadores de cada proyecto y el equipo de C&amp;I coordinan los días pautados para las visitas.</a:t>
            </a:r>
          </a:p>
          <a:p>
            <a:pPr algn="ctr" marL="539751" indent="-269876" lvl="1">
              <a:lnSpc>
                <a:spcPts val="3000"/>
              </a:lnSpc>
              <a:spcBef>
                <a:spcPct val="0"/>
              </a:spcBef>
              <a:buAutoNum type="arabicPeriod" startAt="1"/>
            </a:pPr>
            <a:r>
              <a:rPr lang="en-US" sz="2500">
                <a:solidFill>
                  <a:srgbClr val="000000"/>
                </a:solidFill>
                <a:latin typeface="Lato"/>
                <a:ea typeface="Lato"/>
                <a:cs typeface="Lato"/>
                <a:sym typeface="Lato"/>
              </a:rPr>
              <a:t> Se define el itinerario de visitas y se asigna el día específico para cada proyecto, </a:t>
            </a:r>
            <a:r>
              <a:rPr lang="en-US" sz="2500">
                <a:solidFill>
                  <a:srgbClr val="000000"/>
                </a:solidFill>
                <a:latin typeface="Lato"/>
                <a:ea typeface="Lato"/>
                <a:cs typeface="Lato"/>
                <a:sym typeface="Lato"/>
              </a:rPr>
              <a:t>definir aspectos como alojamiento.</a:t>
            </a:r>
          </a:p>
        </p:txBody>
      </p:sp>
      <p:sp>
        <p:nvSpPr>
          <p:cNvPr name="TextBox 23" id="23"/>
          <p:cNvSpPr txBox="true"/>
          <p:nvPr/>
        </p:nvSpPr>
        <p:spPr>
          <a:xfrm rot="0">
            <a:off x="12846771" y="4377993"/>
            <a:ext cx="4780767" cy="1856969"/>
          </a:xfrm>
          <a:prstGeom prst="rect">
            <a:avLst/>
          </a:prstGeom>
        </p:spPr>
        <p:txBody>
          <a:bodyPr anchor="t" rtlCol="false" tIns="0" lIns="0" bIns="0" rIns="0">
            <a:spAutoFit/>
          </a:bodyPr>
          <a:lstStyle/>
          <a:p>
            <a:pPr algn="ctr">
              <a:lnSpc>
                <a:spcPts val="2999"/>
              </a:lnSpc>
              <a:spcBef>
                <a:spcPct val="0"/>
              </a:spcBef>
            </a:pPr>
            <a:r>
              <a:rPr lang="en-US" b="true" sz="2499">
                <a:solidFill>
                  <a:srgbClr val="009600"/>
                </a:solidFill>
                <a:latin typeface="Lato Bold"/>
                <a:ea typeface="Lato Bold"/>
                <a:cs typeface="Lato Bold"/>
                <a:sym typeface="Lato Bold"/>
              </a:rPr>
              <a:t>Retroalimentación</a:t>
            </a:r>
          </a:p>
          <a:p>
            <a:pPr algn="ctr">
              <a:lnSpc>
                <a:spcPts val="2999"/>
              </a:lnSpc>
              <a:spcBef>
                <a:spcPct val="0"/>
              </a:spcBef>
            </a:pPr>
          </a:p>
          <a:p>
            <a:pPr algn="ctr">
              <a:lnSpc>
                <a:spcPts val="2999"/>
              </a:lnSpc>
              <a:spcBef>
                <a:spcPct val="0"/>
              </a:spcBef>
            </a:pPr>
            <a:r>
              <a:rPr lang="en-US" sz="2499">
                <a:solidFill>
                  <a:srgbClr val="000000"/>
                </a:solidFill>
                <a:latin typeface="Lato"/>
                <a:ea typeface="Lato"/>
                <a:cs typeface="Lato"/>
                <a:sym typeface="Lato"/>
              </a:rPr>
              <a:t>S</a:t>
            </a:r>
            <a:r>
              <a:rPr lang="en-US" sz="2499">
                <a:solidFill>
                  <a:srgbClr val="000000"/>
                </a:solidFill>
                <a:latin typeface="Lato"/>
                <a:ea typeface="Lato"/>
                <a:cs typeface="Lato"/>
                <a:sym typeface="Lato"/>
              </a:rPr>
              <a:t>e hace llegar las observaciones y retroalimentación a recursos humanos </a:t>
            </a:r>
          </a:p>
        </p:txBody>
      </p:sp>
      <p:sp>
        <p:nvSpPr>
          <p:cNvPr name="TextBox 24" id="24"/>
          <p:cNvSpPr txBox="true"/>
          <p:nvPr/>
        </p:nvSpPr>
        <p:spPr>
          <a:xfrm rot="0">
            <a:off x="460587" y="445655"/>
            <a:ext cx="9899700" cy="571500"/>
          </a:xfrm>
          <a:prstGeom prst="rect">
            <a:avLst/>
          </a:prstGeom>
        </p:spPr>
        <p:txBody>
          <a:bodyPr anchor="t" rtlCol="false" tIns="0" lIns="0" bIns="0" rIns="0">
            <a:spAutoFit/>
          </a:bodyPr>
          <a:lstStyle/>
          <a:p>
            <a:pPr algn="l">
              <a:lnSpc>
                <a:spcPts val="4559"/>
              </a:lnSpc>
            </a:pPr>
            <a:r>
              <a:rPr lang="en-US" b="true" sz="3799">
                <a:solidFill>
                  <a:srgbClr val="FFFFFF"/>
                </a:solidFill>
                <a:latin typeface="Lato Bold"/>
                <a:ea typeface="Lato Bold"/>
                <a:cs typeface="Lato Bold"/>
                <a:sym typeface="Lato Bold"/>
              </a:rPr>
              <a:t>4. VISITAS A LOS PROYECTOS DE CAMPO</a:t>
            </a:r>
          </a:p>
        </p:txBody>
      </p:sp>
      <p:sp>
        <p:nvSpPr>
          <p:cNvPr name="TextBox 25" id="25"/>
          <p:cNvSpPr txBox="true"/>
          <p:nvPr/>
        </p:nvSpPr>
        <p:spPr>
          <a:xfrm rot="0">
            <a:off x="11968528" y="843331"/>
            <a:ext cx="5659010" cy="888638"/>
          </a:xfrm>
          <a:prstGeom prst="rect">
            <a:avLst/>
          </a:prstGeom>
        </p:spPr>
        <p:txBody>
          <a:bodyPr anchor="t" rtlCol="false" tIns="0" lIns="0" bIns="0" rIns="0">
            <a:spAutoFit/>
          </a:bodyPr>
          <a:lstStyle/>
          <a:p>
            <a:pPr algn="ctr" marL="0" indent="0" lvl="0">
              <a:lnSpc>
                <a:spcPts val="3472"/>
              </a:lnSpc>
              <a:spcBef>
                <a:spcPct val="0"/>
              </a:spcBef>
            </a:pPr>
            <a:r>
              <a:rPr lang="en-US" sz="3100">
                <a:solidFill>
                  <a:srgbClr val="FFFFFF"/>
                </a:solidFill>
                <a:latin typeface="Lato"/>
                <a:ea typeface="Lato"/>
                <a:cs typeface="Lato"/>
                <a:sym typeface="Lato"/>
              </a:rPr>
              <a:t>INSIGHT 4: Débil comunicación entre la sede central y campo</a:t>
            </a:r>
          </a:p>
        </p:txBody>
      </p:sp>
      <p:sp>
        <p:nvSpPr>
          <p:cNvPr name="TextBox 26" id="26"/>
          <p:cNvSpPr txBox="true"/>
          <p:nvPr/>
        </p:nvSpPr>
        <p:spPr>
          <a:xfrm rot="0">
            <a:off x="6309518" y="1960130"/>
            <a:ext cx="5659010" cy="573959"/>
          </a:xfrm>
          <a:prstGeom prst="rect">
            <a:avLst/>
          </a:prstGeom>
        </p:spPr>
        <p:txBody>
          <a:bodyPr anchor="t" rtlCol="false" tIns="0" lIns="0" bIns="0" rIns="0">
            <a:spAutoFit/>
          </a:bodyPr>
          <a:lstStyle/>
          <a:p>
            <a:pPr algn="ctr" marL="0" indent="0" lvl="0">
              <a:lnSpc>
                <a:spcPts val="4479"/>
              </a:lnSpc>
              <a:spcBef>
                <a:spcPct val="0"/>
              </a:spcBef>
            </a:pPr>
            <a:r>
              <a:rPr lang="en-US" b="true" sz="3999">
                <a:solidFill>
                  <a:srgbClr val="009600"/>
                </a:solidFill>
                <a:latin typeface="Lato Bold"/>
                <a:ea typeface="Lato Bold"/>
                <a:cs typeface="Lato Bold"/>
                <a:sym typeface="Lato Bold"/>
              </a:rPr>
              <a:t>Etapas</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996720" y="755591"/>
            <a:ext cx="10127676" cy="10127676"/>
          </a:xfrm>
          <a:custGeom>
            <a:avLst/>
            <a:gdLst/>
            <a:ahLst/>
            <a:cxnLst/>
            <a:rect r="r" b="b" t="t" l="l"/>
            <a:pathLst>
              <a:path h="10127676" w="10127676">
                <a:moveTo>
                  <a:pt x="10127676" y="10127676"/>
                </a:moveTo>
                <a:lnTo>
                  <a:pt x="0" y="10127676"/>
                </a:lnTo>
                <a:lnTo>
                  <a:pt x="0" y="0"/>
                </a:lnTo>
                <a:lnTo>
                  <a:pt x="10127676" y="0"/>
                </a:lnTo>
                <a:lnTo>
                  <a:pt x="10127676" y="1012767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11124" y="1451274"/>
            <a:ext cx="9226950" cy="922695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4"/>
              <a:stretch>
                <a:fillRect l="-19665" t="0" r="-30334" b="0"/>
              </a:stretch>
            </a:blipFill>
          </p:spPr>
        </p:sp>
      </p:grpSp>
      <p:grpSp>
        <p:nvGrpSpPr>
          <p:cNvPr name="Group 5" id="5"/>
          <p:cNvGrpSpPr/>
          <p:nvPr/>
        </p:nvGrpSpPr>
        <p:grpSpPr>
          <a:xfrm rot="0">
            <a:off x="17920153" y="2595562"/>
            <a:ext cx="539297" cy="3086100"/>
            <a:chOff x="0" y="0"/>
            <a:chExt cx="142037" cy="812800"/>
          </a:xfrm>
        </p:grpSpPr>
        <p:sp>
          <p:nvSpPr>
            <p:cNvPr name="Freeform 6" id="6"/>
            <p:cNvSpPr/>
            <p:nvPr/>
          </p:nvSpPr>
          <p:spPr>
            <a:xfrm flipH="false" flipV="false" rot="0">
              <a:off x="0" y="0"/>
              <a:ext cx="142037" cy="812800"/>
            </a:xfrm>
            <a:custGeom>
              <a:avLst/>
              <a:gdLst/>
              <a:ahLst/>
              <a:cxnLst/>
              <a:rect r="r" b="b" t="t" l="l"/>
              <a:pathLst>
                <a:path h="812800" w="142037">
                  <a:moveTo>
                    <a:pt x="0" y="0"/>
                  </a:moveTo>
                  <a:lnTo>
                    <a:pt x="142037" y="0"/>
                  </a:lnTo>
                  <a:lnTo>
                    <a:pt x="142037" y="812800"/>
                  </a:lnTo>
                  <a:lnTo>
                    <a:pt x="0" y="812800"/>
                  </a:lnTo>
                  <a:close/>
                </a:path>
              </a:pathLst>
            </a:custGeom>
            <a:solidFill>
              <a:srgbClr val="009600"/>
            </a:solidFill>
          </p:spPr>
        </p:sp>
        <p:sp>
          <p:nvSpPr>
            <p:cNvPr name="TextBox 7" id="7"/>
            <p:cNvSpPr txBox="true"/>
            <p:nvPr/>
          </p:nvSpPr>
          <p:spPr>
            <a:xfrm>
              <a:off x="0" y="-66675"/>
              <a:ext cx="142037" cy="879475"/>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0" y="0"/>
            <a:ext cx="18288000" cy="1511182"/>
            <a:chOff x="0" y="0"/>
            <a:chExt cx="4816593" cy="398007"/>
          </a:xfrm>
        </p:grpSpPr>
        <p:sp>
          <p:nvSpPr>
            <p:cNvPr name="Freeform 9" id="9"/>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009600"/>
            </a:solidFill>
          </p:spPr>
        </p:sp>
        <p:sp>
          <p:nvSpPr>
            <p:cNvPr name="TextBox 10" id="10"/>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sp>
        <p:nvSpPr>
          <p:cNvPr name="TextBox 11" id="11"/>
          <p:cNvSpPr txBox="true"/>
          <p:nvPr/>
        </p:nvSpPr>
        <p:spPr>
          <a:xfrm rot="0">
            <a:off x="435487" y="252781"/>
            <a:ext cx="10642871" cy="1143000"/>
          </a:xfrm>
          <a:prstGeom prst="rect">
            <a:avLst/>
          </a:prstGeom>
        </p:spPr>
        <p:txBody>
          <a:bodyPr anchor="t" rtlCol="false" tIns="0" lIns="0" bIns="0" rIns="0">
            <a:spAutoFit/>
          </a:bodyPr>
          <a:lstStyle/>
          <a:p>
            <a:pPr algn="l">
              <a:lnSpc>
                <a:spcPts val="4559"/>
              </a:lnSpc>
            </a:pPr>
            <a:r>
              <a:rPr lang="en-US" b="true" sz="3799">
                <a:solidFill>
                  <a:srgbClr val="FFFFFF"/>
                </a:solidFill>
                <a:latin typeface="Lato Bold"/>
                <a:ea typeface="Lato Bold"/>
                <a:cs typeface="Lato Bold"/>
                <a:sym typeface="Lato Bold"/>
              </a:rPr>
              <a:t>6. REFORMULACIÓN DE REUNIÓN CON COORDINADORES</a:t>
            </a:r>
          </a:p>
        </p:txBody>
      </p:sp>
      <p:grpSp>
        <p:nvGrpSpPr>
          <p:cNvPr name="Group 12" id="12"/>
          <p:cNvGrpSpPr/>
          <p:nvPr/>
        </p:nvGrpSpPr>
        <p:grpSpPr>
          <a:xfrm rot="0">
            <a:off x="11676739" y="581595"/>
            <a:ext cx="6242588" cy="1393371"/>
            <a:chOff x="0" y="0"/>
            <a:chExt cx="6331591" cy="1413237"/>
          </a:xfrm>
        </p:grpSpPr>
        <p:sp>
          <p:nvSpPr>
            <p:cNvPr name="Freeform 13" id="13"/>
            <p:cNvSpPr/>
            <p:nvPr/>
          </p:nvSpPr>
          <p:spPr>
            <a:xfrm flipH="false" flipV="false" rot="0">
              <a:off x="0" y="0"/>
              <a:ext cx="6331628" cy="1413313"/>
            </a:xfrm>
            <a:custGeom>
              <a:avLst/>
              <a:gdLst/>
              <a:ahLst/>
              <a:cxnLst/>
              <a:rect r="r" b="b" t="t" l="l"/>
              <a:pathLst>
                <a:path h="1413313" w="6331628">
                  <a:moveTo>
                    <a:pt x="0" y="235586"/>
                  </a:moveTo>
                  <a:cubicBezTo>
                    <a:pt x="0" y="105505"/>
                    <a:pt x="78189" y="0"/>
                    <a:pt x="174592" y="0"/>
                  </a:cubicBezTo>
                  <a:lnTo>
                    <a:pt x="6157037" y="0"/>
                  </a:lnTo>
                  <a:cubicBezTo>
                    <a:pt x="6253439" y="0"/>
                    <a:pt x="6331628" y="105505"/>
                    <a:pt x="6331628" y="235586"/>
                  </a:cubicBezTo>
                  <a:lnTo>
                    <a:pt x="6331628" y="1177757"/>
                  </a:lnTo>
                  <a:cubicBezTo>
                    <a:pt x="6331628" y="1307838"/>
                    <a:pt x="6253439" y="1413313"/>
                    <a:pt x="6157037" y="1413313"/>
                  </a:cubicBezTo>
                  <a:lnTo>
                    <a:pt x="174592" y="1413313"/>
                  </a:lnTo>
                  <a:cubicBezTo>
                    <a:pt x="78189" y="1413167"/>
                    <a:pt x="0" y="1307838"/>
                    <a:pt x="0" y="1177757"/>
                  </a:cubicBezTo>
                  <a:close/>
                </a:path>
              </a:pathLst>
            </a:custGeom>
            <a:solidFill>
              <a:srgbClr val="98D36E"/>
            </a:solidFill>
          </p:spPr>
        </p:sp>
      </p:grpSp>
      <p:sp>
        <p:nvSpPr>
          <p:cNvPr name="TextBox 14" id="14"/>
          <p:cNvSpPr txBox="true"/>
          <p:nvPr/>
        </p:nvSpPr>
        <p:spPr>
          <a:xfrm rot="0">
            <a:off x="11968528" y="843331"/>
            <a:ext cx="5659010" cy="888746"/>
          </a:xfrm>
          <a:prstGeom prst="rect">
            <a:avLst/>
          </a:prstGeom>
        </p:spPr>
        <p:txBody>
          <a:bodyPr anchor="t" rtlCol="false" tIns="0" lIns="0" bIns="0" rIns="0">
            <a:spAutoFit/>
          </a:bodyPr>
          <a:lstStyle/>
          <a:p>
            <a:pPr algn="ctr" marL="0" indent="0" lvl="0">
              <a:lnSpc>
                <a:spcPts val="3472"/>
              </a:lnSpc>
              <a:spcBef>
                <a:spcPct val="0"/>
              </a:spcBef>
            </a:pPr>
            <a:r>
              <a:rPr lang="en-US" sz="3100">
                <a:solidFill>
                  <a:srgbClr val="FFFFFF"/>
                </a:solidFill>
                <a:latin typeface="Lato"/>
                <a:ea typeface="Lato"/>
                <a:cs typeface="Lato"/>
                <a:sym typeface="Lato"/>
              </a:rPr>
              <a:t>INSIGHT 6:DÉBIL CONEXIÓN ENTRE EQUIPOS </a:t>
            </a:r>
          </a:p>
        </p:txBody>
      </p:sp>
      <p:sp>
        <p:nvSpPr>
          <p:cNvPr name="TextBox 15" id="15"/>
          <p:cNvSpPr txBox="true"/>
          <p:nvPr/>
        </p:nvSpPr>
        <p:spPr>
          <a:xfrm rot="0">
            <a:off x="8130956" y="2154535"/>
            <a:ext cx="9572973" cy="3457319"/>
          </a:xfrm>
          <a:prstGeom prst="rect">
            <a:avLst/>
          </a:prstGeom>
        </p:spPr>
        <p:txBody>
          <a:bodyPr anchor="t" rtlCol="false" tIns="0" lIns="0" bIns="0" rIns="0">
            <a:spAutoFit/>
          </a:bodyPr>
          <a:lstStyle/>
          <a:p>
            <a:pPr algn="ctr" marL="545528" indent="-272764" lvl="1">
              <a:lnSpc>
                <a:spcPts val="3032"/>
              </a:lnSpc>
              <a:buFont typeface="Arial"/>
              <a:buChar char="•"/>
            </a:pPr>
            <a:r>
              <a:rPr lang="en-US" b="true" sz="2526">
                <a:solidFill>
                  <a:srgbClr val="000000"/>
                </a:solidFill>
                <a:latin typeface="Lato Bold"/>
                <a:ea typeface="Lato Bold"/>
                <a:cs typeface="Lato Bold"/>
                <a:sym typeface="Lato Bold"/>
              </a:rPr>
              <a:t>Cambiar la dinámica de los reportes de manera que no solo sea un espacio de informe, sino que sirva para crear espacios de intercambio de aprendizajes y conocimiento para aprender uno del otro y así lograr mejor intercambio.</a:t>
            </a:r>
          </a:p>
          <a:p>
            <a:pPr algn="ctr" marL="545528" indent="-272764" lvl="1">
              <a:lnSpc>
                <a:spcPts val="3032"/>
              </a:lnSpc>
              <a:buFont typeface="Arial"/>
              <a:buChar char="•"/>
            </a:pPr>
            <a:r>
              <a:rPr lang="en-US" b="true" sz="2526">
                <a:solidFill>
                  <a:srgbClr val="000000"/>
                </a:solidFill>
                <a:latin typeface="Lato Bold"/>
                <a:ea typeface="Lato Bold"/>
                <a:cs typeface="Lato Bold"/>
                <a:sym typeface="Lato Bold"/>
              </a:rPr>
              <a:t>Por persona se presentarían: productos logrados, pero también logros y desafíos no relacionados con el proyecto</a:t>
            </a:r>
          </a:p>
          <a:p>
            <a:pPr algn="ctr" marL="545528" indent="-272764" lvl="1">
              <a:lnSpc>
                <a:spcPts val="3032"/>
              </a:lnSpc>
              <a:buFont typeface="Arial"/>
              <a:buChar char="•"/>
            </a:pPr>
            <a:r>
              <a:rPr lang="en-US" b="true" sz="2526">
                <a:solidFill>
                  <a:srgbClr val="000000"/>
                </a:solidFill>
                <a:latin typeface="Lato Bold"/>
                <a:ea typeface="Lato Bold"/>
                <a:cs typeface="Lato Bold"/>
                <a:sym typeface="Lato Bold"/>
              </a:rPr>
              <a:t>Incorporación de grupos de 3 al azar donde se converse sobre los logros y desafíos que cada uno ha tenido, así  como qué rescato de la presentación del otro, luego de las exposiciones</a:t>
            </a:r>
          </a:p>
        </p:txBody>
      </p:sp>
      <p:sp>
        <p:nvSpPr>
          <p:cNvPr name="TextBox 16" id="16"/>
          <p:cNvSpPr txBox="true"/>
          <p:nvPr/>
        </p:nvSpPr>
        <p:spPr>
          <a:xfrm rot="0">
            <a:off x="6567209" y="6040479"/>
            <a:ext cx="5153582" cy="2228850"/>
          </a:xfrm>
          <a:prstGeom prst="rect">
            <a:avLst/>
          </a:prstGeom>
        </p:spPr>
        <p:txBody>
          <a:bodyPr anchor="t" rtlCol="false" tIns="0" lIns="0" bIns="0" rIns="0">
            <a:spAutoFit/>
          </a:bodyPr>
          <a:lstStyle/>
          <a:p>
            <a:pPr algn="ctr">
              <a:lnSpc>
                <a:spcPts val="2999"/>
              </a:lnSpc>
            </a:pPr>
            <a:r>
              <a:rPr lang="en-US" sz="2499" b="true">
                <a:solidFill>
                  <a:srgbClr val="009600"/>
                </a:solidFill>
                <a:latin typeface="Lato Bold"/>
                <a:ea typeface="Lato Bold"/>
                <a:cs typeface="Lato Bold"/>
                <a:sym typeface="Lato Bold"/>
              </a:rPr>
              <a:t>Soluciona:</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Ausencia de espacios para el intercambio de información de proyectos-</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Clima organizacional que no propicia espacios de integración</a:t>
            </a:r>
          </a:p>
        </p:txBody>
      </p:sp>
      <p:sp>
        <p:nvSpPr>
          <p:cNvPr name="TextBox 17" id="17"/>
          <p:cNvSpPr txBox="true"/>
          <p:nvPr/>
        </p:nvSpPr>
        <p:spPr>
          <a:xfrm rot="0">
            <a:off x="12634358" y="6040479"/>
            <a:ext cx="5285795" cy="2228850"/>
          </a:xfrm>
          <a:prstGeom prst="rect">
            <a:avLst/>
          </a:prstGeom>
        </p:spPr>
        <p:txBody>
          <a:bodyPr anchor="t" rtlCol="false" tIns="0" lIns="0" bIns="0" rIns="0">
            <a:spAutoFit/>
          </a:bodyPr>
          <a:lstStyle/>
          <a:p>
            <a:pPr algn="ctr">
              <a:lnSpc>
                <a:spcPts val="2999"/>
              </a:lnSpc>
            </a:pPr>
            <a:r>
              <a:rPr lang="en-US" sz="2499" b="true">
                <a:solidFill>
                  <a:srgbClr val="009600"/>
                </a:solidFill>
                <a:latin typeface="Lato Bold"/>
                <a:ea typeface="Lato Bold"/>
                <a:cs typeface="Lato Bold"/>
                <a:sym typeface="Lato Bold"/>
              </a:rPr>
              <a:t>Objetivos:</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Crear espacios de intercambio de información </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Fomentar la integración entre equipos</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Aumentar la productividad.</a:t>
            </a:r>
          </a:p>
        </p:txBody>
      </p:sp>
      <p:sp>
        <p:nvSpPr>
          <p:cNvPr name="Freeform 18" id="18"/>
          <p:cNvSpPr/>
          <p:nvPr/>
        </p:nvSpPr>
        <p:spPr>
          <a:xfrm flipH="false" flipV="false" rot="0">
            <a:off x="5396627" y="8525779"/>
            <a:ext cx="720590" cy="720590"/>
          </a:xfrm>
          <a:custGeom>
            <a:avLst/>
            <a:gdLst/>
            <a:ahLst/>
            <a:cxnLst/>
            <a:rect r="r" b="b" t="t" l="l"/>
            <a:pathLst>
              <a:path h="720590" w="720590">
                <a:moveTo>
                  <a:pt x="0" y="0"/>
                </a:moveTo>
                <a:lnTo>
                  <a:pt x="720590" y="0"/>
                </a:lnTo>
                <a:lnTo>
                  <a:pt x="720590" y="720590"/>
                </a:lnTo>
                <a:lnTo>
                  <a:pt x="0" y="7205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6281864" y="9381649"/>
            <a:ext cx="5394875" cy="294422"/>
          </a:xfrm>
          <a:prstGeom prst="rect">
            <a:avLst/>
          </a:prstGeom>
        </p:spPr>
        <p:txBody>
          <a:bodyPr anchor="t" rtlCol="false" tIns="0" lIns="0" bIns="0" rIns="0">
            <a:spAutoFit/>
          </a:bodyPr>
          <a:lstStyle/>
          <a:p>
            <a:pPr algn="ctr">
              <a:lnSpc>
                <a:spcPts val="2318"/>
              </a:lnSpc>
            </a:pPr>
            <a:r>
              <a:rPr lang="en-US" b="true" sz="1931">
                <a:solidFill>
                  <a:srgbClr val="009600"/>
                </a:solidFill>
                <a:latin typeface="Lato Bold"/>
                <a:ea typeface="Lato Bold"/>
                <a:cs typeface="Lato Bold"/>
                <a:sym typeface="Lato Bold"/>
              </a:rPr>
              <a:t>Consejo Directivo/ Coordinadores de campo</a:t>
            </a:r>
          </a:p>
        </p:txBody>
      </p:sp>
      <p:sp>
        <p:nvSpPr>
          <p:cNvPr name="TextBox 20" id="20"/>
          <p:cNvSpPr txBox="true"/>
          <p:nvPr/>
        </p:nvSpPr>
        <p:spPr>
          <a:xfrm rot="0">
            <a:off x="5909371" y="8700336"/>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Público objetivo</a:t>
            </a:r>
          </a:p>
        </p:txBody>
      </p:sp>
      <p:sp>
        <p:nvSpPr>
          <p:cNvPr name="Freeform 21" id="21"/>
          <p:cNvSpPr/>
          <p:nvPr/>
        </p:nvSpPr>
        <p:spPr>
          <a:xfrm flipH="false" flipV="false" rot="0">
            <a:off x="12969111" y="8513847"/>
            <a:ext cx="720590" cy="720590"/>
          </a:xfrm>
          <a:custGeom>
            <a:avLst/>
            <a:gdLst/>
            <a:ahLst/>
            <a:cxnLst/>
            <a:rect r="r" b="b" t="t" l="l"/>
            <a:pathLst>
              <a:path h="720590" w="720590">
                <a:moveTo>
                  <a:pt x="0" y="0"/>
                </a:moveTo>
                <a:lnTo>
                  <a:pt x="720590" y="0"/>
                </a:lnTo>
                <a:lnTo>
                  <a:pt x="720590" y="720591"/>
                </a:lnTo>
                <a:lnTo>
                  <a:pt x="0" y="7205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3152143" y="8688405"/>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Frecuencia</a:t>
            </a:r>
          </a:p>
        </p:txBody>
      </p:sp>
      <p:sp>
        <p:nvSpPr>
          <p:cNvPr name="TextBox 23" id="23"/>
          <p:cNvSpPr txBox="true"/>
          <p:nvPr/>
        </p:nvSpPr>
        <p:spPr>
          <a:xfrm rot="0">
            <a:off x="13823084" y="9234438"/>
            <a:ext cx="3436216" cy="588844"/>
          </a:xfrm>
          <a:prstGeom prst="rect">
            <a:avLst/>
          </a:prstGeom>
        </p:spPr>
        <p:txBody>
          <a:bodyPr anchor="t" rtlCol="false" tIns="0" lIns="0" bIns="0" rIns="0">
            <a:spAutoFit/>
          </a:bodyPr>
          <a:lstStyle/>
          <a:p>
            <a:pPr algn="ctr">
              <a:lnSpc>
                <a:spcPts val="2318"/>
              </a:lnSpc>
            </a:pPr>
            <a:r>
              <a:rPr lang="en-US" b="true" sz="1931">
                <a:solidFill>
                  <a:srgbClr val="009600"/>
                </a:solidFill>
                <a:latin typeface="Lato Bold"/>
                <a:ea typeface="Lato Bold"/>
                <a:cs typeface="Lato Bold"/>
                <a:sym typeface="Lato Bold"/>
              </a:rPr>
              <a:t>La frecuencia actual de reuniones de coordinadores</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74010" y="8968308"/>
            <a:ext cx="8740200" cy="225000"/>
          </a:xfrm>
          <a:prstGeom prst="rect">
            <a:avLst/>
          </a:prstGeom>
        </p:spPr>
        <p:txBody>
          <a:bodyPr anchor="t" rtlCol="false" tIns="0" lIns="0" bIns="0" rIns="0">
            <a:spAutoFit/>
          </a:bodyPr>
          <a:lstStyle/>
          <a:p>
            <a:pPr algn="ctr">
              <a:lnSpc>
                <a:spcPts val="1754"/>
              </a:lnSpc>
            </a:pPr>
            <a:r>
              <a:rPr lang="en-US" sz="1462">
                <a:solidFill>
                  <a:srgbClr val="FFFFFF"/>
                </a:solidFill>
                <a:latin typeface="Lato"/>
                <a:ea typeface="Lato"/>
                <a:cs typeface="Lato"/>
                <a:sym typeface="Lato"/>
              </a:rPr>
              <a:t>September 2016</a:t>
            </a:r>
          </a:p>
        </p:txBody>
      </p:sp>
      <p:grpSp>
        <p:nvGrpSpPr>
          <p:cNvPr name="Group 3" id="3"/>
          <p:cNvGrpSpPr/>
          <p:nvPr/>
        </p:nvGrpSpPr>
        <p:grpSpPr>
          <a:xfrm rot="0">
            <a:off x="0" y="0"/>
            <a:ext cx="18288000" cy="10294622"/>
            <a:chOff x="0" y="0"/>
            <a:chExt cx="24384000" cy="13726163"/>
          </a:xfrm>
        </p:grpSpPr>
        <p:sp>
          <p:nvSpPr>
            <p:cNvPr name="Freeform 4" id="4"/>
            <p:cNvSpPr/>
            <p:nvPr/>
          </p:nvSpPr>
          <p:spPr>
            <a:xfrm flipH="false" flipV="false" rot="0">
              <a:off x="0" y="0"/>
              <a:ext cx="24384000" cy="13726193"/>
            </a:xfrm>
            <a:custGeom>
              <a:avLst/>
              <a:gdLst/>
              <a:ahLst/>
              <a:cxnLst/>
              <a:rect r="r" b="b" t="t" l="l"/>
              <a:pathLst>
                <a:path h="13726193" w="24384000">
                  <a:moveTo>
                    <a:pt x="0" y="0"/>
                  </a:moveTo>
                  <a:lnTo>
                    <a:pt x="24384000" y="0"/>
                  </a:lnTo>
                  <a:lnTo>
                    <a:pt x="24384000" y="13726193"/>
                  </a:lnTo>
                  <a:lnTo>
                    <a:pt x="0" y="13726193"/>
                  </a:lnTo>
                  <a:close/>
                </a:path>
              </a:pathLst>
            </a:custGeom>
            <a:solidFill>
              <a:srgbClr val="73B744"/>
            </a:solidFill>
          </p:spPr>
        </p:sp>
      </p:grpSp>
      <p:sp>
        <p:nvSpPr>
          <p:cNvPr name="Freeform 5" id="5"/>
          <p:cNvSpPr/>
          <p:nvPr/>
        </p:nvSpPr>
        <p:spPr>
          <a:xfrm flipH="false" flipV="false" rot="0">
            <a:off x="15263574" y="8968308"/>
            <a:ext cx="2777119" cy="1069191"/>
          </a:xfrm>
          <a:custGeom>
            <a:avLst/>
            <a:gdLst/>
            <a:ahLst/>
            <a:cxnLst/>
            <a:rect r="r" b="b" t="t" l="l"/>
            <a:pathLst>
              <a:path h="1069191" w="2777119">
                <a:moveTo>
                  <a:pt x="0" y="0"/>
                </a:moveTo>
                <a:lnTo>
                  <a:pt x="2777119" y="0"/>
                </a:lnTo>
                <a:lnTo>
                  <a:pt x="2777119" y="1069191"/>
                </a:lnTo>
                <a:lnTo>
                  <a:pt x="0" y="1069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7546545" y="771525"/>
            <a:ext cx="3195130" cy="1939557"/>
          </a:xfrm>
          <a:prstGeom prst="rect">
            <a:avLst/>
          </a:prstGeom>
        </p:spPr>
        <p:txBody>
          <a:bodyPr anchor="t" rtlCol="false" tIns="0" lIns="0" bIns="0" rIns="0">
            <a:spAutoFit/>
          </a:bodyPr>
          <a:lstStyle/>
          <a:p>
            <a:pPr algn="l">
              <a:lnSpc>
                <a:spcPts val="15917"/>
              </a:lnSpc>
            </a:pPr>
            <a:r>
              <a:rPr lang="en-US" sz="11053">
                <a:solidFill>
                  <a:srgbClr val="FFFFFF"/>
                </a:solidFill>
                <a:latin typeface="Lato"/>
                <a:ea typeface="Lato"/>
                <a:cs typeface="Lato"/>
                <a:sym typeface="Lato"/>
              </a:rPr>
              <a:t>OE 3</a:t>
            </a:r>
          </a:p>
        </p:txBody>
      </p:sp>
      <p:sp>
        <p:nvSpPr>
          <p:cNvPr name="AutoShape 7" id="7"/>
          <p:cNvSpPr/>
          <p:nvPr/>
        </p:nvSpPr>
        <p:spPr>
          <a:xfrm>
            <a:off x="6845321" y="3125446"/>
            <a:ext cx="4597358" cy="0"/>
          </a:xfrm>
          <a:prstGeom prst="line">
            <a:avLst/>
          </a:prstGeom>
          <a:ln cap="flat" w="123825">
            <a:solidFill>
              <a:srgbClr val="FFFFFF"/>
            </a:solidFill>
            <a:prstDash val="solid"/>
            <a:headEnd type="none" len="sm" w="sm"/>
            <a:tailEnd type="none" len="sm" w="sm"/>
          </a:ln>
        </p:spPr>
      </p:sp>
      <p:sp>
        <p:nvSpPr>
          <p:cNvPr name="TextBox 8" id="8"/>
          <p:cNvSpPr txBox="true"/>
          <p:nvPr/>
        </p:nvSpPr>
        <p:spPr>
          <a:xfrm rot="0">
            <a:off x="1896186" y="3406434"/>
            <a:ext cx="14850981" cy="2494322"/>
          </a:xfrm>
          <a:prstGeom prst="rect">
            <a:avLst/>
          </a:prstGeom>
        </p:spPr>
        <p:txBody>
          <a:bodyPr anchor="t" rtlCol="false" tIns="0" lIns="0" bIns="0" rIns="0">
            <a:spAutoFit/>
          </a:bodyPr>
          <a:lstStyle/>
          <a:p>
            <a:pPr algn="ctr">
              <a:lnSpc>
                <a:spcPts val="10058"/>
              </a:lnSpc>
            </a:pPr>
            <a:r>
              <a:rPr lang="en-US" sz="7288" b="true">
                <a:solidFill>
                  <a:srgbClr val="FFFFFF"/>
                </a:solidFill>
                <a:latin typeface="Lato Bold"/>
                <a:ea typeface="Lato Bold"/>
                <a:cs typeface="Lato Bold"/>
                <a:sym typeface="Lato Bold"/>
              </a:rPr>
              <a:t>Generación y acceso a la comunicación en la organziación</a:t>
            </a:r>
          </a:p>
        </p:txBody>
      </p:sp>
      <p:sp>
        <p:nvSpPr>
          <p:cNvPr name="TextBox 9" id="9"/>
          <p:cNvSpPr txBox="true"/>
          <p:nvPr/>
        </p:nvSpPr>
        <p:spPr>
          <a:xfrm rot="0">
            <a:off x="1439778" y="6245205"/>
            <a:ext cx="15763796" cy="118046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FFFFFF"/>
                </a:solidFill>
                <a:latin typeface="Lato"/>
                <a:ea typeface="Lato"/>
                <a:cs typeface="Lato"/>
                <a:sym typeface="Lato"/>
              </a:rPr>
              <a:t>Se busca iniciar procesos para optimizar los espacios actuales de comunicación y generar nuevos para que así la comunicación sea más fluida y efectiva. </a:t>
            </a:r>
          </a:p>
        </p:txBody>
      </p:sp>
      <p:sp>
        <p:nvSpPr>
          <p:cNvPr name="TextBox 10" id="10"/>
          <p:cNvSpPr txBox="true"/>
          <p:nvPr/>
        </p:nvSpPr>
        <p:spPr>
          <a:xfrm rot="0">
            <a:off x="272875" y="9445753"/>
            <a:ext cx="12741636" cy="473122"/>
          </a:xfrm>
          <a:prstGeom prst="rect">
            <a:avLst/>
          </a:prstGeom>
        </p:spPr>
        <p:txBody>
          <a:bodyPr anchor="t" rtlCol="false" tIns="0" lIns="0" bIns="0" rIns="0">
            <a:spAutoFit/>
          </a:bodyPr>
          <a:lstStyle/>
          <a:p>
            <a:pPr algn="l" marL="0" indent="0" lvl="0">
              <a:lnSpc>
                <a:spcPts val="3847"/>
              </a:lnSpc>
              <a:spcBef>
                <a:spcPct val="0"/>
              </a:spcBef>
            </a:pPr>
            <a:r>
              <a:rPr lang="en-US" b="true" sz="2748">
                <a:solidFill>
                  <a:srgbClr val="FFFFFF"/>
                </a:solidFill>
                <a:latin typeface="Lato Bold"/>
                <a:ea typeface="Lato Bold"/>
                <a:cs typeface="Lato Bold"/>
                <a:sym typeface="Lato Bold"/>
              </a:rPr>
              <a:t>P</a:t>
            </a:r>
            <a:r>
              <a:rPr lang="en-US" b="true" sz="2748" i="true">
                <a:solidFill>
                  <a:srgbClr val="FFFFFF"/>
                </a:solidFill>
                <a:latin typeface="Lato Bold Italics"/>
                <a:ea typeface="Lato Bold Italics"/>
                <a:cs typeface="Lato Bold Italics"/>
                <a:sym typeface="Lato Bold Italics"/>
              </a:rPr>
              <a:t>úblico objetivo:</a:t>
            </a:r>
            <a:r>
              <a:rPr lang="en-US" sz="2748" i="true">
                <a:solidFill>
                  <a:srgbClr val="FFFFFF"/>
                </a:solidFill>
                <a:latin typeface="Lato Italics"/>
                <a:ea typeface="Lato Italics"/>
                <a:cs typeface="Lato Italics"/>
                <a:sym typeface="Lato Italics"/>
              </a:rPr>
              <a:t> el total de la organización</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996720" y="755591"/>
            <a:ext cx="10127676" cy="10127676"/>
          </a:xfrm>
          <a:custGeom>
            <a:avLst/>
            <a:gdLst/>
            <a:ahLst/>
            <a:cxnLst/>
            <a:rect r="r" b="b" t="t" l="l"/>
            <a:pathLst>
              <a:path h="10127676" w="10127676">
                <a:moveTo>
                  <a:pt x="10127676" y="10127676"/>
                </a:moveTo>
                <a:lnTo>
                  <a:pt x="0" y="10127676"/>
                </a:lnTo>
                <a:lnTo>
                  <a:pt x="0" y="0"/>
                </a:lnTo>
                <a:lnTo>
                  <a:pt x="10127676" y="0"/>
                </a:lnTo>
                <a:lnTo>
                  <a:pt x="10127676" y="1012767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11124" y="1451274"/>
            <a:ext cx="9226950" cy="922695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4"/>
              <a:stretch>
                <a:fillRect l="-24976" t="0" r="-24976" b="0"/>
              </a:stretch>
            </a:blipFill>
          </p:spPr>
        </p:sp>
      </p:grpSp>
      <p:grpSp>
        <p:nvGrpSpPr>
          <p:cNvPr name="Group 5" id="5"/>
          <p:cNvGrpSpPr/>
          <p:nvPr/>
        </p:nvGrpSpPr>
        <p:grpSpPr>
          <a:xfrm rot="0">
            <a:off x="17920153" y="2595562"/>
            <a:ext cx="539297" cy="3086100"/>
            <a:chOff x="0" y="0"/>
            <a:chExt cx="142037" cy="812800"/>
          </a:xfrm>
        </p:grpSpPr>
        <p:sp>
          <p:nvSpPr>
            <p:cNvPr name="Freeform 6" id="6"/>
            <p:cNvSpPr/>
            <p:nvPr/>
          </p:nvSpPr>
          <p:spPr>
            <a:xfrm flipH="false" flipV="false" rot="0">
              <a:off x="0" y="0"/>
              <a:ext cx="142037" cy="812800"/>
            </a:xfrm>
            <a:custGeom>
              <a:avLst/>
              <a:gdLst/>
              <a:ahLst/>
              <a:cxnLst/>
              <a:rect r="r" b="b" t="t" l="l"/>
              <a:pathLst>
                <a:path h="812800" w="142037">
                  <a:moveTo>
                    <a:pt x="0" y="0"/>
                  </a:moveTo>
                  <a:lnTo>
                    <a:pt x="142037" y="0"/>
                  </a:lnTo>
                  <a:lnTo>
                    <a:pt x="142037" y="812800"/>
                  </a:lnTo>
                  <a:lnTo>
                    <a:pt x="0" y="812800"/>
                  </a:lnTo>
                  <a:close/>
                </a:path>
              </a:pathLst>
            </a:custGeom>
            <a:solidFill>
              <a:srgbClr val="009600"/>
            </a:solidFill>
          </p:spPr>
        </p:sp>
        <p:sp>
          <p:nvSpPr>
            <p:cNvPr name="TextBox 7" id="7"/>
            <p:cNvSpPr txBox="true"/>
            <p:nvPr/>
          </p:nvSpPr>
          <p:spPr>
            <a:xfrm>
              <a:off x="0" y="-66675"/>
              <a:ext cx="142037" cy="879475"/>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0" y="0"/>
            <a:ext cx="18288000" cy="1511182"/>
            <a:chOff x="0" y="0"/>
            <a:chExt cx="4816593" cy="398007"/>
          </a:xfrm>
        </p:grpSpPr>
        <p:sp>
          <p:nvSpPr>
            <p:cNvPr name="Freeform 9" id="9"/>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009600"/>
            </a:solidFill>
          </p:spPr>
        </p:sp>
        <p:sp>
          <p:nvSpPr>
            <p:cNvPr name="TextBox 10" id="10"/>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sp>
        <p:nvSpPr>
          <p:cNvPr name="TextBox 11" id="11"/>
          <p:cNvSpPr txBox="true"/>
          <p:nvPr/>
        </p:nvSpPr>
        <p:spPr>
          <a:xfrm rot="0">
            <a:off x="628569" y="469841"/>
            <a:ext cx="9899700" cy="571500"/>
          </a:xfrm>
          <a:prstGeom prst="rect">
            <a:avLst/>
          </a:prstGeom>
        </p:spPr>
        <p:txBody>
          <a:bodyPr anchor="t" rtlCol="false" tIns="0" lIns="0" bIns="0" rIns="0">
            <a:spAutoFit/>
          </a:bodyPr>
          <a:lstStyle/>
          <a:p>
            <a:pPr algn="l">
              <a:lnSpc>
                <a:spcPts val="4559"/>
              </a:lnSpc>
            </a:pPr>
            <a:r>
              <a:rPr lang="en-US" b="true" sz="3799">
                <a:solidFill>
                  <a:srgbClr val="FFFFFF"/>
                </a:solidFill>
                <a:latin typeface="Lato Bold"/>
                <a:ea typeface="Lato Bold"/>
                <a:cs typeface="Lato Bold"/>
                <a:sym typeface="Lato Bold"/>
              </a:rPr>
              <a:t>7. COMUNIDAD DESCOSUR EN WHATSAPP</a:t>
            </a:r>
          </a:p>
        </p:txBody>
      </p:sp>
      <p:grpSp>
        <p:nvGrpSpPr>
          <p:cNvPr name="Group 12" id="12"/>
          <p:cNvGrpSpPr/>
          <p:nvPr/>
        </p:nvGrpSpPr>
        <p:grpSpPr>
          <a:xfrm rot="0">
            <a:off x="11676739" y="581595"/>
            <a:ext cx="6242588" cy="1393371"/>
            <a:chOff x="0" y="0"/>
            <a:chExt cx="6331591" cy="1413237"/>
          </a:xfrm>
        </p:grpSpPr>
        <p:sp>
          <p:nvSpPr>
            <p:cNvPr name="Freeform 13" id="13"/>
            <p:cNvSpPr/>
            <p:nvPr/>
          </p:nvSpPr>
          <p:spPr>
            <a:xfrm flipH="false" flipV="false" rot="0">
              <a:off x="0" y="0"/>
              <a:ext cx="6331628" cy="1413313"/>
            </a:xfrm>
            <a:custGeom>
              <a:avLst/>
              <a:gdLst/>
              <a:ahLst/>
              <a:cxnLst/>
              <a:rect r="r" b="b" t="t" l="l"/>
              <a:pathLst>
                <a:path h="1413313" w="6331628">
                  <a:moveTo>
                    <a:pt x="0" y="235586"/>
                  </a:moveTo>
                  <a:cubicBezTo>
                    <a:pt x="0" y="105505"/>
                    <a:pt x="78189" y="0"/>
                    <a:pt x="174592" y="0"/>
                  </a:cubicBezTo>
                  <a:lnTo>
                    <a:pt x="6157037" y="0"/>
                  </a:lnTo>
                  <a:cubicBezTo>
                    <a:pt x="6253439" y="0"/>
                    <a:pt x="6331628" y="105505"/>
                    <a:pt x="6331628" y="235586"/>
                  </a:cubicBezTo>
                  <a:lnTo>
                    <a:pt x="6331628" y="1177757"/>
                  </a:lnTo>
                  <a:cubicBezTo>
                    <a:pt x="6331628" y="1307838"/>
                    <a:pt x="6253439" y="1413313"/>
                    <a:pt x="6157037" y="1413313"/>
                  </a:cubicBezTo>
                  <a:lnTo>
                    <a:pt x="174592" y="1413313"/>
                  </a:lnTo>
                  <a:cubicBezTo>
                    <a:pt x="78189" y="1413167"/>
                    <a:pt x="0" y="1307838"/>
                    <a:pt x="0" y="1177757"/>
                  </a:cubicBezTo>
                  <a:close/>
                </a:path>
              </a:pathLst>
            </a:custGeom>
            <a:solidFill>
              <a:srgbClr val="98D36E"/>
            </a:solidFill>
          </p:spPr>
        </p:sp>
      </p:grpSp>
      <p:sp>
        <p:nvSpPr>
          <p:cNvPr name="TextBox 14" id="14"/>
          <p:cNvSpPr txBox="true"/>
          <p:nvPr/>
        </p:nvSpPr>
        <p:spPr>
          <a:xfrm rot="0">
            <a:off x="11968528" y="843331"/>
            <a:ext cx="5659010" cy="888746"/>
          </a:xfrm>
          <a:prstGeom prst="rect">
            <a:avLst/>
          </a:prstGeom>
        </p:spPr>
        <p:txBody>
          <a:bodyPr anchor="t" rtlCol="false" tIns="0" lIns="0" bIns="0" rIns="0">
            <a:spAutoFit/>
          </a:bodyPr>
          <a:lstStyle/>
          <a:p>
            <a:pPr algn="ctr" marL="0" indent="0" lvl="0">
              <a:lnSpc>
                <a:spcPts val="3472"/>
              </a:lnSpc>
              <a:spcBef>
                <a:spcPct val="0"/>
              </a:spcBef>
            </a:pPr>
            <a:r>
              <a:rPr lang="en-US" sz="3100">
                <a:solidFill>
                  <a:srgbClr val="FFFFFF"/>
                </a:solidFill>
                <a:latin typeface="Lato"/>
                <a:ea typeface="Lato"/>
                <a:cs typeface="Lato"/>
                <a:sym typeface="Lato"/>
              </a:rPr>
              <a:t>INSIGHT 5: DEFICIENTE GESTIÓN DE COMUNICACIÓN</a:t>
            </a:r>
          </a:p>
        </p:txBody>
      </p:sp>
      <p:sp>
        <p:nvSpPr>
          <p:cNvPr name="TextBox 15" id="15"/>
          <p:cNvSpPr txBox="true"/>
          <p:nvPr/>
        </p:nvSpPr>
        <p:spPr>
          <a:xfrm rot="0">
            <a:off x="8263071" y="3214687"/>
            <a:ext cx="9364467" cy="1838325"/>
          </a:xfrm>
          <a:prstGeom prst="rect">
            <a:avLst/>
          </a:prstGeom>
        </p:spPr>
        <p:txBody>
          <a:bodyPr anchor="t" rtlCol="false" tIns="0" lIns="0" bIns="0" rIns="0">
            <a:spAutoFit/>
          </a:bodyPr>
          <a:lstStyle/>
          <a:p>
            <a:pPr algn="ctr">
              <a:lnSpc>
                <a:spcPts val="3600"/>
              </a:lnSpc>
            </a:pPr>
            <a:r>
              <a:rPr lang="en-US" b="true" sz="3000">
                <a:solidFill>
                  <a:srgbClr val="000000"/>
                </a:solidFill>
                <a:latin typeface="Lato Bold"/>
                <a:ea typeface="Lato Bold"/>
                <a:cs typeface="Lato Bold"/>
                <a:sym typeface="Lato Bold"/>
              </a:rPr>
              <a:t>Creación de una </a:t>
            </a:r>
            <a:r>
              <a:rPr lang="en-US" b="true" sz="3000">
                <a:solidFill>
                  <a:srgbClr val="73B744"/>
                </a:solidFill>
                <a:latin typeface="Lato Bold"/>
                <a:ea typeface="Lato Bold"/>
                <a:cs typeface="Lato Bold"/>
                <a:sym typeface="Lato Bold"/>
              </a:rPr>
              <a:t>comunidad DESCOSUR en WhatsApp</a:t>
            </a:r>
            <a:r>
              <a:rPr lang="en-US" b="true" sz="3000">
                <a:solidFill>
                  <a:srgbClr val="000000"/>
                </a:solidFill>
                <a:latin typeface="Lato Bold"/>
                <a:ea typeface="Lato Bold"/>
                <a:cs typeface="Lato Bold"/>
                <a:sym typeface="Lato Bold"/>
              </a:rPr>
              <a:t>, dentro de esta se encontraran todos los grupos pertenecientes a Descosur y que permitirá organizar la información y los involucrados en cada grupo.</a:t>
            </a:r>
          </a:p>
        </p:txBody>
      </p:sp>
      <p:sp>
        <p:nvSpPr>
          <p:cNvPr name="TextBox 16" id="16"/>
          <p:cNvSpPr txBox="true"/>
          <p:nvPr/>
        </p:nvSpPr>
        <p:spPr>
          <a:xfrm rot="0">
            <a:off x="6567209" y="6064749"/>
            <a:ext cx="5153582" cy="1857375"/>
          </a:xfrm>
          <a:prstGeom prst="rect">
            <a:avLst/>
          </a:prstGeom>
        </p:spPr>
        <p:txBody>
          <a:bodyPr anchor="t" rtlCol="false" tIns="0" lIns="0" bIns="0" rIns="0">
            <a:spAutoFit/>
          </a:bodyPr>
          <a:lstStyle/>
          <a:p>
            <a:pPr algn="ctr">
              <a:lnSpc>
                <a:spcPts val="2999"/>
              </a:lnSpc>
            </a:pPr>
            <a:r>
              <a:rPr lang="en-US" sz="2499" b="true">
                <a:solidFill>
                  <a:srgbClr val="009600"/>
                </a:solidFill>
                <a:latin typeface="Lato Bold"/>
                <a:ea typeface="Lato Bold"/>
                <a:cs typeface="Lato Bold"/>
                <a:sym typeface="Lato Bold"/>
              </a:rPr>
              <a:t>Soluciona:</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Uso deficiente de medios de comunicación</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Los medios de comunicación no se adaptan a los colaboradores</a:t>
            </a:r>
          </a:p>
        </p:txBody>
      </p:sp>
      <p:sp>
        <p:nvSpPr>
          <p:cNvPr name="TextBox 17" id="17"/>
          <p:cNvSpPr txBox="true"/>
          <p:nvPr/>
        </p:nvSpPr>
        <p:spPr>
          <a:xfrm rot="0">
            <a:off x="12570146" y="6064749"/>
            <a:ext cx="5285795" cy="1857375"/>
          </a:xfrm>
          <a:prstGeom prst="rect">
            <a:avLst/>
          </a:prstGeom>
        </p:spPr>
        <p:txBody>
          <a:bodyPr anchor="t" rtlCol="false" tIns="0" lIns="0" bIns="0" rIns="0">
            <a:spAutoFit/>
          </a:bodyPr>
          <a:lstStyle/>
          <a:p>
            <a:pPr algn="ctr">
              <a:lnSpc>
                <a:spcPts val="2999"/>
              </a:lnSpc>
            </a:pPr>
            <a:r>
              <a:rPr lang="en-US" sz="2499" b="true">
                <a:solidFill>
                  <a:srgbClr val="009600"/>
                </a:solidFill>
                <a:latin typeface="Lato Bold"/>
                <a:ea typeface="Lato Bold"/>
                <a:cs typeface="Lato Bold"/>
                <a:sym typeface="Lato Bold"/>
              </a:rPr>
              <a:t>Objetivos:</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Organizar los diferentes grupos de comunicación </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Grupos personalizados paracada tema y no se pierda información</a:t>
            </a:r>
          </a:p>
        </p:txBody>
      </p:sp>
      <p:sp>
        <p:nvSpPr>
          <p:cNvPr name="Freeform 18" id="18"/>
          <p:cNvSpPr/>
          <p:nvPr/>
        </p:nvSpPr>
        <p:spPr>
          <a:xfrm flipH="false" flipV="false" rot="0">
            <a:off x="5396627" y="8525779"/>
            <a:ext cx="720590" cy="720590"/>
          </a:xfrm>
          <a:custGeom>
            <a:avLst/>
            <a:gdLst/>
            <a:ahLst/>
            <a:cxnLst/>
            <a:rect r="r" b="b" t="t" l="l"/>
            <a:pathLst>
              <a:path h="720590" w="720590">
                <a:moveTo>
                  <a:pt x="0" y="0"/>
                </a:moveTo>
                <a:lnTo>
                  <a:pt x="720590" y="0"/>
                </a:lnTo>
                <a:lnTo>
                  <a:pt x="720590" y="720590"/>
                </a:lnTo>
                <a:lnTo>
                  <a:pt x="0" y="7205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4818388" y="9401978"/>
            <a:ext cx="5394875" cy="588844"/>
          </a:xfrm>
          <a:prstGeom prst="rect">
            <a:avLst/>
          </a:prstGeom>
        </p:spPr>
        <p:txBody>
          <a:bodyPr anchor="t" rtlCol="false" tIns="0" lIns="0" bIns="0" rIns="0">
            <a:spAutoFit/>
          </a:bodyPr>
          <a:lstStyle/>
          <a:p>
            <a:pPr algn="ctr">
              <a:lnSpc>
                <a:spcPts val="2318"/>
              </a:lnSpc>
            </a:pPr>
            <a:r>
              <a:rPr lang="en-US" sz="1931" b="true">
                <a:solidFill>
                  <a:srgbClr val="009600"/>
                </a:solidFill>
                <a:latin typeface="Lato Bold"/>
                <a:ea typeface="Lato Bold"/>
                <a:cs typeface="Lato Bold"/>
                <a:sym typeface="Lato Bold"/>
              </a:rPr>
              <a:t>Consejo Directivo/ Personal Administrativo</a:t>
            </a:r>
          </a:p>
          <a:p>
            <a:pPr algn="ctr">
              <a:lnSpc>
                <a:spcPts val="2318"/>
              </a:lnSpc>
            </a:pPr>
            <a:r>
              <a:rPr lang="en-US" b="true" sz="1931">
                <a:solidFill>
                  <a:srgbClr val="009600"/>
                </a:solidFill>
                <a:latin typeface="Lato Bold"/>
                <a:ea typeface="Lato Bold"/>
                <a:cs typeface="Lato Bold"/>
                <a:sym typeface="Lato Bold"/>
              </a:rPr>
              <a:t> Coordinadores de campo/ Técnicos de campo</a:t>
            </a:r>
          </a:p>
        </p:txBody>
      </p:sp>
      <p:sp>
        <p:nvSpPr>
          <p:cNvPr name="TextBox 20" id="20"/>
          <p:cNvSpPr txBox="true"/>
          <p:nvPr/>
        </p:nvSpPr>
        <p:spPr>
          <a:xfrm rot="0">
            <a:off x="5909371" y="8700336"/>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Público objetivo</a:t>
            </a:r>
          </a:p>
        </p:txBody>
      </p:sp>
      <p:sp>
        <p:nvSpPr>
          <p:cNvPr name="Freeform 21" id="21"/>
          <p:cNvSpPr/>
          <p:nvPr/>
        </p:nvSpPr>
        <p:spPr>
          <a:xfrm flipH="false" flipV="false" rot="0">
            <a:off x="12969111" y="8513847"/>
            <a:ext cx="720590" cy="720590"/>
          </a:xfrm>
          <a:custGeom>
            <a:avLst/>
            <a:gdLst/>
            <a:ahLst/>
            <a:cxnLst/>
            <a:rect r="r" b="b" t="t" l="l"/>
            <a:pathLst>
              <a:path h="720590" w="720590">
                <a:moveTo>
                  <a:pt x="0" y="0"/>
                </a:moveTo>
                <a:lnTo>
                  <a:pt x="720590" y="0"/>
                </a:lnTo>
                <a:lnTo>
                  <a:pt x="720590" y="720591"/>
                </a:lnTo>
                <a:lnTo>
                  <a:pt x="0" y="7205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3152143" y="8688405"/>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Frecuencia</a:t>
            </a:r>
          </a:p>
        </p:txBody>
      </p:sp>
      <p:sp>
        <p:nvSpPr>
          <p:cNvPr name="TextBox 23" id="23"/>
          <p:cNvSpPr txBox="true"/>
          <p:nvPr/>
        </p:nvSpPr>
        <p:spPr>
          <a:xfrm rot="0">
            <a:off x="12570146" y="9258300"/>
            <a:ext cx="5057392" cy="588844"/>
          </a:xfrm>
          <a:prstGeom prst="rect">
            <a:avLst/>
          </a:prstGeom>
        </p:spPr>
        <p:txBody>
          <a:bodyPr anchor="t" rtlCol="false" tIns="0" lIns="0" bIns="0" rIns="0">
            <a:spAutoFit/>
          </a:bodyPr>
          <a:lstStyle/>
          <a:p>
            <a:pPr algn="ctr">
              <a:lnSpc>
                <a:spcPts val="2318"/>
              </a:lnSpc>
            </a:pPr>
            <a:r>
              <a:rPr lang="en-US" sz="1931" b="true">
                <a:solidFill>
                  <a:srgbClr val="009600"/>
                </a:solidFill>
                <a:latin typeface="Lato Bold"/>
                <a:ea typeface="Lato Bold"/>
                <a:cs typeface="Lato Bold"/>
                <a:sym typeface="Lato Bold"/>
              </a:rPr>
              <a:t>Creación de comunidad (Una sola vez)</a:t>
            </a:r>
          </a:p>
          <a:p>
            <a:pPr algn="ctr">
              <a:lnSpc>
                <a:spcPts val="2318"/>
              </a:lnSpc>
            </a:pPr>
            <a:r>
              <a:rPr lang="en-US" b="true" sz="1931">
                <a:solidFill>
                  <a:srgbClr val="009600"/>
                </a:solidFill>
                <a:latin typeface="Lato Bold"/>
                <a:ea typeface="Lato Bold"/>
                <a:cs typeface="Lato Bold"/>
                <a:sym typeface="Lato Bold"/>
              </a:rPr>
              <a:t>Creación de grupos (Cada vez que se necesite)</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996720" y="755591"/>
            <a:ext cx="10127676" cy="10127676"/>
          </a:xfrm>
          <a:custGeom>
            <a:avLst/>
            <a:gdLst/>
            <a:ahLst/>
            <a:cxnLst/>
            <a:rect r="r" b="b" t="t" l="l"/>
            <a:pathLst>
              <a:path h="10127676" w="10127676">
                <a:moveTo>
                  <a:pt x="10127676" y="10127676"/>
                </a:moveTo>
                <a:lnTo>
                  <a:pt x="0" y="10127676"/>
                </a:lnTo>
                <a:lnTo>
                  <a:pt x="0" y="0"/>
                </a:lnTo>
                <a:lnTo>
                  <a:pt x="10127676" y="0"/>
                </a:lnTo>
                <a:lnTo>
                  <a:pt x="10127676" y="1012767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11124" y="1451274"/>
            <a:ext cx="9226950" cy="922695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4"/>
              <a:stretch>
                <a:fillRect l="-25046" t="0" r="-25046" b="0"/>
              </a:stretch>
            </a:blipFill>
          </p:spPr>
        </p:sp>
      </p:grpSp>
      <p:grpSp>
        <p:nvGrpSpPr>
          <p:cNvPr name="Group 5" id="5"/>
          <p:cNvGrpSpPr/>
          <p:nvPr/>
        </p:nvGrpSpPr>
        <p:grpSpPr>
          <a:xfrm rot="0">
            <a:off x="17920153" y="2595562"/>
            <a:ext cx="539297" cy="3086100"/>
            <a:chOff x="0" y="0"/>
            <a:chExt cx="142037" cy="812800"/>
          </a:xfrm>
        </p:grpSpPr>
        <p:sp>
          <p:nvSpPr>
            <p:cNvPr name="Freeform 6" id="6"/>
            <p:cNvSpPr/>
            <p:nvPr/>
          </p:nvSpPr>
          <p:spPr>
            <a:xfrm flipH="false" flipV="false" rot="0">
              <a:off x="0" y="0"/>
              <a:ext cx="142037" cy="812800"/>
            </a:xfrm>
            <a:custGeom>
              <a:avLst/>
              <a:gdLst/>
              <a:ahLst/>
              <a:cxnLst/>
              <a:rect r="r" b="b" t="t" l="l"/>
              <a:pathLst>
                <a:path h="812800" w="142037">
                  <a:moveTo>
                    <a:pt x="0" y="0"/>
                  </a:moveTo>
                  <a:lnTo>
                    <a:pt x="142037" y="0"/>
                  </a:lnTo>
                  <a:lnTo>
                    <a:pt x="142037" y="812800"/>
                  </a:lnTo>
                  <a:lnTo>
                    <a:pt x="0" y="812800"/>
                  </a:lnTo>
                  <a:close/>
                </a:path>
              </a:pathLst>
            </a:custGeom>
            <a:solidFill>
              <a:srgbClr val="009600"/>
            </a:solidFill>
          </p:spPr>
        </p:sp>
        <p:sp>
          <p:nvSpPr>
            <p:cNvPr name="TextBox 7" id="7"/>
            <p:cNvSpPr txBox="true"/>
            <p:nvPr/>
          </p:nvSpPr>
          <p:spPr>
            <a:xfrm>
              <a:off x="0" y="-66675"/>
              <a:ext cx="142037" cy="879475"/>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0" y="0"/>
            <a:ext cx="18288000" cy="1511182"/>
            <a:chOff x="0" y="0"/>
            <a:chExt cx="4816593" cy="398007"/>
          </a:xfrm>
        </p:grpSpPr>
        <p:sp>
          <p:nvSpPr>
            <p:cNvPr name="Freeform 9" id="9"/>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009600"/>
            </a:solidFill>
          </p:spPr>
        </p:sp>
        <p:sp>
          <p:nvSpPr>
            <p:cNvPr name="TextBox 10" id="10"/>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sp>
        <p:nvSpPr>
          <p:cNvPr name="TextBox 11" id="11"/>
          <p:cNvSpPr txBox="true"/>
          <p:nvPr/>
        </p:nvSpPr>
        <p:spPr>
          <a:xfrm rot="0">
            <a:off x="435487" y="252781"/>
            <a:ext cx="10642871" cy="1143000"/>
          </a:xfrm>
          <a:prstGeom prst="rect">
            <a:avLst/>
          </a:prstGeom>
        </p:spPr>
        <p:txBody>
          <a:bodyPr anchor="t" rtlCol="false" tIns="0" lIns="0" bIns="0" rIns="0">
            <a:spAutoFit/>
          </a:bodyPr>
          <a:lstStyle/>
          <a:p>
            <a:pPr algn="l">
              <a:lnSpc>
                <a:spcPts val="4559"/>
              </a:lnSpc>
            </a:pPr>
            <a:r>
              <a:rPr lang="en-US" sz="3799" b="true">
                <a:solidFill>
                  <a:srgbClr val="FFFFFF"/>
                </a:solidFill>
                <a:latin typeface="Lato Bold"/>
                <a:ea typeface="Lato Bold"/>
                <a:cs typeface="Lato Bold"/>
                <a:sym typeface="Lato Bold"/>
              </a:rPr>
              <a:t>8. DESCOIDEAS: </a:t>
            </a:r>
          </a:p>
          <a:p>
            <a:pPr algn="l">
              <a:lnSpc>
                <a:spcPts val="4559"/>
              </a:lnSpc>
            </a:pPr>
            <a:r>
              <a:rPr lang="en-US" b="true" sz="3799">
                <a:solidFill>
                  <a:srgbClr val="FFFFFF"/>
                </a:solidFill>
                <a:latin typeface="Lato Bold"/>
                <a:ea typeface="Lato Bold"/>
                <a:cs typeface="Lato Bold"/>
                <a:sym typeface="Lato Bold"/>
              </a:rPr>
              <a:t>TRANSFORMANDO COMUNICACIONES</a:t>
            </a:r>
          </a:p>
        </p:txBody>
      </p:sp>
      <p:grpSp>
        <p:nvGrpSpPr>
          <p:cNvPr name="Group 12" id="12"/>
          <p:cNvGrpSpPr/>
          <p:nvPr/>
        </p:nvGrpSpPr>
        <p:grpSpPr>
          <a:xfrm rot="0">
            <a:off x="11676739" y="581595"/>
            <a:ext cx="6242588" cy="1393371"/>
            <a:chOff x="0" y="0"/>
            <a:chExt cx="6331591" cy="1413237"/>
          </a:xfrm>
        </p:grpSpPr>
        <p:sp>
          <p:nvSpPr>
            <p:cNvPr name="Freeform 13" id="13"/>
            <p:cNvSpPr/>
            <p:nvPr/>
          </p:nvSpPr>
          <p:spPr>
            <a:xfrm flipH="false" flipV="false" rot="0">
              <a:off x="0" y="0"/>
              <a:ext cx="6331628" cy="1413313"/>
            </a:xfrm>
            <a:custGeom>
              <a:avLst/>
              <a:gdLst/>
              <a:ahLst/>
              <a:cxnLst/>
              <a:rect r="r" b="b" t="t" l="l"/>
              <a:pathLst>
                <a:path h="1413313" w="6331628">
                  <a:moveTo>
                    <a:pt x="0" y="235586"/>
                  </a:moveTo>
                  <a:cubicBezTo>
                    <a:pt x="0" y="105505"/>
                    <a:pt x="78189" y="0"/>
                    <a:pt x="174592" y="0"/>
                  </a:cubicBezTo>
                  <a:lnTo>
                    <a:pt x="6157037" y="0"/>
                  </a:lnTo>
                  <a:cubicBezTo>
                    <a:pt x="6253439" y="0"/>
                    <a:pt x="6331628" y="105505"/>
                    <a:pt x="6331628" y="235586"/>
                  </a:cubicBezTo>
                  <a:lnTo>
                    <a:pt x="6331628" y="1177757"/>
                  </a:lnTo>
                  <a:cubicBezTo>
                    <a:pt x="6331628" y="1307838"/>
                    <a:pt x="6253439" y="1413313"/>
                    <a:pt x="6157037" y="1413313"/>
                  </a:cubicBezTo>
                  <a:lnTo>
                    <a:pt x="174592" y="1413313"/>
                  </a:lnTo>
                  <a:cubicBezTo>
                    <a:pt x="78189" y="1413167"/>
                    <a:pt x="0" y="1307838"/>
                    <a:pt x="0" y="1177757"/>
                  </a:cubicBezTo>
                  <a:close/>
                </a:path>
              </a:pathLst>
            </a:custGeom>
            <a:solidFill>
              <a:srgbClr val="98D36E"/>
            </a:solidFill>
          </p:spPr>
        </p:sp>
      </p:grpSp>
      <p:sp>
        <p:nvSpPr>
          <p:cNvPr name="TextBox 14" id="14"/>
          <p:cNvSpPr txBox="true"/>
          <p:nvPr/>
        </p:nvSpPr>
        <p:spPr>
          <a:xfrm rot="0">
            <a:off x="11968528" y="843331"/>
            <a:ext cx="5659010" cy="888746"/>
          </a:xfrm>
          <a:prstGeom prst="rect">
            <a:avLst/>
          </a:prstGeom>
        </p:spPr>
        <p:txBody>
          <a:bodyPr anchor="t" rtlCol="false" tIns="0" lIns="0" bIns="0" rIns="0">
            <a:spAutoFit/>
          </a:bodyPr>
          <a:lstStyle/>
          <a:p>
            <a:pPr algn="ctr" marL="0" indent="0" lvl="0">
              <a:lnSpc>
                <a:spcPts val="3472"/>
              </a:lnSpc>
              <a:spcBef>
                <a:spcPct val="0"/>
              </a:spcBef>
            </a:pPr>
            <a:r>
              <a:rPr lang="en-US" sz="3100">
                <a:solidFill>
                  <a:srgbClr val="FFFFFF"/>
                </a:solidFill>
                <a:latin typeface="Lato"/>
                <a:ea typeface="Lato"/>
                <a:cs typeface="Lato"/>
                <a:sym typeface="Lato"/>
              </a:rPr>
              <a:t>INSIGHT 5: DEFICIENTE GESTIÓN DE COMUNICACIÓN</a:t>
            </a:r>
          </a:p>
        </p:txBody>
      </p:sp>
      <p:sp>
        <p:nvSpPr>
          <p:cNvPr name="TextBox 15" id="15"/>
          <p:cNvSpPr txBox="true"/>
          <p:nvPr/>
        </p:nvSpPr>
        <p:spPr>
          <a:xfrm rot="0">
            <a:off x="7902552" y="2443975"/>
            <a:ext cx="9724986" cy="3362325"/>
          </a:xfrm>
          <a:prstGeom prst="rect">
            <a:avLst/>
          </a:prstGeom>
        </p:spPr>
        <p:txBody>
          <a:bodyPr anchor="t" rtlCol="false" tIns="0" lIns="0" bIns="0" rIns="0">
            <a:spAutoFit/>
          </a:bodyPr>
          <a:lstStyle/>
          <a:p>
            <a:pPr algn="ctr" marL="596810" indent="-298405" lvl="1">
              <a:lnSpc>
                <a:spcPts val="3317"/>
              </a:lnSpc>
              <a:buFont typeface="Arial"/>
              <a:buChar char="•"/>
            </a:pPr>
            <a:r>
              <a:rPr lang="en-US" b="true" sz="2764">
                <a:solidFill>
                  <a:srgbClr val="000000"/>
                </a:solidFill>
                <a:latin typeface="Lato Bold"/>
                <a:ea typeface="Lato Bold"/>
                <a:cs typeface="Lato Bold"/>
                <a:sym typeface="Lato Bold"/>
              </a:rPr>
              <a:t>Reuniones de </a:t>
            </a:r>
            <a:r>
              <a:rPr lang="en-US" b="true" sz="2764">
                <a:solidFill>
                  <a:srgbClr val="009600"/>
                </a:solidFill>
                <a:latin typeface="Lato Bold"/>
                <a:ea typeface="Lato Bold"/>
                <a:cs typeface="Lato Bold"/>
                <a:sym typeface="Lato Bold"/>
              </a:rPr>
              <a:t>brainstorming</a:t>
            </a:r>
            <a:r>
              <a:rPr lang="en-US" b="true" sz="2764">
                <a:solidFill>
                  <a:srgbClr val="000000"/>
                </a:solidFill>
                <a:latin typeface="Lato Bold"/>
                <a:ea typeface="Lato Bold"/>
                <a:cs typeface="Lato Bold"/>
                <a:sym typeface="Lato Bold"/>
              </a:rPr>
              <a:t> para que los colaboradores puedan proponer ideas de que forma se puede comunicar los proyectos o información que sea necesaria.</a:t>
            </a:r>
          </a:p>
          <a:p>
            <a:pPr algn="ctr" marL="596810" indent="-298405" lvl="1">
              <a:lnSpc>
                <a:spcPts val="3317"/>
              </a:lnSpc>
              <a:buFont typeface="Arial"/>
              <a:buChar char="•"/>
            </a:pPr>
            <a:r>
              <a:rPr lang="en-US" b="true" sz="2764">
                <a:solidFill>
                  <a:srgbClr val="000000"/>
                </a:solidFill>
                <a:latin typeface="Lato Bold"/>
                <a:ea typeface="Lato Bold"/>
                <a:cs typeface="Lato Bold"/>
                <a:sym typeface="Lato Bold"/>
              </a:rPr>
              <a:t>Las sesiones serán liderados por los </a:t>
            </a:r>
            <a:r>
              <a:rPr lang="en-US" b="true" sz="2764">
                <a:solidFill>
                  <a:srgbClr val="009600"/>
                </a:solidFill>
                <a:latin typeface="Lato Bold"/>
                <a:ea typeface="Lato Bold"/>
                <a:cs typeface="Lato Bold"/>
                <a:sym typeface="Lato Bold"/>
              </a:rPr>
              <a:t>Directivos y motivaran la participación de todos los miembros</a:t>
            </a:r>
            <a:r>
              <a:rPr lang="en-US" b="true" sz="2764">
                <a:solidFill>
                  <a:srgbClr val="000000"/>
                </a:solidFill>
                <a:latin typeface="Lato Bold"/>
                <a:ea typeface="Lato Bold"/>
                <a:cs typeface="Lato Bold"/>
                <a:sym typeface="Lato Bold"/>
              </a:rPr>
              <a:t>, reconociendo las mejoras ideas, tanto de publicaciones internas como externas, y haciéndolas realidad como parte de una campaña. </a:t>
            </a:r>
          </a:p>
        </p:txBody>
      </p:sp>
      <p:sp>
        <p:nvSpPr>
          <p:cNvPr name="TextBox 16" id="16"/>
          <p:cNvSpPr txBox="true"/>
          <p:nvPr/>
        </p:nvSpPr>
        <p:spPr>
          <a:xfrm rot="0">
            <a:off x="6567209" y="6179049"/>
            <a:ext cx="5153582" cy="1857375"/>
          </a:xfrm>
          <a:prstGeom prst="rect">
            <a:avLst/>
          </a:prstGeom>
        </p:spPr>
        <p:txBody>
          <a:bodyPr anchor="t" rtlCol="false" tIns="0" lIns="0" bIns="0" rIns="0">
            <a:spAutoFit/>
          </a:bodyPr>
          <a:lstStyle/>
          <a:p>
            <a:pPr algn="ctr">
              <a:lnSpc>
                <a:spcPts val="2999"/>
              </a:lnSpc>
            </a:pPr>
            <a:r>
              <a:rPr lang="en-US" sz="2499" b="true">
                <a:solidFill>
                  <a:srgbClr val="009600"/>
                </a:solidFill>
                <a:latin typeface="Lato Bold"/>
                <a:ea typeface="Lato Bold"/>
                <a:cs typeface="Lato Bold"/>
                <a:sym typeface="Lato Bold"/>
              </a:rPr>
              <a:t>Soluciona:</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Uso deficiente de medios de comunicación</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Los medios de comunicación no se adaptan a los colaboradores</a:t>
            </a:r>
          </a:p>
        </p:txBody>
      </p:sp>
      <p:sp>
        <p:nvSpPr>
          <p:cNvPr name="TextBox 17" id="17"/>
          <p:cNvSpPr txBox="true"/>
          <p:nvPr/>
        </p:nvSpPr>
        <p:spPr>
          <a:xfrm rot="0">
            <a:off x="12570146" y="6179049"/>
            <a:ext cx="5285795" cy="1857375"/>
          </a:xfrm>
          <a:prstGeom prst="rect">
            <a:avLst/>
          </a:prstGeom>
        </p:spPr>
        <p:txBody>
          <a:bodyPr anchor="t" rtlCol="false" tIns="0" lIns="0" bIns="0" rIns="0">
            <a:spAutoFit/>
          </a:bodyPr>
          <a:lstStyle/>
          <a:p>
            <a:pPr algn="ctr">
              <a:lnSpc>
                <a:spcPts val="2999"/>
              </a:lnSpc>
            </a:pPr>
            <a:r>
              <a:rPr lang="en-US" sz="2499" b="true">
                <a:solidFill>
                  <a:srgbClr val="009600"/>
                </a:solidFill>
                <a:latin typeface="Lato Bold"/>
                <a:ea typeface="Lato Bold"/>
                <a:cs typeface="Lato Bold"/>
                <a:sym typeface="Lato Bold"/>
              </a:rPr>
              <a:t>Objetivos:</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Fomentar la creatividad y unión del equipo</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Fomentar la participación de todo nivel en la comunicación</a:t>
            </a:r>
          </a:p>
        </p:txBody>
      </p:sp>
      <p:sp>
        <p:nvSpPr>
          <p:cNvPr name="Freeform 18" id="18"/>
          <p:cNvSpPr/>
          <p:nvPr/>
        </p:nvSpPr>
        <p:spPr>
          <a:xfrm flipH="false" flipV="false" rot="0">
            <a:off x="5396627" y="8525779"/>
            <a:ext cx="720590" cy="720590"/>
          </a:xfrm>
          <a:custGeom>
            <a:avLst/>
            <a:gdLst/>
            <a:ahLst/>
            <a:cxnLst/>
            <a:rect r="r" b="b" t="t" l="l"/>
            <a:pathLst>
              <a:path h="720590" w="720590">
                <a:moveTo>
                  <a:pt x="0" y="0"/>
                </a:moveTo>
                <a:lnTo>
                  <a:pt x="720590" y="0"/>
                </a:lnTo>
                <a:lnTo>
                  <a:pt x="720590" y="720590"/>
                </a:lnTo>
                <a:lnTo>
                  <a:pt x="0" y="7205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4818388" y="9401978"/>
            <a:ext cx="5394875" cy="588844"/>
          </a:xfrm>
          <a:prstGeom prst="rect">
            <a:avLst/>
          </a:prstGeom>
        </p:spPr>
        <p:txBody>
          <a:bodyPr anchor="t" rtlCol="false" tIns="0" lIns="0" bIns="0" rIns="0">
            <a:spAutoFit/>
          </a:bodyPr>
          <a:lstStyle/>
          <a:p>
            <a:pPr algn="ctr">
              <a:lnSpc>
                <a:spcPts val="2318"/>
              </a:lnSpc>
            </a:pPr>
            <a:r>
              <a:rPr lang="en-US" sz="1931" b="true">
                <a:solidFill>
                  <a:srgbClr val="009600"/>
                </a:solidFill>
                <a:latin typeface="Lato Bold"/>
                <a:ea typeface="Lato Bold"/>
                <a:cs typeface="Lato Bold"/>
                <a:sym typeface="Lato Bold"/>
              </a:rPr>
              <a:t>Consejo Directivo/ Personal Administrativo</a:t>
            </a:r>
          </a:p>
          <a:p>
            <a:pPr algn="ctr">
              <a:lnSpc>
                <a:spcPts val="2318"/>
              </a:lnSpc>
            </a:pPr>
            <a:r>
              <a:rPr lang="en-US" b="true" sz="1931">
                <a:solidFill>
                  <a:srgbClr val="009600"/>
                </a:solidFill>
                <a:latin typeface="Lato Bold"/>
                <a:ea typeface="Lato Bold"/>
                <a:cs typeface="Lato Bold"/>
                <a:sym typeface="Lato Bold"/>
              </a:rPr>
              <a:t> Coordinadores de campo/ Técnicos de campo</a:t>
            </a:r>
          </a:p>
        </p:txBody>
      </p:sp>
      <p:sp>
        <p:nvSpPr>
          <p:cNvPr name="TextBox 20" id="20"/>
          <p:cNvSpPr txBox="true"/>
          <p:nvPr/>
        </p:nvSpPr>
        <p:spPr>
          <a:xfrm rot="0">
            <a:off x="5909371" y="8700336"/>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Público objetivo</a:t>
            </a:r>
          </a:p>
        </p:txBody>
      </p:sp>
      <p:sp>
        <p:nvSpPr>
          <p:cNvPr name="Freeform 21" id="21"/>
          <p:cNvSpPr/>
          <p:nvPr/>
        </p:nvSpPr>
        <p:spPr>
          <a:xfrm flipH="false" flipV="false" rot="0">
            <a:off x="12969111" y="8513847"/>
            <a:ext cx="720590" cy="720590"/>
          </a:xfrm>
          <a:custGeom>
            <a:avLst/>
            <a:gdLst/>
            <a:ahLst/>
            <a:cxnLst/>
            <a:rect r="r" b="b" t="t" l="l"/>
            <a:pathLst>
              <a:path h="720590" w="720590">
                <a:moveTo>
                  <a:pt x="0" y="0"/>
                </a:moveTo>
                <a:lnTo>
                  <a:pt x="720590" y="0"/>
                </a:lnTo>
                <a:lnTo>
                  <a:pt x="720590" y="720591"/>
                </a:lnTo>
                <a:lnTo>
                  <a:pt x="0" y="7205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3152143" y="8688405"/>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Frecuencia</a:t>
            </a:r>
          </a:p>
        </p:txBody>
      </p:sp>
      <p:sp>
        <p:nvSpPr>
          <p:cNvPr name="TextBox 23" id="23"/>
          <p:cNvSpPr txBox="true"/>
          <p:nvPr/>
        </p:nvSpPr>
        <p:spPr>
          <a:xfrm rot="0">
            <a:off x="12969111" y="9401978"/>
            <a:ext cx="5057392" cy="294422"/>
          </a:xfrm>
          <a:prstGeom prst="rect">
            <a:avLst/>
          </a:prstGeom>
        </p:spPr>
        <p:txBody>
          <a:bodyPr anchor="t" rtlCol="false" tIns="0" lIns="0" bIns="0" rIns="0">
            <a:spAutoFit/>
          </a:bodyPr>
          <a:lstStyle/>
          <a:p>
            <a:pPr algn="ctr">
              <a:lnSpc>
                <a:spcPts val="2318"/>
              </a:lnSpc>
            </a:pPr>
            <a:r>
              <a:rPr lang="en-US" b="true" sz="1931">
                <a:solidFill>
                  <a:srgbClr val="009600"/>
                </a:solidFill>
                <a:latin typeface="Lato Bold"/>
                <a:ea typeface="Lato Bold"/>
                <a:cs typeface="Lato Bold"/>
                <a:sym typeface="Lato Bold"/>
              </a:rPr>
              <a:t>Reuniones de brainstorming cada 3 o 4 meses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74010" y="8968308"/>
            <a:ext cx="8740200" cy="225000"/>
          </a:xfrm>
          <a:prstGeom prst="rect">
            <a:avLst/>
          </a:prstGeom>
        </p:spPr>
        <p:txBody>
          <a:bodyPr anchor="t" rtlCol="false" tIns="0" lIns="0" bIns="0" rIns="0">
            <a:spAutoFit/>
          </a:bodyPr>
          <a:lstStyle/>
          <a:p>
            <a:pPr algn="ctr">
              <a:lnSpc>
                <a:spcPts val="1754"/>
              </a:lnSpc>
            </a:pPr>
            <a:r>
              <a:rPr lang="en-US" sz="1462">
                <a:solidFill>
                  <a:srgbClr val="FFFFFF"/>
                </a:solidFill>
                <a:latin typeface="Lato"/>
                <a:ea typeface="Lato"/>
                <a:cs typeface="Lato"/>
                <a:sym typeface="Lato"/>
              </a:rPr>
              <a:t>September 2016</a:t>
            </a:r>
          </a:p>
        </p:txBody>
      </p:sp>
      <p:grpSp>
        <p:nvGrpSpPr>
          <p:cNvPr name="Group 3" id="3"/>
          <p:cNvGrpSpPr/>
          <p:nvPr/>
        </p:nvGrpSpPr>
        <p:grpSpPr>
          <a:xfrm rot="0">
            <a:off x="0" y="0"/>
            <a:ext cx="18288000" cy="10294622"/>
            <a:chOff x="0" y="0"/>
            <a:chExt cx="24384000" cy="13726163"/>
          </a:xfrm>
        </p:grpSpPr>
        <p:sp>
          <p:nvSpPr>
            <p:cNvPr name="Freeform 4" id="4"/>
            <p:cNvSpPr/>
            <p:nvPr/>
          </p:nvSpPr>
          <p:spPr>
            <a:xfrm flipH="false" flipV="false" rot="0">
              <a:off x="0" y="0"/>
              <a:ext cx="24384000" cy="13726193"/>
            </a:xfrm>
            <a:custGeom>
              <a:avLst/>
              <a:gdLst/>
              <a:ahLst/>
              <a:cxnLst/>
              <a:rect r="r" b="b" t="t" l="l"/>
              <a:pathLst>
                <a:path h="13726193" w="24384000">
                  <a:moveTo>
                    <a:pt x="0" y="0"/>
                  </a:moveTo>
                  <a:lnTo>
                    <a:pt x="24384000" y="0"/>
                  </a:lnTo>
                  <a:lnTo>
                    <a:pt x="24384000" y="13726193"/>
                  </a:lnTo>
                  <a:lnTo>
                    <a:pt x="0" y="13726193"/>
                  </a:lnTo>
                  <a:close/>
                </a:path>
              </a:pathLst>
            </a:custGeom>
            <a:solidFill>
              <a:srgbClr val="73B744"/>
            </a:solidFill>
          </p:spPr>
        </p:sp>
      </p:grpSp>
      <p:grpSp>
        <p:nvGrpSpPr>
          <p:cNvPr name="Group 5" id="5"/>
          <p:cNvGrpSpPr/>
          <p:nvPr/>
        </p:nvGrpSpPr>
        <p:grpSpPr>
          <a:xfrm rot="0">
            <a:off x="14633648" y="-717241"/>
            <a:ext cx="4182504" cy="41825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2400"/>
                </a:lnSpc>
              </a:pPr>
            </a:p>
          </p:txBody>
        </p:sp>
      </p:grpSp>
      <p:sp>
        <p:nvSpPr>
          <p:cNvPr name="Freeform 8" id="8"/>
          <p:cNvSpPr/>
          <p:nvPr/>
        </p:nvSpPr>
        <p:spPr>
          <a:xfrm flipH="false" flipV="false" rot="0">
            <a:off x="15403750" y="253914"/>
            <a:ext cx="2642300" cy="2642300"/>
          </a:xfrm>
          <a:custGeom>
            <a:avLst/>
            <a:gdLst/>
            <a:ahLst/>
            <a:cxnLst/>
            <a:rect r="r" b="b" t="t" l="l"/>
            <a:pathLst>
              <a:path h="2642300" w="2642300">
                <a:moveTo>
                  <a:pt x="0" y="0"/>
                </a:moveTo>
                <a:lnTo>
                  <a:pt x="2642300" y="0"/>
                </a:lnTo>
                <a:lnTo>
                  <a:pt x="2642300" y="2642300"/>
                </a:lnTo>
                <a:lnTo>
                  <a:pt x="0" y="2642300"/>
                </a:lnTo>
                <a:lnTo>
                  <a:pt x="0" y="0"/>
                </a:lnTo>
                <a:close/>
              </a:path>
            </a:pathLst>
          </a:custGeom>
          <a:blipFill>
            <a:blip r:embed="rId3"/>
            <a:stretch>
              <a:fillRect l="0" t="0" r="0" b="0"/>
            </a:stretch>
          </a:blipFill>
        </p:spPr>
      </p:sp>
      <p:sp>
        <p:nvSpPr>
          <p:cNvPr name="Freeform 9" id="9"/>
          <p:cNvSpPr/>
          <p:nvPr/>
        </p:nvSpPr>
        <p:spPr>
          <a:xfrm flipH="false" flipV="false" rot="0">
            <a:off x="773225" y="8832854"/>
            <a:ext cx="2189007" cy="1400965"/>
          </a:xfrm>
          <a:custGeom>
            <a:avLst/>
            <a:gdLst/>
            <a:ahLst/>
            <a:cxnLst/>
            <a:rect r="r" b="b" t="t" l="l"/>
            <a:pathLst>
              <a:path h="1400965" w="2189007">
                <a:moveTo>
                  <a:pt x="0" y="0"/>
                </a:moveTo>
                <a:lnTo>
                  <a:pt x="2189007" y="0"/>
                </a:lnTo>
                <a:lnTo>
                  <a:pt x="2189007" y="1400965"/>
                </a:lnTo>
                <a:lnTo>
                  <a:pt x="0" y="1400965"/>
                </a:lnTo>
                <a:lnTo>
                  <a:pt x="0" y="0"/>
                </a:lnTo>
                <a:close/>
              </a:path>
            </a:pathLst>
          </a:custGeom>
          <a:blipFill>
            <a:blip r:embed="rId4"/>
            <a:stretch>
              <a:fillRect l="0" t="0" r="0" b="0"/>
            </a:stretch>
          </a:blipFill>
        </p:spPr>
      </p:sp>
      <p:sp>
        <p:nvSpPr>
          <p:cNvPr name="Freeform 10" id="10"/>
          <p:cNvSpPr/>
          <p:nvPr/>
        </p:nvSpPr>
        <p:spPr>
          <a:xfrm flipH="false" flipV="false" rot="0">
            <a:off x="11842726" y="8920285"/>
            <a:ext cx="2777119" cy="1069191"/>
          </a:xfrm>
          <a:custGeom>
            <a:avLst/>
            <a:gdLst/>
            <a:ahLst/>
            <a:cxnLst/>
            <a:rect r="r" b="b" t="t" l="l"/>
            <a:pathLst>
              <a:path h="1069191" w="2777119">
                <a:moveTo>
                  <a:pt x="0" y="0"/>
                </a:moveTo>
                <a:lnTo>
                  <a:pt x="2777120" y="0"/>
                </a:lnTo>
                <a:lnTo>
                  <a:pt x="2777120" y="1069191"/>
                </a:lnTo>
                <a:lnTo>
                  <a:pt x="0" y="10691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4048708"/>
            <a:ext cx="11165071" cy="1932409"/>
          </a:xfrm>
          <a:prstGeom prst="rect">
            <a:avLst/>
          </a:prstGeom>
        </p:spPr>
        <p:txBody>
          <a:bodyPr anchor="t" rtlCol="false" tIns="0" lIns="0" bIns="0" rIns="0">
            <a:spAutoFit/>
          </a:bodyPr>
          <a:lstStyle/>
          <a:p>
            <a:pPr algn="l">
              <a:lnSpc>
                <a:spcPts val="15917"/>
              </a:lnSpc>
            </a:pPr>
            <a:r>
              <a:rPr lang="en-US" b="true" sz="11053">
                <a:solidFill>
                  <a:srgbClr val="FFFFFF"/>
                </a:solidFill>
                <a:latin typeface="Lato Bold"/>
                <a:ea typeface="Lato Bold"/>
                <a:cs typeface="Lato Bold"/>
                <a:sym typeface="Lato Bold"/>
              </a:rPr>
              <a:t>DESCOSUR</a:t>
            </a:r>
          </a:p>
        </p:txBody>
      </p:sp>
      <p:sp>
        <p:nvSpPr>
          <p:cNvPr name="TextBox 12" id="12"/>
          <p:cNvSpPr txBox="true"/>
          <p:nvPr/>
        </p:nvSpPr>
        <p:spPr>
          <a:xfrm rot="0">
            <a:off x="13540150" y="9193276"/>
            <a:ext cx="3727200" cy="371394"/>
          </a:xfrm>
          <a:prstGeom prst="rect">
            <a:avLst/>
          </a:prstGeom>
        </p:spPr>
        <p:txBody>
          <a:bodyPr anchor="t" rtlCol="false" tIns="0" lIns="0" bIns="0" rIns="0">
            <a:spAutoFit/>
          </a:bodyPr>
          <a:lstStyle/>
          <a:p>
            <a:pPr algn="r">
              <a:lnSpc>
                <a:spcPts val="2954"/>
              </a:lnSpc>
            </a:pPr>
            <a:r>
              <a:rPr lang="en-US" b="true" sz="2462">
                <a:solidFill>
                  <a:srgbClr val="FFFFFF"/>
                </a:solidFill>
                <a:latin typeface="Lato Bold"/>
                <a:ea typeface="Lato Bold"/>
                <a:cs typeface="Lato Bold"/>
                <a:sym typeface="Lato Bold"/>
              </a:rPr>
              <a:t>Diciembre </a:t>
            </a:r>
            <a:r>
              <a:rPr lang="en-US" b="true" sz="2462">
                <a:solidFill>
                  <a:srgbClr val="FFFFFF"/>
                </a:solidFill>
                <a:latin typeface="Lato Bold"/>
                <a:ea typeface="Lato Bold"/>
                <a:cs typeface="Lato Bold"/>
                <a:sym typeface="Lato Bold"/>
              </a:rPr>
              <a:t>2023</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996720" y="755591"/>
            <a:ext cx="10127676" cy="10127676"/>
          </a:xfrm>
          <a:custGeom>
            <a:avLst/>
            <a:gdLst/>
            <a:ahLst/>
            <a:cxnLst/>
            <a:rect r="r" b="b" t="t" l="l"/>
            <a:pathLst>
              <a:path h="10127676" w="10127676">
                <a:moveTo>
                  <a:pt x="10127676" y="10127676"/>
                </a:moveTo>
                <a:lnTo>
                  <a:pt x="0" y="10127676"/>
                </a:lnTo>
                <a:lnTo>
                  <a:pt x="0" y="0"/>
                </a:lnTo>
                <a:lnTo>
                  <a:pt x="10127676" y="0"/>
                </a:lnTo>
                <a:lnTo>
                  <a:pt x="10127676" y="1012767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11124" y="1451274"/>
            <a:ext cx="9226950" cy="922695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4"/>
              <a:stretch>
                <a:fillRect l="0" t="-3217" r="-59110" b="-2790"/>
              </a:stretch>
            </a:blipFill>
          </p:spPr>
        </p:sp>
      </p:grpSp>
      <p:grpSp>
        <p:nvGrpSpPr>
          <p:cNvPr name="Group 5" id="5"/>
          <p:cNvGrpSpPr/>
          <p:nvPr/>
        </p:nvGrpSpPr>
        <p:grpSpPr>
          <a:xfrm rot="0">
            <a:off x="17920153" y="2595562"/>
            <a:ext cx="539297" cy="3086100"/>
            <a:chOff x="0" y="0"/>
            <a:chExt cx="142037" cy="812800"/>
          </a:xfrm>
        </p:grpSpPr>
        <p:sp>
          <p:nvSpPr>
            <p:cNvPr name="Freeform 6" id="6"/>
            <p:cNvSpPr/>
            <p:nvPr/>
          </p:nvSpPr>
          <p:spPr>
            <a:xfrm flipH="false" flipV="false" rot="0">
              <a:off x="0" y="0"/>
              <a:ext cx="142037" cy="812800"/>
            </a:xfrm>
            <a:custGeom>
              <a:avLst/>
              <a:gdLst/>
              <a:ahLst/>
              <a:cxnLst/>
              <a:rect r="r" b="b" t="t" l="l"/>
              <a:pathLst>
                <a:path h="812800" w="142037">
                  <a:moveTo>
                    <a:pt x="0" y="0"/>
                  </a:moveTo>
                  <a:lnTo>
                    <a:pt x="142037" y="0"/>
                  </a:lnTo>
                  <a:lnTo>
                    <a:pt x="142037" y="812800"/>
                  </a:lnTo>
                  <a:lnTo>
                    <a:pt x="0" y="812800"/>
                  </a:lnTo>
                  <a:close/>
                </a:path>
              </a:pathLst>
            </a:custGeom>
            <a:solidFill>
              <a:srgbClr val="009600"/>
            </a:solidFill>
          </p:spPr>
        </p:sp>
        <p:sp>
          <p:nvSpPr>
            <p:cNvPr name="TextBox 7" id="7"/>
            <p:cNvSpPr txBox="true"/>
            <p:nvPr/>
          </p:nvSpPr>
          <p:spPr>
            <a:xfrm>
              <a:off x="0" y="-66675"/>
              <a:ext cx="142037" cy="879475"/>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0" y="0"/>
            <a:ext cx="18288000" cy="1511182"/>
            <a:chOff x="0" y="0"/>
            <a:chExt cx="4816593" cy="398007"/>
          </a:xfrm>
        </p:grpSpPr>
        <p:sp>
          <p:nvSpPr>
            <p:cNvPr name="Freeform 9" id="9"/>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009600"/>
            </a:solidFill>
          </p:spPr>
        </p:sp>
        <p:sp>
          <p:nvSpPr>
            <p:cNvPr name="TextBox 10" id="10"/>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grpSp>
        <p:nvGrpSpPr>
          <p:cNvPr name="Group 11" id="11"/>
          <p:cNvGrpSpPr/>
          <p:nvPr/>
        </p:nvGrpSpPr>
        <p:grpSpPr>
          <a:xfrm rot="0">
            <a:off x="11676739" y="581595"/>
            <a:ext cx="6242588" cy="1393371"/>
            <a:chOff x="0" y="0"/>
            <a:chExt cx="6331591" cy="1413237"/>
          </a:xfrm>
        </p:grpSpPr>
        <p:sp>
          <p:nvSpPr>
            <p:cNvPr name="Freeform 12" id="12"/>
            <p:cNvSpPr/>
            <p:nvPr/>
          </p:nvSpPr>
          <p:spPr>
            <a:xfrm flipH="false" flipV="false" rot="0">
              <a:off x="0" y="0"/>
              <a:ext cx="6331628" cy="1413313"/>
            </a:xfrm>
            <a:custGeom>
              <a:avLst/>
              <a:gdLst/>
              <a:ahLst/>
              <a:cxnLst/>
              <a:rect r="r" b="b" t="t" l="l"/>
              <a:pathLst>
                <a:path h="1413313" w="6331628">
                  <a:moveTo>
                    <a:pt x="0" y="235586"/>
                  </a:moveTo>
                  <a:cubicBezTo>
                    <a:pt x="0" y="105505"/>
                    <a:pt x="78189" y="0"/>
                    <a:pt x="174592" y="0"/>
                  </a:cubicBezTo>
                  <a:lnTo>
                    <a:pt x="6157037" y="0"/>
                  </a:lnTo>
                  <a:cubicBezTo>
                    <a:pt x="6253439" y="0"/>
                    <a:pt x="6331628" y="105505"/>
                    <a:pt x="6331628" y="235586"/>
                  </a:cubicBezTo>
                  <a:lnTo>
                    <a:pt x="6331628" y="1177757"/>
                  </a:lnTo>
                  <a:cubicBezTo>
                    <a:pt x="6331628" y="1307838"/>
                    <a:pt x="6253439" y="1413313"/>
                    <a:pt x="6157037" y="1413313"/>
                  </a:cubicBezTo>
                  <a:lnTo>
                    <a:pt x="174592" y="1413313"/>
                  </a:lnTo>
                  <a:cubicBezTo>
                    <a:pt x="78189" y="1413167"/>
                    <a:pt x="0" y="1307838"/>
                    <a:pt x="0" y="1177757"/>
                  </a:cubicBezTo>
                  <a:close/>
                </a:path>
              </a:pathLst>
            </a:custGeom>
            <a:solidFill>
              <a:srgbClr val="98D36E"/>
            </a:solidFill>
          </p:spPr>
        </p:sp>
      </p:grpSp>
      <p:sp>
        <p:nvSpPr>
          <p:cNvPr name="Freeform 13" id="13"/>
          <p:cNvSpPr/>
          <p:nvPr/>
        </p:nvSpPr>
        <p:spPr>
          <a:xfrm flipH="false" flipV="false" rot="0">
            <a:off x="4624319" y="8525779"/>
            <a:ext cx="720590" cy="720590"/>
          </a:xfrm>
          <a:custGeom>
            <a:avLst/>
            <a:gdLst/>
            <a:ahLst/>
            <a:cxnLst/>
            <a:rect r="r" b="b" t="t" l="l"/>
            <a:pathLst>
              <a:path h="720590" w="720590">
                <a:moveTo>
                  <a:pt x="0" y="0"/>
                </a:moveTo>
                <a:lnTo>
                  <a:pt x="720591" y="0"/>
                </a:lnTo>
                <a:lnTo>
                  <a:pt x="720591" y="720590"/>
                </a:lnTo>
                <a:lnTo>
                  <a:pt x="0" y="7205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3955730" y="8525779"/>
            <a:ext cx="720590" cy="720590"/>
          </a:xfrm>
          <a:custGeom>
            <a:avLst/>
            <a:gdLst/>
            <a:ahLst/>
            <a:cxnLst/>
            <a:rect r="r" b="b" t="t" l="l"/>
            <a:pathLst>
              <a:path h="720590" w="720590">
                <a:moveTo>
                  <a:pt x="0" y="0"/>
                </a:moveTo>
                <a:lnTo>
                  <a:pt x="720590" y="0"/>
                </a:lnTo>
                <a:lnTo>
                  <a:pt x="720590" y="720590"/>
                </a:lnTo>
                <a:lnTo>
                  <a:pt x="0" y="7205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9891400" y="8729412"/>
            <a:ext cx="712707" cy="607745"/>
          </a:xfrm>
          <a:custGeom>
            <a:avLst/>
            <a:gdLst/>
            <a:ahLst/>
            <a:cxnLst/>
            <a:rect r="r" b="b" t="t" l="l"/>
            <a:pathLst>
              <a:path h="607745" w="712707">
                <a:moveTo>
                  <a:pt x="0" y="0"/>
                </a:moveTo>
                <a:lnTo>
                  <a:pt x="712707" y="0"/>
                </a:lnTo>
                <a:lnTo>
                  <a:pt x="712707" y="607745"/>
                </a:lnTo>
                <a:lnTo>
                  <a:pt x="0" y="6077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435487" y="457200"/>
            <a:ext cx="10642871" cy="571500"/>
          </a:xfrm>
          <a:prstGeom prst="rect">
            <a:avLst/>
          </a:prstGeom>
        </p:spPr>
        <p:txBody>
          <a:bodyPr anchor="t" rtlCol="false" tIns="0" lIns="0" bIns="0" rIns="0">
            <a:spAutoFit/>
          </a:bodyPr>
          <a:lstStyle/>
          <a:p>
            <a:pPr algn="l">
              <a:lnSpc>
                <a:spcPts val="4559"/>
              </a:lnSpc>
            </a:pPr>
            <a:r>
              <a:rPr lang="en-US" b="true" sz="3799">
                <a:solidFill>
                  <a:srgbClr val="FFFFFF"/>
                </a:solidFill>
                <a:latin typeface="Lato Bold"/>
                <a:ea typeface="Lato Bold"/>
                <a:cs typeface="Lato Bold"/>
                <a:sym typeface="Lato Bold"/>
              </a:rPr>
              <a:t>9. NOTICIAS RÁPIDAS CON DESQUITO</a:t>
            </a:r>
          </a:p>
        </p:txBody>
      </p:sp>
      <p:sp>
        <p:nvSpPr>
          <p:cNvPr name="TextBox 17" id="17"/>
          <p:cNvSpPr txBox="true"/>
          <p:nvPr/>
        </p:nvSpPr>
        <p:spPr>
          <a:xfrm rot="0">
            <a:off x="11968528" y="843331"/>
            <a:ext cx="5659010" cy="888746"/>
          </a:xfrm>
          <a:prstGeom prst="rect">
            <a:avLst/>
          </a:prstGeom>
        </p:spPr>
        <p:txBody>
          <a:bodyPr anchor="t" rtlCol="false" tIns="0" lIns="0" bIns="0" rIns="0">
            <a:spAutoFit/>
          </a:bodyPr>
          <a:lstStyle/>
          <a:p>
            <a:pPr algn="ctr" marL="0" indent="0" lvl="0">
              <a:lnSpc>
                <a:spcPts val="3472"/>
              </a:lnSpc>
              <a:spcBef>
                <a:spcPct val="0"/>
              </a:spcBef>
            </a:pPr>
            <a:r>
              <a:rPr lang="en-US" sz="3100">
                <a:solidFill>
                  <a:srgbClr val="FFFFFF"/>
                </a:solidFill>
                <a:latin typeface="Lato"/>
                <a:ea typeface="Lato"/>
                <a:cs typeface="Lato"/>
                <a:sym typeface="Lato"/>
              </a:rPr>
              <a:t>INSIGHT 5: DEFICIENTE GESTIÓN DE COMUNICACIÓN</a:t>
            </a:r>
          </a:p>
        </p:txBody>
      </p:sp>
      <p:sp>
        <p:nvSpPr>
          <p:cNvPr name="TextBox 18" id="18"/>
          <p:cNvSpPr txBox="true"/>
          <p:nvPr/>
        </p:nvSpPr>
        <p:spPr>
          <a:xfrm rot="0">
            <a:off x="7902552" y="2714625"/>
            <a:ext cx="9724986" cy="2524125"/>
          </a:xfrm>
          <a:prstGeom prst="rect">
            <a:avLst/>
          </a:prstGeom>
        </p:spPr>
        <p:txBody>
          <a:bodyPr anchor="t" rtlCol="false" tIns="0" lIns="0" bIns="0" rIns="0">
            <a:spAutoFit/>
          </a:bodyPr>
          <a:lstStyle/>
          <a:p>
            <a:pPr algn="ctr">
              <a:lnSpc>
                <a:spcPts val="3317"/>
              </a:lnSpc>
            </a:pPr>
            <a:r>
              <a:rPr lang="en-US" b="true" sz="2764">
                <a:solidFill>
                  <a:srgbClr val="000000"/>
                </a:solidFill>
                <a:latin typeface="Lato Bold"/>
                <a:ea typeface="Lato Bold"/>
                <a:cs typeface="Lato Bold"/>
                <a:sym typeface="Lato Bold"/>
              </a:rPr>
              <a:t>Implementación de una </a:t>
            </a:r>
            <a:r>
              <a:rPr lang="en-US" b="true" sz="2764">
                <a:solidFill>
                  <a:srgbClr val="009600"/>
                </a:solidFill>
                <a:latin typeface="Lato Bold"/>
                <a:ea typeface="Lato Bold"/>
                <a:cs typeface="Lato Bold"/>
                <a:sym typeface="Lato Bold"/>
              </a:rPr>
              <a:t>campaña de comunicación rápida y efectiva mediante</a:t>
            </a:r>
            <a:r>
              <a:rPr lang="en-US" b="true" sz="2764">
                <a:solidFill>
                  <a:srgbClr val="000000"/>
                </a:solidFill>
                <a:latin typeface="Lato Bold"/>
                <a:ea typeface="Lato Bold"/>
                <a:cs typeface="Lato Bold"/>
                <a:sym typeface="Lato Bold"/>
              </a:rPr>
              <a:t> el envío de posts y recursos visuales a través de WhatsApp. Diseñados para ser fácilmente consumidos, estos posts ofrecerán información concisa y visualmente atractiva sobre avances de proyectos, eventos y logros destacados.</a:t>
            </a:r>
          </a:p>
        </p:txBody>
      </p:sp>
      <p:sp>
        <p:nvSpPr>
          <p:cNvPr name="TextBox 19" id="19"/>
          <p:cNvSpPr txBox="true"/>
          <p:nvPr/>
        </p:nvSpPr>
        <p:spPr>
          <a:xfrm rot="0">
            <a:off x="9576070" y="9465174"/>
            <a:ext cx="3720910" cy="571500"/>
          </a:xfrm>
          <a:prstGeom prst="rect">
            <a:avLst/>
          </a:prstGeom>
        </p:spPr>
        <p:txBody>
          <a:bodyPr anchor="t" rtlCol="false" tIns="0" lIns="0" bIns="0" rIns="0">
            <a:spAutoFit/>
          </a:bodyPr>
          <a:lstStyle/>
          <a:p>
            <a:pPr algn="ctr">
              <a:lnSpc>
                <a:spcPts val="2279"/>
              </a:lnSpc>
            </a:pPr>
            <a:r>
              <a:rPr lang="en-US" b="true" sz="1899">
                <a:solidFill>
                  <a:srgbClr val="009600"/>
                </a:solidFill>
                <a:latin typeface="Lato Bold"/>
                <a:ea typeface="Lato Bold"/>
                <a:cs typeface="Lato Bold"/>
                <a:sym typeface="Lato Bold"/>
              </a:rPr>
              <a:t>Uso deficiente de medios de comunicación</a:t>
            </a:r>
          </a:p>
        </p:txBody>
      </p:sp>
      <p:sp>
        <p:nvSpPr>
          <p:cNvPr name="TextBox 20" id="20"/>
          <p:cNvSpPr txBox="true"/>
          <p:nvPr/>
        </p:nvSpPr>
        <p:spPr>
          <a:xfrm rot="0">
            <a:off x="8895233" y="5767388"/>
            <a:ext cx="7087846" cy="1857375"/>
          </a:xfrm>
          <a:prstGeom prst="rect">
            <a:avLst/>
          </a:prstGeom>
        </p:spPr>
        <p:txBody>
          <a:bodyPr anchor="t" rtlCol="false" tIns="0" lIns="0" bIns="0" rIns="0">
            <a:spAutoFit/>
          </a:bodyPr>
          <a:lstStyle/>
          <a:p>
            <a:pPr algn="ctr">
              <a:lnSpc>
                <a:spcPts val="2999"/>
              </a:lnSpc>
            </a:pPr>
            <a:r>
              <a:rPr lang="en-US" sz="2499" b="true">
                <a:solidFill>
                  <a:srgbClr val="009600"/>
                </a:solidFill>
                <a:latin typeface="Lato Bold"/>
                <a:ea typeface="Lato Bold"/>
                <a:cs typeface="Lato Bold"/>
                <a:sym typeface="Lato Bold"/>
              </a:rPr>
              <a:t>Objetivos:</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Mejorar la accesibilidad a la información relevante para todos los colaboradores.</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Incrementar la conciencia y comprensión de los logros y avances de proyectos</a:t>
            </a:r>
          </a:p>
        </p:txBody>
      </p:sp>
      <p:sp>
        <p:nvSpPr>
          <p:cNvPr name="TextBox 21" id="21"/>
          <p:cNvSpPr txBox="true"/>
          <p:nvPr/>
        </p:nvSpPr>
        <p:spPr>
          <a:xfrm rot="0">
            <a:off x="3749125" y="9401978"/>
            <a:ext cx="5394875" cy="588844"/>
          </a:xfrm>
          <a:prstGeom prst="rect">
            <a:avLst/>
          </a:prstGeom>
        </p:spPr>
        <p:txBody>
          <a:bodyPr anchor="t" rtlCol="false" tIns="0" lIns="0" bIns="0" rIns="0">
            <a:spAutoFit/>
          </a:bodyPr>
          <a:lstStyle/>
          <a:p>
            <a:pPr algn="ctr">
              <a:lnSpc>
                <a:spcPts val="2318"/>
              </a:lnSpc>
            </a:pPr>
            <a:r>
              <a:rPr lang="en-US" sz="1931" b="true">
                <a:solidFill>
                  <a:srgbClr val="009600"/>
                </a:solidFill>
                <a:latin typeface="Lato Bold"/>
                <a:ea typeface="Lato Bold"/>
                <a:cs typeface="Lato Bold"/>
                <a:sym typeface="Lato Bold"/>
              </a:rPr>
              <a:t>Consejo Directivo/ Personal Administrativo</a:t>
            </a:r>
          </a:p>
          <a:p>
            <a:pPr algn="ctr">
              <a:lnSpc>
                <a:spcPts val="2318"/>
              </a:lnSpc>
            </a:pPr>
            <a:r>
              <a:rPr lang="en-US" b="true" sz="1931">
                <a:solidFill>
                  <a:srgbClr val="009600"/>
                </a:solidFill>
                <a:latin typeface="Lato Bold"/>
                <a:ea typeface="Lato Bold"/>
                <a:cs typeface="Lato Bold"/>
                <a:sym typeface="Lato Bold"/>
              </a:rPr>
              <a:t> Coordinadores de campo/ Técnicos de campo</a:t>
            </a:r>
          </a:p>
        </p:txBody>
      </p:sp>
      <p:sp>
        <p:nvSpPr>
          <p:cNvPr name="TextBox 22" id="22"/>
          <p:cNvSpPr txBox="true"/>
          <p:nvPr/>
        </p:nvSpPr>
        <p:spPr>
          <a:xfrm rot="0">
            <a:off x="5137064" y="8700336"/>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Público objetivo</a:t>
            </a:r>
          </a:p>
        </p:txBody>
      </p:sp>
      <p:sp>
        <p:nvSpPr>
          <p:cNvPr name="TextBox 23" id="23"/>
          <p:cNvSpPr txBox="true"/>
          <p:nvPr/>
        </p:nvSpPr>
        <p:spPr>
          <a:xfrm rot="0">
            <a:off x="14125443" y="8729412"/>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Frecuencia</a:t>
            </a:r>
          </a:p>
        </p:txBody>
      </p:sp>
      <p:sp>
        <p:nvSpPr>
          <p:cNvPr name="TextBox 24" id="24"/>
          <p:cNvSpPr txBox="true"/>
          <p:nvPr/>
        </p:nvSpPr>
        <p:spPr>
          <a:xfrm rot="0">
            <a:off x="13729051" y="9442860"/>
            <a:ext cx="4126890" cy="588844"/>
          </a:xfrm>
          <a:prstGeom prst="rect">
            <a:avLst/>
          </a:prstGeom>
        </p:spPr>
        <p:txBody>
          <a:bodyPr anchor="t" rtlCol="false" tIns="0" lIns="0" bIns="0" rIns="0">
            <a:spAutoFit/>
          </a:bodyPr>
          <a:lstStyle/>
          <a:p>
            <a:pPr algn="ctr">
              <a:lnSpc>
                <a:spcPts val="2318"/>
              </a:lnSpc>
            </a:pPr>
            <a:r>
              <a:rPr lang="en-US" b="true" sz="1931">
                <a:solidFill>
                  <a:srgbClr val="009600"/>
                </a:solidFill>
                <a:latin typeface="Lato Bold"/>
                <a:ea typeface="Lato Bold"/>
                <a:cs typeface="Lato Bold"/>
                <a:sym typeface="Lato Bold"/>
              </a:rPr>
              <a:t>Cada semana, buscando no sobrepasar 4 recursos recursos</a:t>
            </a:r>
          </a:p>
        </p:txBody>
      </p:sp>
      <p:sp>
        <p:nvSpPr>
          <p:cNvPr name="TextBox 25" id="25"/>
          <p:cNvSpPr txBox="true"/>
          <p:nvPr/>
        </p:nvSpPr>
        <p:spPr>
          <a:xfrm rot="0">
            <a:off x="9891400" y="8855945"/>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Soluciona</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996720" y="755591"/>
            <a:ext cx="10127676" cy="10127676"/>
          </a:xfrm>
          <a:custGeom>
            <a:avLst/>
            <a:gdLst/>
            <a:ahLst/>
            <a:cxnLst/>
            <a:rect r="r" b="b" t="t" l="l"/>
            <a:pathLst>
              <a:path h="10127676" w="10127676">
                <a:moveTo>
                  <a:pt x="10127676" y="10127676"/>
                </a:moveTo>
                <a:lnTo>
                  <a:pt x="0" y="10127676"/>
                </a:lnTo>
                <a:lnTo>
                  <a:pt x="0" y="0"/>
                </a:lnTo>
                <a:lnTo>
                  <a:pt x="10127676" y="0"/>
                </a:lnTo>
                <a:lnTo>
                  <a:pt x="10127676" y="1012767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11124" y="1451274"/>
            <a:ext cx="9226950" cy="922695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4"/>
              <a:stretch>
                <a:fillRect l="-25046" t="0" r="-25046" b="0"/>
              </a:stretch>
            </a:blipFill>
          </p:spPr>
        </p:sp>
      </p:grpSp>
      <p:grpSp>
        <p:nvGrpSpPr>
          <p:cNvPr name="Group 5" id="5"/>
          <p:cNvGrpSpPr/>
          <p:nvPr/>
        </p:nvGrpSpPr>
        <p:grpSpPr>
          <a:xfrm rot="0">
            <a:off x="17920153" y="2595562"/>
            <a:ext cx="539297" cy="3086100"/>
            <a:chOff x="0" y="0"/>
            <a:chExt cx="142037" cy="812800"/>
          </a:xfrm>
        </p:grpSpPr>
        <p:sp>
          <p:nvSpPr>
            <p:cNvPr name="Freeform 6" id="6"/>
            <p:cNvSpPr/>
            <p:nvPr/>
          </p:nvSpPr>
          <p:spPr>
            <a:xfrm flipH="false" flipV="false" rot="0">
              <a:off x="0" y="0"/>
              <a:ext cx="142037" cy="812800"/>
            </a:xfrm>
            <a:custGeom>
              <a:avLst/>
              <a:gdLst/>
              <a:ahLst/>
              <a:cxnLst/>
              <a:rect r="r" b="b" t="t" l="l"/>
              <a:pathLst>
                <a:path h="812800" w="142037">
                  <a:moveTo>
                    <a:pt x="0" y="0"/>
                  </a:moveTo>
                  <a:lnTo>
                    <a:pt x="142037" y="0"/>
                  </a:lnTo>
                  <a:lnTo>
                    <a:pt x="142037" y="812800"/>
                  </a:lnTo>
                  <a:lnTo>
                    <a:pt x="0" y="812800"/>
                  </a:lnTo>
                  <a:close/>
                </a:path>
              </a:pathLst>
            </a:custGeom>
            <a:solidFill>
              <a:srgbClr val="009600"/>
            </a:solidFill>
          </p:spPr>
        </p:sp>
        <p:sp>
          <p:nvSpPr>
            <p:cNvPr name="TextBox 7" id="7"/>
            <p:cNvSpPr txBox="true"/>
            <p:nvPr/>
          </p:nvSpPr>
          <p:spPr>
            <a:xfrm>
              <a:off x="0" y="-66675"/>
              <a:ext cx="142037" cy="879475"/>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0" y="0"/>
            <a:ext cx="18288000" cy="1511182"/>
            <a:chOff x="0" y="0"/>
            <a:chExt cx="4816593" cy="398007"/>
          </a:xfrm>
        </p:grpSpPr>
        <p:sp>
          <p:nvSpPr>
            <p:cNvPr name="Freeform 9" id="9"/>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009600"/>
            </a:solidFill>
          </p:spPr>
        </p:sp>
        <p:sp>
          <p:nvSpPr>
            <p:cNvPr name="TextBox 10" id="10"/>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grpSp>
        <p:nvGrpSpPr>
          <p:cNvPr name="Group 11" id="11"/>
          <p:cNvGrpSpPr/>
          <p:nvPr/>
        </p:nvGrpSpPr>
        <p:grpSpPr>
          <a:xfrm rot="0">
            <a:off x="11676739" y="581595"/>
            <a:ext cx="6242588" cy="1393371"/>
            <a:chOff x="0" y="0"/>
            <a:chExt cx="6331591" cy="1413237"/>
          </a:xfrm>
        </p:grpSpPr>
        <p:sp>
          <p:nvSpPr>
            <p:cNvPr name="Freeform 12" id="12"/>
            <p:cNvSpPr/>
            <p:nvPr/>
          </p:nvSpPr>
          <p:spPr>
            <a:xfrm flipH="false" flipV="false" rot="0">
              <a:off x="0" y="0"/>
              <a:ext cx="6331628" cy="1413313"/>
            </a:xfrm>
            <a:custGeom>
              <a:avLst/>
              <a:gdLst/>
              <a:ahLst/>
              <a:cxnLst/>
              <a:rect r="r" b="b" t="t" l="l"/>
              <a:pathLst>
                <a:path h="1413313" w="6331628">
                  <a:moveTo>
                    <a:pt x="0" y="235586"/>
                  </a:moveTo>
                  <a:cubicBezTo>
                    <a:pt x="0" y="105505"/>
                    <a:pt x="78189" y="0"/>
                    <a:pt x="174592" y="0"/>
                  </a:cubicBezTo>
                  <a:lnTo>
                    <a:pt x="6157037" y="0"/>
                  </a:lnTo>
                  <a:cubicBezTo>
                    <a:pt x="6253439" y="0"/>
                    <a:pt x="6331628" y="105505"/>
                    <a:pt x="6331628" y="235586"/>
                  </a:cubicBezTo>
                  <a:lnTo>
                    <a:pt x="6331628" y="1177757"/>
                  </a:lnTo>
                  <a:cubicBezTo>
                    <a:pt x="6331628" y="1307838"/>
                    <a:pt x="6253439" y="1413313"/>
                    <a:pt x="6157037" y="1413313"/>
                  </a:cubicBezTo>
                  <a:lnTo>
                    <a:pt x="174592" y="1413313"/>
                  </a:lnTo>
                  <a:cubicBezTo>
                    <a:pt x="78189" y="1413167"/>
                    <a:pt x="0" y="1307838"/>
                    <a:pt x="0" y="1177757"/>
                  </a:cubicBezTo>
                  <a:close/>
                </a:path>
              </a:pathLst>
            </a:custGeom>
            <a:solidFill>
              <a:srgbClr val="98D36E"/>
            </a:solidFill>
          </p:spPr>
        </p:sp>
      </p:grpSp>
      <p:sp>
        <p:nvSpPr>
          <p:cNvPr name="Freeform 13" id="13"/>
          <p:cNvSpPr/>
          <p:nvPr/>
        </p:nvSpPr>
        <p:spPr>
          <a:xfrm flipH="false" flipV="false" rot="0">
            <a:off x="4624319" y="8300763"/>
            <a:ext cx="720590" cy="720590"/>
          </a:xfrm>
          <a:custGeom>
            <a:avLst/>
            <a:gdLst/>
            <a:ahLst/>
            <a:cxnLst/>
            <a:rect r="r" b="b" t="t" l="l"/>
            <a:pathLst>
              <a:path h="720590" w="720590">
                <a:moveTo>
                  <a:pt x="0" y="0"/>
                </a:moveTo>
                <a:lnTo>
                  <a:pt x="720591" y="0"/>
                </a:lnTo>
                <a:lnTo>
                  <a:pt x="720591" y="720591"/>
                </a:lnTo>
                <a:lnTo>
                  <a:pt x="0" y="7205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4132992" y="8312392"/>
            <a:ext cx="720590" cy="720590"/>
          </a:xfrm>
          <a:custGeom>
            <a:avLst/>
            <a:gdLst/>
            <a:ahLst/>
            <a:cxnLst/>
            <a:rect r="r" b="b" t="t" l="l"/>
            <a:pathLst>
              <a:path h="720590" w="720590">
                <a:moveTo>
                  <a:pt x="0" y="0"/>
                </a:moveTo>
                <a:lnTo>
                  <a:pt x="720591" y="0"/>
                </a:lnTo>
                <a:lnTo>
                  <a:pt x="720591" y="720591"/>
                </a:lnTo>
                <a:lnTo>
                  <a:pt x="0" y="7205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9891400" y="8436744"/>
            <a:ext cx="712707" cy="607745"/>
          </a:xfrm>
          <a:custGeom>
            <a:avLst/>
            <a:gdLst/>
            <a:ahLst/>
            <a:cxnLst/>
            <a:rect r="r" b="b" t="t" l="l"/>
            <a:pathLst>
              <a:path h="607745" w="712707">
                <a:moveTo>
                  <a:pt x="0" y="0"/>
                </a:moveTo>
                <a:lnTo>
                  <a:pt x="712707" y="0"/>
                </a:lnTo>
                <a:lnTo>
                  <a:pt x="712707" y="607745"/>
                </a:lnTo>
                <a:lnTo>
                  <a:pt x="0" y="6077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435487" y="457200"/>
            <a:ext cx="10642871" cy="571500"/>
          </a:xfrm>
          <a:prstGeom prst="rect">
            <a:avLst/>
          </a:prstGeom>
        </p:spPr>
        <p:txBody>
          <a:bodyPr anchor="t" rtlCol="false" tIns="0" lIns="0" bIns="0" rIns="0">
            <a:spAutoFit/>
          </a:bodyPr>
          <a:lstStyle/>
          <a:p>
            <a:pPr algn="l">
              <a:lnSpc>
                <a:spcPts val="4559"/>
              </a:lnSpc>
            </a:pPr>
            <a:r>
              <a:rPr lang="en-US" b="true" sz="3799">
                <a:solidFill>
                  <a:srgbClr val="FFFFFF"/>
                </a:solidFill>
                <a:latin typeface="Lato Bold"/>
                <a:ea typeface="Lato Bold"/>
                <a:cs typeface="Lato Bold"/>
                <a:sym typeface="Lato Bold"/>
              </a:rPr>
              <a:t>10. EVALUACIÓN 360 DE LA COMUNICACIÓN</a:t>
            </a:r>
          </a:p>
        </p:txBody>
      </p:sp>
      <p:sp>
        <p:nvSpPr>
          <p:cNvPr name="TextBox 17" id="17"/>
          <p:cNvSpPr txBox="true"/>
          <p:nvPr/>
        </p:nvSpPr>
        <p:spPr>
          <a:xfrm rot="0">
            <a:off x="11968528" y="843331"/>
            <a:ext cx="5659010" cy="888746"/>
          </a:xfrm>
          <a:prstGeom prst="rect">
            <a:avLst/>
          </a:prstGeom>
        </p:spPr>
        <p:txBody>
          <a:bodyPr anchor="t" rtlCol="false" tIns="0" lIns="0" bIns="0" rIns="0">
            <a:spAutoFit/>
          </a:bodyPr>
          <a:lstStyle/>
          <a:p>
            <a:pPr algn="ctr" marL="0" indent="0" lvl="0">
              <a:lnSpc>
                <a:spcPts val="3472"/>
              </a:lnSpc>
              <a:spcBef>
                <a:spcPct val="0"/>
              </a:spcBef>
            </a:pPr>
            <a:r>
              <a:rPr lang="en-US" sz="3100">
                <a:solidFill>
                  <a:srgbClr val="FFFFFF"/>
                </a:solidFill>
                <a:latin typeface="Lato"/>
                <a:ea typeface="Lato"/>
                <a:cs typeface="Lato"/>
                <a:sym typeface="Lato"/>
              </a:rPr>
              <a:t>INSIGHT 5: DEFICIENTE GESTIÓN DE COMUNICACIÓN</a:t>
            </a:r>
          </a:p>
        </p:txBody>
      </p:sp>
      <p:sp>
        <p:nvSpPr>
          <p:cNvPr name="TextBox 18" id="18"/>
          <p:cNvSpPr txBox="true"/>
          <p:nvPr/>
        </p:nvSpPr>
        <p:spPr>
          <a:xfrm rot="0">
            <a:off x="7823983" y="2354720"/>
            <a:ext cx="9803555" cy="3133725"/>
          </a:xfrm>
          <a:prstGeom prst="rect">
            <a:avLst/>
          </a:prstGeom>
        </p:spPr>
        <p:txBody>
          <a:bodyPr anchor="t" rtlCol="false" tIns="0" lIns="0" bIns="0" rIns="0">
            <a:spAutoFit/>
          </a:bodyPr>
          <a:lstStyle/>
          <a:p>
            <a:pPr algn="ctr" marL="561499" indent="-280750" lvl="1">
              <a:lnSpc>
                <a:spcPts val="3120"/>
              </a:lnSpc>
              <a:buFont typeface="Arial"/>
              <a:buChar char="•"/>
            </a:pPr>
            <a:r>
              <a:rPr lang="en-US" b="true" sz="2600">
                <a:solidFill>
                  <a:srgbClr val="000000"/>
                </a:solidFill>
                <a:latin typeface="Lato Bold"/>
                <a:ea typeface="Lato Bold"/>
                <a:cs typeface="Lato Bold"/>
                <a:sym typeface="Lato Bold"/>
              </a:rPr>
              <a:t>Este proyecto consiste en llevar a cabo un</a:t>
            </a:r>
            <a:r>
              <a:rPr lang="en-US" b="true" sz="2600">
                <a:solidFill>
                  <a:srgbClr val="009600"/>
                </a:solidFill>
                <a:latin typeface="Lato Bold"/>
                <a:ea typeface="Lato Bold"/>
                <a:cs typeface="Lato Bold"/>
                <a:sym typeface="Lato Bold"/>
              </a:rPr>
              <a:t> proceso sistemático de diseño, envío y análisis</a:t>
            </a:r>
            <a:r>
              <a:rPr lang="en-US" b="true" sz="2600">
                <a:solidFill>
                  <a:srgbClr val="000000"/>
                </a:solidFill>
                <a:latin typeface="Lato Bold"/>
                <a:ea typeface="Lato Bold"/>
                <a:cs typeface="Lato Bold"/>
                <a:sym typeface="Lato Bold"/>
              </a:rPr>
              <a:t> de encuestas trimestrales para evaluar la efectividad de los canales de comunicación y la comprensión del mensaje de las campañas realizadas</a:t>
            </a:r>
          </a:p>
          <a:p>
            <a:pPr algn="ctr" marL="561499" indent="-280750" lvl="1">
              <a:lnSpc>
                <a:spcPts val="3120"/>
              </a:lnSpc>
              <a:buFont typeface="Arial"/>
              <a:buChar char="•"/>
            </a:pPr>
            <a:r>
              <a:rPr lang="en-US" b="true" sz="2600">
                <a:solidFill>
                  <a:srgbClr val="000000"/>
                </a:solidFill>
                <a:latin typeface="Lato Bold"/>
                <a:ea typeface="Lato Bold"/>
                <a:cs typeface="Lato Bold"/>
                <a:sym typeface="Lato Bold"/>
              </a:rPr>
              <a:t>Se enfocará en evaluar cada </a:t>
            </a:r>
            <a:r>
              <a:rPr lang="en-US" b="true" sz="2600">
                <a:solidFill>
                  <a:srgbClr val="009600"/>
                </a:solidFill>
                <a:latin typeface="Lato Bold"/>
                <a:ea typeface="Lato Bold"/>
                <a:cs typeface="Lato Bold"/>
                <a:sym typeface="Lato Bold"/>
              </a:rPr>
              <a:t>producto comunicacional desarrollado en el trimestre</a:t>
            </a:r>
            <a:r>
              <a:rPr lang="en-US" b="true" sz="2600">
                <a:solidFill>
                  <a:srgbClr val="000000"/>
                </a:solidFill>
                <a:latin typeface="Lato Bold"/>
                <a:ea typeface="Lato Bold"/>
                <a:cs typeface="Lato Bold"/>
                <a:sym typeface="Lato Bold"/>
              </a:rPr>
              <a:t>, utilizando indicadores como la participación activa (engagement), la comprensión del mensaje y encuestas de satisfacción (NPS)</a:t>
            </a:r>
          </a:p>
        </p:txBody>
      </p:sp>
      <p:sp>
        <p:nvSpPr>
          <p:cNvPr name="TextBox 19" id="19"/>
          <p:cNvSpPr txBox="true"/>
          <p:nvPr/>
        </p:nvSpPr>
        <p:spPr>
          <a:xfrm rot="0">
            <a:off x="9485968" y="9167535"/>
            <a:ext cx="3901115" cy="571500"/>
          </a:xfrm>
          <a:prstGeom prst="rect">
            <a:avLst/>
          </a:prstGeom>
        </p:spPr>
        <p:txBody>
          <a:bodyPr anchor="t" rtlCol="false" tIns="0" lIns="0" bIns="0" rIns="0">
            <a:spAutoFit/>
          </a:bodyPr>
          <a:lstStyle/>
          <a:p>
            <a:pPr algn="ctr">
              <a:lnSpc>
                <a:spcPts val="2279"/>
              </a:lnSpc>
            </a:pPr>
            <a:r>
              <a:rPr lang="en-US" b="true" sz="1899">
                <a:solidFill>
                  <a:srgbClr val="009600"/>
                </a:solidFill>
                <a:latin typeface="Lato Bold"/>
                <a:ea typeface="Lato Bold"/>
                <a:cs typeface="Lato Bold"/>
                <a:sym typeface="Lato Bold"/>
              </a:rPr>
              <a:t>Ausencia de métodos de evaluación de comunicación y campaña</a:t>
            </a:r>
          </a:p>
        </p:txBody>
      </p:sp>
      <p:sp>
        <p:nvSpPr>
          <p:cNvPr name="TextBox 20" id="20"/>
          <p:cNvSpPr txBox="true"/>
          <p:nvPr/>
        </p:nvSpPr>
        <p:spPr>
          <a:xfrm rot="0">
            <a:off x="7609231" y="5909201"/>
            <a:ext cx="9650069" cy="1917943"/>
          </a:xfrm>
          <a:prstGeom prst="rect">
            <a:avLst/>
          </a:prstGeom>
        </p:spPr>
        <p:txBody>
          <a:bodyPr anchor="t" rtlCol="false" tIns="0" lIns="0" bIns="0" rIns="0">
            <a:spAutoFit/>
          </a:bodyPr>
          <a:lstStyle/>
          <a:p>
            <a:pPr algn="ctr">
              <a:lnSpc>
                <a:spcPts val="2581"/>
              </a:lnSpc>
            </a:pPr>
            <a:r>
              <a:rPr lang="en-US" sz="2151" b="true">
                <a:solidFill>
                  <a:srgbClr val="009600"/>
                </a:solidFill>
                <a:latin typeface="Lato Bold"/>
                <a:ea typeface="Lato Bold"/>
                <a:cs typeface="Lato Bold"/>
                <a:sym typeface="Lato Bold"/>
              </a:rPr>
              <a:t>Objetivos:</a:t>
            </a:r>
          </a:p>
          <a:p>
            <a:pPr algn="ctr" marL="464459" indent="-232229" lvl="1">
              <a:lnSpc>
                <a:spcPts val="2581"/>
              </a:lnSpc>
              <a:buFont typeface="Arial"/>
              <a:buChar char="•"/>
            </a:pPr>
            <a:r>
              <a:rPr lang="en-US" b="true" sz="2151">
                <a:solidFill>
                  <a:srgbClr val="000000"/>
                </a:solidFill>
                <a:latin typeface="Lato Bold"/>
                <a:ea typeface="Lato Bold"/>
                <a:cs typeface="Lato Bold"/>
                <a:sym typeface="Lato Bold"/>
              </a:rPr>
              <a:t>Evaluar la efectividad de los canales de comunicación existentes.</a:t>
            </a:r>
          </a:p>
          <a:p>
            <a:pPr algn="ctr" marL="464459" indent="-232229" lvl="1">
              <a:lnSpc>
                <a:spcPts val="2581"/>
              </a:lnSpc>
              <a:buFont typeface="Arial"/>
              <a:buChar char="•"/>
            </a:pPr>
            <a:r>
              <a:rPr lang="en-US" b="true" sz="2151">
                <a:solidFill>
                  <a:srgbClr val="000000"/>
                </a:solidFill>
                <a:latin typeface="Lato Bold"/>
                <a:ea typeface="Lato Bold"/>
                <a:cs typeface="Lato Bold"/>
                <a:sym typeface="Lato Bold"/>
              </a:rPr>
              <a:t>Medir la participación activa de los colaboradores en los diferentes medios de comunicación.</a:t>
            </a:r>
          </a:p>
          <a:p>
            <a:pPr algn="ctr" marL="464459" indent="-232229" lvl="1">
              <a:lnSpc>
                <a:spcPts val="2581"/>
              </a:lnSpc>
              <a:buFont typeface="Arial"/>
              <a:buChar char="•"/>
            </a:pPr>
            <a:r>
              <a:rPr lang="en-US" b="true" sz="2151">
                <a:solidFill>
                  <a:srgbClr val="000000"/>
                </a:solidFill>
                <a:latin typeface="Lato Bold"/>
                <a:ea typeface="Lato Bold"/>
                <a:cs typeface="Lato Bold"/>
                <a:sym typeface="Lato Bold"/>
              </a:rPr>
              <a:t>Evaluar la comprensión del mensaje y su impacto en el conocimiento.</a:t>
            </a:r>
          </a:p>
          <a:p>
            <a:pPr algn="ctr" marL="464459" indent="-232229" lvl="1">
              <a:lnSpc>
                <a:spcPts val="2581"/>
              </a:lnSpc>
              <a:buFont typeface="Arial"/>
              <a:buChar char="•"/>
            </a:pPr>
            <a:r>
              <a:rPr lang="en-US" b="true" sz="2151">
                <a:solidFill>
                  <a:srgbClr val="000000"/>
                </a:solidFill>
                <a:latin typeface="Lato Bold"/>
                <a:ea typeface="Lato Bold"/>
                <a:cs typeface="Lato Bold"/>
                <a:sym typeface="Lato Bold"/>
              </a:rPr>
              <a:t>Análisis de datos para mejora continua en la comunicación interna</a:t>
            </a:r>
          </a:p>
        </p:txBody>
      </p:sp>
      <p:sp>
        <p:nvSpPr>
          <p:cNvPr name="TextBox 21" id="21"/>
          <p:cNvSpPr txBox="true"/>
          <p:nvPr/>
        </p:nvSpPr>
        <p:spPr>
          <a:xfrm rot="0">
            <a:off x="3749125" y="9176962"/>
            <a:ext cx="5394875" cy="588844"/>
          </a:xfrm>
          <a:prstGeom prst="rect">
            <a:avLst/>
          </a:prstGeom>
        </p:spPr>
        <p:txBody>
          <a:bodyPr anchor="t" rtlCol="false" tIns="0" lIns="0" bIns="0" rIns="0">
            <a:spAutoFit/>
          </a:bodyPr>
          <a:lstStyle/>
          <a:p>
            <a:pPr algn="ctr">
              <a:lnSpc>
                <a:spcPts val="2318"/>
              </a:lnSpc>
            </a:pPr>
            <a:r>
              <a:rPr lang="en-US" sz="1931" b="true">
                <a:solidFill>
                  <a:srgbClr val="009600"/>
                </a:solidFill>
                <a:latin typeface="Lato Bold"/>
                <a:ea typeface="Lato Bold"/>
                <a:cs typeface="Lato Bold"/>
                <a:sym typeface="Lato Bold"/>
              </a:rPr>
              <a:t>Personal Administrativo</a:t>
            </a:r>
          </a:p>
          <a:p>
            <a:pPr algn="ctr">
              <a:lnSpc>
                <a:spcPts val="2318"/>
              </a:lnSpc>
            </a:pPr>
            <a:r>
              <a:rPr lang="en-US" b="true" sz="1931">
                <a:solidFill>
                  <a:srgbClr val="009600"/>
                </a:solidFill>
                <a:latin typeface="Lato Bold"/>
                <a:ea typeface="Lato Bold"/>
                <a:cs typeface="Lato Bold"/>
                <a:sym typeface="Lato Bold"/>
              </a:rPr>
              <a:t> Coordinadores de campo/ Técnicos de campo</a:t>
            </a:r>
          </a:p>
        </p:txBody>
      </p:sp>
      <p:sp>
        <p:nvSpPr>
          <p:cNvPr name="TextBox 22" id="22"/>
          <p:cNvSpPr txBox="true"/>
          <p:nvPr/>
        </p:nvSpPr>
        <p:spPr>
          <a:xfrm rot="0">
            <a:off x="5137064" y="8475321"/>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Público objetivo</a:t>
            </a:r>
          </a:p>
        </p:txBody>
      </p:sp>
      <p:sp>
        <p:nvSpPr>
          <p:cNvPr name="TextBox 23" id="23"/>
          <p:cNvSpPr txBox="true"/>
          <p:nvPr/>
        </p:nvSpPr>
        <p:spPr>
          <a:xfrm rot="0">
            <a:off x="14316025" y="8486950"/>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Frecuencia</a:t>
            </a:r>
          </a:p>
        </p:txBody>
      </p:sp>
      <p:sp>
        <p:nvSpPr>
          <p:cNvPr name="TextBox 24" id="24"/>
          <p:cNvSpPr txBox="true"/>
          <p:nvPr/>
        </p:nvSpPr>
        <p:spPr>
          <a:xfrm rot="0">
            <a:off x="13729051" y="9167535"/>
            <a:ext cx="4460751" cy="883266"/>
          </a:xfrm>
          <a:prstGeom prst="rect">
            <a:avLst/>
          </a:prstGeom>
        </p:spPr>
        <p:txBody>
          <a:bodyPr anchor="t" rtlCol="false" tIns="0" lIns="0" bIns="0" rIns="0">
            <a:spAutoFit/>
          </a:bodyPr>
          <a:lstStyle/>
          <a:p>
            <a:pPr algn="ctr">
              <a:lnSpc>
                <a:spcPts val="2318"/>
              </a:lnSpc>
            </a:pPr>
            <a:r>
              <a:rPr lang="en-US" b="true" sz="1931">
                <a:solidFill>
                  <a:srgbClr val="009600"/>
                </a:solidFill>
                <a:latin typeface="Lato Bold"/>
                <a:ea typeface="Lato Bold"/>
                <a:cs typeface="Lato Bold"/>
                <a:sym typeface="Lato Bold"/>
              </a:rPr>
              <a:t>Cada 3 meses envío de encuestas y análisis de información. Verificación anual del evolutivo de los indicadores</a:t>
            </a:r>
          </a:p>
        </p:txBody>
      </p:sp>
      <p:sp>
        <p:nvSpPr>
          <p:cNvPr name="TextBox 25" id="25"/>
          <p:cNvSpPr txBox="true"/>
          <p:nvPr/>
        </p:nvSpPr>
        <p:spPr>
          <a:xfrm rot="0">
            <a:off x="9891400" y="8563277"/>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Soluciona</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74010" y="8968308"/>
            <a:ext cx="8740200" cy="225000"/>
          </a:xfrm>
          <a:prstGeom prst="rect">
            <a:avLst/>
          </a:prstGeom>
        </p:spPr>
        <p:txBody>
          <a:bodyPr anchor="t" rtlCol="false" tIns="0" lIns="0" bIns="0" rIns="0">
            <a:spAutoFit/>
          </a:bodyPr>
          <a:lstStyle/>
          <a:p>
            <a:pPr algn="ctr">
              <a:lnSpc>
                <a:spcPts val="1754"/>
              </a:lnSpc>
            </a:pPr>
            <a:r>
              <a:rPr lang="en-US" sz="1462">
                <a:solidFill>
                  <a:srgbClr val="FFFFFF"/>
                </a:solidFill>
                <a:latin typeface="Lato"/>
                <a:ea typeface="Lato"/>
                <a:cs typeface="Lato"/>
                <a:sym typeface="Lato"/>
              </a:rPr>
              <a:t>September 2016</a:t>
            </a:r>
          </a:p>
        </p:txBody>
      </p:sp>
      <p:grpSp>
        <p:nvGrpSpPr>
          <p:cNvPr name="Group 3" id="3"/>
          <p:cNvGrpSpPr/>
          <p:nvPr/>
        </p:nvGrpSpPr>
        <p:grpSpPr>
          <a:xfrm rot="0">
            <a:off x="0" y="0"/>
            <a:ext cx="18288000" cy="10294622"/>
            <a:chOff x="0" y="0"/>
            <a:chExt cx="24384000" cy="13726163"/>
          </a:xfrm>
        </p:grpSpPr>
        <p:sp>
          <p:nvSpPr>
            <p:cNvPr name="Freeform 4" id="4"/>
            <p:cNvSpPr/>
            <p:nvPr/>
          </p:nvSpPr>
          <p:spPr>
            <a:xfrm flipH="false" flipV="false" rot="0">
              <a:off x="0" y="0"/>
              <a:ext cx="24384000" cy="13726193"/>
            </a:xfrm>
            <a:custGeom>
              <a:avLst/>
              <a:gdLst/>
              <a:ahLst/>
              <a:cxnLst/>
              <a:rect r="r" b="b" t="t" l="l"/>
              <a:pathLst>
                <a:path h="13726193" w="24384000">
                  <a:moveTo>
                    <a:pt x="0" y="0"/>
                  </a:moveTo>
                  <a:lnTo>
                    <a:pt x="24384000" y="0"/>
                  </a:lnTo>
                  <a:lnTo>
                    <a:pt x="24384000" y="13726193"/>
                  </a:lnTo>
                  <a:lnTo>
                    <a:pt x="0" y="13726193"/>
                  </a:lnTo>
                  <a:close/>
                </a:path>
              </a:pathLst>
            </a:custGeom>
            <a:solidFill>
              <a:srgbClr val="73B744"/>
            </a:solidFill>
          </p:spPr>
        </p:sp>
      </p:grpSp>
      <p:sp>
        <p:nvSpPr>
          <p:cNvPr name="Freeform 5" id="5"/>
          <p:cNvSpPr/>
          <p:nvPr/>
        </p:nvSpPr>
        <p:spPr>
          <a:xfrm flipH="false" flipV="false" rot="0">
            <a:off x="15263574" y="8968308"/>
            <a:ext cx="2777119" cy="1069191"/>
          </a:xfrm>
          <a:custGeom>
            <a:avLst/>
            <a:gdLst/>
            <a:ahLst/>
            <a:cxnLst/>
            <a:rect r="r" b="b" t="t" l="l"/>
            <a:pathLst>
              <a:path h="1069191" w="2777119">
                <a:moveTo>
                  <a:pt x="0" y="0"/>
                </a:moveTo>
                <a:lnTo>
                  <a:pt x="2777119" y="0"/>
                </a:lnTo>
                <a:lnTo>
                  <a:pt x="2777119" y="1069191"/>
                </a:lnTo>
                <a:lnTo>
                  <a:pt x="0" y="1069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7546545" y="181001"/>
            <a:ext cx="3195130" cy="1939557"/>
          </a:xfrm>
          <a:prstGeom prst="rect">
            <a:avLst/>
          </a:prstGeom>
        </p:spPr>
        <p:txBody>
          <a:bodyPr anchor="t" rtlCol="false" tIns="0" lIns="0" bIns="0" rIns="0">
            <a:spAutoFit/>
          </a:bodyPr>
          <a:lstStyle/>
          <a:p>
            <a:pPr algn="l">
              <a:lnSpc>
                <a:spcPts val="15917"/>
              </a:lnSpc>
            </a:pPr>
            <a:r>
              <a:rPr lang="en-US" sz="11053">
                <a:solidFill>
                  <a:srgbClr val="FFFFFF"/>
                </a:solidFill>
                <a:latin typeface="Lato"/>
                <a:ea typeface="Lato"/>
                <a:cs typeface="Lato"/>
                <a:sym typeface="Lato"/>
              </a:rPr>
              <a:t>OE 4</a:t>
            </a:r>
          </a:p>
        </p:txBody>
      </p:sp>
      <p:sp>
        <p:nvSpPr>
          <p:cNvPr name="AutoShape 7" id="7"/>
          <p:cNvSpPr/>
          <p:nvPr/>
        </p:nvSpPr>
        <p:spPr>
          <a:xfrm>
            <a:off x="6845321" y="2592046"/>
            <a:ext cx="4597358" cy="0"/>
          </a:xfrm>
          <a:prstGeom prst="line">
            <a:avLst/>
          </a:prstGeom>
          <a:ln cap="flat" w="123825">
            <a:solidFill>
              <a:srgbClr val="FFFFFF"/>
            </a:solidFill>
            <a:prstDash val="solid"/>
            <a:headEnd type="none" len="sm" w="sm"/>
            <a:tailEnd type="none" len="sm" w="sm"/>
          </a:ln>
        </p:spPr>
      </p:sp>
      <p:sp>
        <p:nvSpPr>
          <p:cNvPr name="TextBox 8" id="8"/>
          <p:cNvSpPr txBox="true"/>
          <p:nvPr/>
        </p:nvSpPr>
        <p:spPr>
          <a:xfrm rot="0">
            <a:off x="544463" y="2939709"/>
            <a:ext cx="17199294" cy="2311852"/>
          </a:xfrm>
          <a:prstGeom prst="rect">
            <a:avLst/>
          </a:prstGeom>
        </p:spPr>
        <p:txBody>
          <a:bodyPr anchor="t" rtlCol="false" tIns="0" lIns="0" bIns="0" rIns="0">
            <a:spAutoFit/>
          </a:bodyPr>
          <a:lstStyle/>
          <a:p>
            <a:pPr algn="ctr">
              <a:lnSpc>
                <a:spcPts val="9320"/>
              </a:lnSpc>
            </a:pPr>
            <a:r>
              <a:rPr lang="en-US" sz="6754" b="true">
                <a:solidFill>
                  <a:srgbClr val="FFFFFF"/>
                </a:solidFill>
                <a:latin typeface="Lato Bold"/>
                <a:ea typeface="Lato Bold"/>
                <a:cs typeface="Lato Bold"/>
                <a:sym typeface="Lato Bold"/>
              </a:rPr>
              <a:t>Consolidar la imagen de oficina de Comunicación en los trabajadores de campo </a:t>
            </a:r>
          </a:p>
        </p:txBody>
      </p:sp>
      <p:sp>
        <p:nvSpPr>
          <p:cNvPr name="TextBox 9" id="9"/>
          <p:cNvSpPr txBox="true"/>
          <p:nvPr/>
        </p:nvSpPr>
        <p:spPr>
          <a:xfrm rot="0">
            <a:off x="1495504" y="5888355"/>
            <a:ext cx="15763796" cy="178054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FFFFFF"/>
                </a:solidFill>
                <a:latin typeface="Lato"/>
                <a:ea typeface="Lato"/>
                <a:cs typeface="Lato"/>
                <a:sym typeface="Lato"/>
              </a:rPr>
              <a:t>Iniciar procesos que permitan mejorar la imagen de la oficina de Comunicaciones e Incidencia entre trabajadores de campo. Así mismo, permitir fortalecer capacidades de comunicación en campo a través de talleres y programas de acompañamiento.  </a:t>
            </a:r>
          </a:p>
        </p:txBody>
      </p:sp>
      <p:sp>
        <p:nvSpPr>
          <p:cNvPr name="TextBox 10" id="10"/>
          <p:cNvSpPr txBox="true"/>
          <p:nvPr/>
        </p:nvSpPr>
        <p:spPr>
          <a:xfrm rot="0">
            <a:off x="371317" y="9092831"/>
            <a:ext cx="12741636" cy="473122"/>
          </a:xfrm>
          <a:prstGeom prst="rect">
            <a:avLst/>
          </a:prstGeom>
        </p:spPr>
        <p:txBody>
          <a:bodyPr anchor="t" rtlCol="false" tIns="0" lIns="0" bIns="0" rIns="0">
            <a:spAutoFit/>
          </a:bodyPr>
          <a:lstStyle/>
          <a:p>
            <a:pPr algn="l" marL="0" indent="0" lvl="0">
              <a:lnSpc>
                <a:spcPts val="3847"/>
              </a:lnSpc>
              <a:spcBef>
                <a:spcPct val="0"/>
              </a:spcBef>
            </a:pPr>
            <a:r>
              <a:rPr lang="en-US" b="true" sz="2748">
                <a:solidFill>
                  <a:srgbClr val="FFFFFF"/>
                </a:solidFill>
                <a:latin typeface="Lato Bold"/>
                <a:ea typeface="Lato Bold"/>
                <a:cs typeface="Lato Bold"/>
                <a:sym typeface="Lato Bold"/>
              </a:rPr>
              <a:t>P</a:t>
            </a:r>
            <a:r>
              <a:rPr lang="en-US" b="true" sz="2748" i="true">
                <a:solidFill>
                  <a:srgbClr val="FFFFFF"/>
                </a:solidFill>
                <a:latin typeface="Lato Bold Italics"/>
                <a:ea typeface="Lato Bold Italics"/>
                <a:cs typeface="Lato Bold Italics"/>
                <a:sym typeface="Lato Bold Italics"/>
              </a:rPr>
              <a:t>úblico objetivo:</a:t>
            </a:r>
            <a:r>
              <a:rPr lang="en-US" sz="2748" i="true">
                <a:solidFill>
                  <a:srgbClr val="FFFFFF"/>
                </a:solidFill>
                <a:latin typeface="Lato Italics"/>
                <a:ea typeface="Lato Italics"/>
                <a:cs typeface="Lato Italics"/>
                <a:sym typeface="Lato Italics"/>
              </a:rPr>
              <a:t> Coordinadores de proyectos y trabajadores de campo</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996720" y="755591"/>
            <a:ext cx="10127676" cy="10127676"/>
          </a:xfrm>
          <a:custGeom>
            <a:avLst/>
            <a:gdLst/>
            <a:ahLst/>
            <a:cxnLst/>
            <a:rect r="r" b="b" t="t" l="l"/>
            <a:pathLst>
              <a:path h="10127676" w="10127676">
                <a:moveTo>
                  <a:pt x="10127676" y="10127676"/>
                </a:moveTo>
                <a:lnTo>
                  <a:pt x="0" y="10127676"/>
                </a:lnTo>
                <a:lnTo>
                  <a:pt x="0" y="0"/>
                </a:lnTo>
                <a:lnTo>
                  <a:pt x="10127676" y="0"/>
                </a:lnTo>
                <a:lnTo>
                  <a:pt x="10127676" y="1012767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11124" y="1451274"/>
            <a:ext cx="9226950" cy="9226950"/>
            <a:chOff x="0" y="0"/>
            <a:chExt cx="6350000" cy="6350000"/>
          </a:xfrm>
        </p:grpSpPr>
        <p:sp>
          <p:nvSpPr>
            <p:cNvPr name="Freeform 4" id="4"/>
            <p:cNvSpPr/>
            <p:nvPr/>
          </p:nvSpPr>
          <p:spPr>
            <a:xfrm flipH="true" flipV="false" rot="0">
              <a:off x="0" y="0"/>
              <a:ext cx="6350000" cy="6350000"/>
            </a:xfrm>
            <a:custGeom>
              <a:avLst/>
              <a:gdLst/>
              <a:ahLst/>
              <a:cxnLst/>
              <a:rect r="r" b="b" t="t" l="l"/>
              <a:pathLst>
                <a:path h="6350000" w="6350000">
                  <a:moveTo>
                    <a:pt x="6350000" y="0"/>
                  </a:moveTo>
                  <a:lnTo>
                    <a:pt x="6350000" y="6350000"/>
                  </a:lnTo>
                  <a:cubicBezTo>
                    <a:pt x="2843530" y="6350000"/>
                    <a:pt x="0" y="3506470"/>
                    <a:pt x="0" y="0"/>
                  </a:cubicBezTo>
                  <a:lnTo>
                    <a:pt x="6350000" y="0"/>
                  </a:lnTo>
                  <a:close/>
                </a:path>
              </a:pathLst>
            </a:custGeom>
            <a:blipFill>
              <a:blip r:embed="rId4"/>
              <a:stretch>
                <a:fillRect l="0" t="-25000" r="0" b="-25000"/>
              </a:stretch>
            </a:blipFill>
          </p:spPr>
        </p:sp>
      </p:grpSp>
      <p:grpSp>
        <p:nvGrpSpPr>
          <p:cNvPr name="Group 5" id="5"/>
          <p:cNvGrpSpPr/>
          <p:nvPr/>
        </p:nvGrpSpPr>
        <p:grpSpPr>
          <a:xfrm rot="0">
            <a:off x="17920153" y="2595562"/>
            <a:ext cx="539297" cy="3086100"/>
            <a:chOff x="0" y="0"/>
            <a:chExt cx="142037" cy="812800"/>
          </a:xfrm>
        </p:grpSpPr>
        <p:sp>
          <p:nvSpPr>
            <p:cNvPr name="Freeform 6" id="6"/>
            <p:cNvSpPr/>
            <p:nvPr/>
          </p:nvSpPr>
          <p:spPr>
            <a:xfrm flipH="false" flipV="false" rot="0">
              <a:off x="0" y="0"/>
              <a:ext cx="142037" cy="812800"/>
            </a:xfrm>
            <a:custGeom>
              <a:avLst/>
              <a:gdLst/>
              <a:ahLst/>
              <a:cxnLst/>
              <a:rect r="r" b="b" t="t" l="l"/>
              <a:pathLst>
                <a:path h="812800" w="142037">
                  <a:moveTo>
                    <a:pt x="0" y="0"/>
                  </a:moveTo>
                  <a:lnTo>
                    <a:pt x="142037" y="0"/>
                  </a:lnTo>
                  <a:lnTo>
                    <a:pt x="142037" y="812800"/>
                  </a:lnTo>
                  <a:lnTo>
                    <a:pt x="0" y="812800"/>
                  </a:lnTo>
                  <a:close/>
                </a:path>
              </a:pathLst>
            </a:custGeom>
            <a:solidFill>
              <a:srgbClr val="009600"/>
            </a:solidFill>
          </p:spPr>
        </p:sp>
        <p:sp>
          <p:nvSpPr>
            <p:cNvPr name="TextBox 7" id="7"/>
            <p:cNvSpPr txBox="true"/>
            <p:nvPr/>
          </p:nvSpPr>
          <p:spPr>
            <a:xfrm>
              <a:off x="0" y="-66675"/>
              <a:ext cx="142037" cy="879475"/>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0" y="0"/>
            <a:ext cx="18288000" cy="1511182"/>
            <a:chOff x="0" y="0"/>
            <a:chExt cx="4816593" cy="398007"/>
          </a:xfrm>
        </p:grpSpPr>
        <p:sp>
          <p:nvSpPr>
            <p:cNvPr name="Freeform 9" id="9"/>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009600"/>
            </a:solidFill>
          </p:spPr>
        </p:sp>
        <p:sp>
          <p:nvSpPr>
            <p:cNvPr name="TextBox 10" id="10"/>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grpSp>
        <p:nvGrpSpPr>
          <p:cNvPr name="Group 11" id="11"/>
          <p:cNvGrpSpPr/>
          <p:nvPr/>
        </p:nvGrpSpPr>
        <p:grpSpPr>
          <a:xfrm rot="0">
            <a:off x="11676739" y="581595"/>
            <a:ext cx="6242588" cy="1393371"/>
            <a:chOff x="0" y="0"/>
            <a:chExt cx="6331591" cy="1413237"/>
          </a:xfrm>
        </p:grpSpPr>
        <p:sp>
          <p:nvSpPr>
            <p:cNvPr name="Freeform 12" id="12"/>
            <p:cNvSpPr/>
            <p:nvPr/>
          </p:nvSpPr>
          <p:spPr>
            <a:xfrm flipH="false" flipV="false" rot="0">
              <a:off x="0" y="0"/>
              <a:ext cx="6331628" cy="1413313"/>
            </a:xfrm>
            <a:custGeom>
              <a:avLst/>
              <a:gdLst/>
              <a:ahLst/>
              <a:cxnLst/>
              <a:rect r="r" b="b" t="t" l="l"/>
              <a:pathLst>
                <a:path h="1413313" w="6331628">
                  <a:moveTo>
                    <a:pt x="0" y="235586"/>
                  </a:moveTo>
                  <a:cubicBezTo>
                    <a:pt x="0" y="105505"/>
                    <a:pt x="78189" y="0"/>
                    <a:pt x="174592" y="0"/>
                  </a:cubicBezTo>
                  <a:lnTo>
                    <a:pt x="6157037" y="0"/>
                  </a:lnTo>
                  <a:cubicBezTo>
                    <a:pt x="6253439" y="0"/>
                    <a:pt x="6331628" y="105505"/>
                    <a:pt x="6331628" y="235586"/>
                  </a:cubicBezTo>
                  <a:lnTo>
                    <a:pt x="6331628" y="1177757"/>
                  </a:lnTo>
                  <a:cubicBezTo>
                    <a:pt x="6331628" y="1307838"/>
                    <a:pt x="6253439" y="1413313"/>
                    <a:pt x="6157037" y="1413313"/>
                  </a:cubicBezTo>
                  <a:lnTo>
                    <a:pt x="174592" y="1413313"/>
                  </a:lnTo>
                  <a:cubicBezTo>
                    <a:pt x="78189" y="1413167"/>
                    <a:pt x="0" y="1307838"/>
                    <a:pt x="0" y="1177757"/>
                  </a:cubicBezTo>
                  <a:close/>
                </a:path>
              </a:pathLst>
            </a:custGeom>
            <a:solidFill>
              <a:srgbClr val="98D36E"/>
            </a:solidFill>
          </p:spPr>
        </p:sp>
      </p:grpSp>
      <p:sp>
        <p:nvSpPr>
          <p:cNvPr name="Freeform 13" id="13"/>
          <p:cNvSpPr/>
          <p:nvPr/>
        </p:nvSpPr>
        <p:spPr>
          <a:xfrm flipH="false" flipV="false" rot="0">
            <a:off x="6211523" y="8669369"/>
            <a:ext cx="720590" cy="720590"/>
          </a:xfrm>
          <a:custGeom>
            <a:avLst/>
            <a:gdLst/>
            <a:ahLst/>
            <a:cxnLst/>
            <a:rect r="r" b="b" t="t" l="l"/>
            <a:pathLst>
              <a:path h="720590" w="720590">
                <a:moveTo>
                  <a:pt x="0" y="0"/>
                </a:moveTo>
                <a:lnTo>
                  <a:pt x="720591" y="0"/>
                </a:lnTo>
                <a:lnTo>
                  <a:pt x="720591" y="720590"/>
                </a:lnTo>
                <a:lnTo>
                  <a:pt x="0" y="7205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3689701" y="8975792"/>
            <a:ext cx="720590" cy="720590"/>
          </a:xfrm>
          <a:custGeom>
            <a:avLst/>
            <a:gdLst/>
            <a:ahLst/>
            <a:cxnLst/>
            <a:rect r="r" b="b" t="t" l="l"/>
            <a:pathLst>
              <a:path h="720590" w="720590">
                <a:moveTo>
                  <a:pt x="0" y="0"/>
                </a:moveTo>
                <a:lnTo>
                  <a:pt x="720590" y="0"/>
                </a:lnTo>
                <a:lnTo>
                  <a:pt x="720590" y="720590"/>
                </a:lnTo>
                <a:lnTo>
                  <a:pt x="0" y="7205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11676739" y="581595"/>
            <a:ext cx="6242588" cy="1515514"/>
            <a:chOff x="0" y="0"/>
            <a:chExt cx="6331591" cy="1537121"/>
          </a:xfrm>
        </p:grpSpPr>
        <p:sp>
          <p:nvSpPr>
            <p:cNvPr name="Freeform 16" id="16"/>
            <p:cNvSpPr/>
            <p:nvPr/>
          </p:nvSpPr>
          <p:spPr>
            <a:xfrm flipH="false" flipV="false" rot="0">
              <a:off x="0" y="0"/>
              <a:ext cx="6331628" cy="1537198"/>
            </a:xfrm>
            <a:custGeom>
              <a:avLst/>
              <a:gdLst/>
              <a:ahLst/>
              <a:cxnLst/>
              <a:rect r="r" b="b" t="t" l="l"/>
              <a:pathLst>
                <a:path h="1537198" w="6331628">
                  <a:moveTo>
                    <a:pt x="0" y="256238"/>
                  </a:moveTo>
                  <a:cubicBezTo>
                    <a:pt x="0" y="114753"/>
                    <a:pt x="78189" y="0"/>
                    <a:pt x="174592" y="0"/>
                  </a:cubicBezTo>
                  <a:lnTo>
                    <a:pt x="6157037" y="0"/>
                  </a:lnTo>
                  <a:cubicBezTo>
                    <a:pt x="6253439" y="0"/>
                    <a:pt x="6331628" y="114753"/>
                    <a:pt x="6331628" y="256238"/>
                  </a:cubicBezTo>
                  <a:lnTo>
                    <a:pt x="6331628" y="1280999"/>
                  </a:lnTo>
                  <a:cubicBezTo>
                    <a:pt x="6331628" y="1422484"/>
                    <a:pt x="6253439" y="1537198"/>
                    <a:pt x="6157037" y="1537198"/>
                  </a:cubicBezTo>
                  <a:lnTo>
                    <a:pt x="174592" y="1537198"/>
                  </a:lnTo>
                  <a:cubicBezTo>
                    <a:pt x="78189" y="1537046"/>
                    <a:pt x="0" y="1422484"/>
                    <a:pt x="0" y="1280999"/>
                  </a:cubicBezTo>
                  <a:close/>
                </a:path>
              </a:pathLst>
            </a:custGeom>
            <a:solidFill>
              <a:srgbClr val="98D36E"/>
            </a:solidFill>
          </p:spPr>
        </p:sp>
      </p:grpSp>
      <p:sp>
        <p:nvSpPr>
          <p:cNvPr name="TextBox 17" id="17"/>
          <p:cNvSpPr txBox="true"/>
          <p:nvPr/>
        </p:nvSpPr>
        <p:spPr>
          <a:xfrm rot="0">
            <a:off x="527719" y="457200"/>
            <a:ext cx="14829035" cy="571500"/>
          </a:xfrm>
          <a:prstGeom prst="rect">
            <a:avLst/>
          </a:prstGeom>
        </p:spPr>
        <p:txBody>
          <a:bodyPr anchor="t" rtlCol="false" tIns="0" lIns="0" bIns="0" rIns="0">
            <a:spAutoFit/>
          </a:bodyPr>
          <a:lstStyle/>
          <a:p>
            <a:pPr algn="l">
              <a:lnSpc>
                <a:spcPts val="4559"/>
              </a:lnSpc>
            </a:pPr>
            <a:r>
              <a:rPr lang="en-US" b="true" sz="3799">
                <a:solidFill>
                  <a:srgbClr val="FFFFFF"/>
                </a:solidFill>
                <a:latin typeface="Lato Bold"/>
                <a:ea typeface="Lato Bold"/>
                <a:cs typeface="Lato Bold"/>
                <a:sym typeface="Lato Bold"/>
              </a:rPr>
              <a:t>5. LLAMADAS QUE ALIENTAN </a:t>
            </a:r>
          </a:p>
        </p:txBody>
      </p:sp>
      <p:sp>
        <p:nvSpPr>
          <p:cNvPr name="TextBox 18" id="18"/>
          <p:cNvSpPr txBox="true"/>
          <p:nvPr/>
        </p:nvSpPr>
        <p:spPr>
          <a:xfrm rot="0">
            <a:off x="7902552" y="2405063"/>
            <a:ext cx="9802834" cy="2928304"/>
          </a:xfrm>
          <a:prstGeom prst="rect">
            <a:avLst/>
          </a:prstGeom>
        </p:spPr>
        <p:txBody>
          <a:bodyPr anchor="t" rtlCol="false" tIns="0" lIns="0" bIns="0" rIns="0">
            <a:spAutoFit/>
          </a:bodyPr>
          <a:lstStyle/>
          <a:p>
            <a:pPr algn="ctr">
              <a:lnSpc>
                <a:spcPts val="2903"/>
              </a:lnSpc>
            </a:pPr>
            <a:r>
              <a:rPr lang="en-US" sz="2419" b="true">
                <a:solidFill>
                  <a:srgbClr val="000000"/>
                </a:solidFill>
                <a:latin typeface="Lato Bold"/>
                <a:ea typeface="Lato Bold"/>
                <a:cs typeface="Lato Bold"/>
                <a:sym typeface="Lato Bold"/>
              </a:rPr>
              <a:t>Llamadas cortas de acompañamiento a los trabajadores de campo. </a:t>
            </a:r>
          </a:p>
          <a:p>
            <a:pPr algn="ctr">
              <a:lnSpc>
                <a:spcPts val="2903"/>
              </a:lnSpc>
            </a:pPr>
            <a:r>
              <a:rPr lang="en-US" sz="2419" b="true">
                <a:solidFill>
                  <a:srgbClr val="000000"/>
                </a:solidFill>
                <a:latin typeface="Lato Bold"/>
                <a:ea typeface="Lato Bold"/>
                <a:cs typeface="Lato Bold"/>
                <a:sym typeface="Lato Bold"/>
              </a:rPr>
              <a:t>Considera la realización de: </a:t>
            </a:r>
          </a:p>
          <a:p>
            <a:pPr algn="ctr">
              <a:lnSpc>
                <a:spcPts val="2903"/>
              </a:lnSpc>
            </a:pPr>
          </a:p>
          <a:p>
            <a:pPr algn="ctr">
              <a:lnSpc>
                <a:spcPts val="2903"/>
              </a:lnSpc>
            </a:pPr>
            <a:r>
              <a:rPr lang="en-US" b="true" sz="2419">
                <a:solidFill>
                  <a:srgbClr val="000000"/>
                </a:solidFill>
                <a:latin typeface="Lato Bold"/>
                <a:ea typeface="Lato Bold"/>
                <a:cs typeface="Lato Bold"/>
                <a:sym typeface="Lato Bold"/>
              </a:rPr>
              <a:t>a)</a:t>
            </a:r>
            <a:r>
              <a:rPr lang="en-US" b="true" sz="2419">
                <a:solidFill>
                  <a:srgbClr val="000000"/>
                </a:solidFill>
                <a:latin typeface="Lato Bold"/>
                <a:ea typeface="Lato Bold"/>
                <a:cs typeface="Lato Bold"/>
                <a:sym typeface="Lato Bold"/>
              </a:rPr>
              <a:t> Capacitación para los colaboradores que realicen el seguimiento.</a:t>
            </a:r>
          </a:p>
          <a:p>
            <a:pPr algn="ctr">
              <a:lnSpc>
                <a:spcPts val="2903"/>
              </a:lnSpc>
            </a:pPr>
          </a:p>
          <a:p>
            <a:pPr algn="ctr">
              <a:lnSpc>
                <a:spcPts val="2903"/>
              </a:lnSpc>
            </a:pPr>
            <a:r>
              <a:rPr lang="en-US" b="true" sz="2419">
                <a:solidFill>
                  <a:srgbClr val="000000"/>
                </a:solidFill>
                <a:latin typeface="Lato Bold"/>
                <a:ea typeface="Lato Bold"/>
                <a:cs typeface="Lato Bold"/>
                <a:sym typeface="Lato Bold"/>
              </a:rPr>
              <a:t>   b) G</a:t>
            </a:r>
            <a:r>
              <a:rPr lang="en-US" b="true" sz="2419">
                <a:solidFill>
                  <a:srgbClr val="000000"/>
                </a:solidFill>
                <a:latin typeface="Lato Bold"/>
                <a:ea typeface="Lato Bold"/>
                <a:cs typeface="Lato Bold"/>
                <a:sym typeface="Lato Bold"/>
              </a:rPr>
              <a:t>uía para entablar la conversación con preguntas relacionadas a: cómo se sienten en el equipo, experiencia de sus labores que deseen compartir y preocupaciones en torno a su vida o al trabajo </a:t>
            </a:r>
          </a:p>
        </p:txBody>
      </p:sp>
      <p:sp>
        <p:nvSpPr>
          <p:cNvPr name="TextBox 19" id="19"/>
          <p:cNvSpPr txBox="true"/>
          <p:nvPr/>
        </p:nvSpPr>
        <p:spPr>
          <a:xfrm rot="0">
            <a:off x="10521365" y="6064749"/>
            <a:ext cx="7184021" cy="2600325"/>
          </a:xfrm>
          <a:prstGeom prst="rect">
            <a:avLst/>
          </a:prstGeom>
        </p:spPr>
        <p:txBody>
          <a:bodyPr anchor="t" rtlCol="false" tIns="0" lIns="0" bIns="0" rIns="0">
            <a:spAutoFit/>
          </a:bodyPr>
          <a:lstStyle/>
          <a:p>
            <a:pPr algn="ctr">
              <a:lnSpc>
                <a:spcPts val="2999"/>
              </a:lnSpc>
            </a:pPr>
            <a:r>
              <a:rPr lang="en-US" sz="2499" b="true">
                <a:solidFill>
                  <a:srgbClr val="009600"/>
                </a:solidFill>
                <a:latin typeface="Lato Bold"/>
                <a:ea typeface="Lato Bold"/>
                <a:cs typeface="Lato Bold"/>
                <a:sym typeface="Lato Bold"/>
              </a:rPr>
              <a:t>Soluciona:</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Brecha en la comunicación entre la sede central y el campo.</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La percepción de desvalorización que sienten los trabajadores de campo.</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Cierto desconocimiento de la situación en campo</a:t>
            </a:r>
          </a:p>
        </p:txBody>
      </p:sp>
      <p:sp>
        <p:nvSpPr>
          <p:cNvPr name="TextBox 20" id="20"/>
          <p:cNvSpPr txBox="true"/>
          <p:nvPr/>
        </p:nvSpPr>
        <p:spPr>
          <a:xfrm rot="0">
            <a:off x="6254574" y="6102849"/>
            <a:ext cx="3949547" cy="1485575"/>
          </a:xfrm>
          <a:prstGeom prst="rect">
            <a:avLst/>
          </a:prstGeom>
        </p:spPr>
        <p:txBody>
          <a:bodyPr anchor="t" rtlCol="false" tIns="0" lIns="0" bIns="0" rIns="0">
            <a:spAutoFit/>
          </a:bodyPr>
          <a:lstStyle/>
          <a:p>
            <a:pPr algn="ctr">
              <a:lnSpc>
                <a:spcPts val="2999"/>
              </a:lnSpc>
            </a:pPr>
            <a:r>
              <a:rPr lang="en-US" sz="2499" b="true">
                <a:solidFill>
                  <a:srgbClr val="009600"/>
                </a:solidFill>
                <a:latin typeface="Lato Bold"/>
                <a:ea typeface="Lato Bold"/>
                <a:cs typeface="Lato Bold"/>
                <a:sym typeface="Lato Bold"/>
              </a:rPr>
              <a:t>Objetivos:</a:t>
            </a:r>
          </a:p>
          <a:p>
            <a:pPr algn="ctr">
              <a:lnSpc>
                <a:spcPts val="2999"/>
              </a:lnSpc>
            </a:pPr>
            <a:r>
              <a:rPr lang="en-US" sz="2499" b="true">
                <a:solidFill>
                  <a:srgbClr val="100F0D"/>
                </a:solidFill>
                <a:latin typeface="Lato Bold"/>
                <a:ea typeface="Lato Bold"/>
                <a:cs typeface="Lato Bold"/>
                <a:sym typeface="Lato Bold"/>
              </a:rPr>
              <a:t>Mejorar la comunicación </a:t>
            </a:r>
          </a:p>
          <a:p>
            <a:pPr algn="ctr">
              <a:lnSpc>
                <a:spcPts val="2999"/>
              </a:lnSpc>
            </a:pPr>
            <a:r>
              <a:rPr lang="en-US" b="true" sz="2499">
                <a:solidFill>
                  <a:srgbClr val="100F0D"/>
                </a:solidFill>
                <a:latin typeface="Lato Bold"/>
                <a:ea typeface="Lato Bold"/>
                <a:cs typeface="Lato Bold"/>
                <a:sym typeface="Lato Bold"/>
              </a:rPr>
              <a:t> entre la sede central y el personal en el campo</a:t>
            </a:r>
          </a:p>
        </p:txBody>
      </p:sp>
      <p:sp>
        <p:nvSpPr>
          <p:cNvPr name="TextBox 21" id="21"/>
          <p:cNvSpPr txBox="true"/>
          <p:nvPr/>
        </p:nvSpPr>
        <p:spPr>
          <a:xfrm rot="0">
            <a:off x="5849154" y="9401978"/>
            <a:ext cx="5394875" cy="294405"/>
          </a:xfrm>
          <a:prstGeom prst="rect">
            <a:avLst/>
          </a:prstGeom>
        </p:spPr>
        <p:txBody>
          <a:bodyPr anchor="t" rtlCol="false" tIns="0" lIns="0" bIns="0" rIns="0">
            <a:spAutoFit/>
          </a:bodyPr>
          <a:lstStyle/>
          <a:p>
            <a:pPr algn="ctr">
              <a:lnSpc>
                <a:spcPts val="2318"/>
              </a:lnSpc>
            </a:pPr>
            <a:r>
              <a:rPr lang="en-US" b="true" sz="1931">
                <a:solidFill>
                  <a:srgbClr val="009600"/>
                </a:solidFill>
                <a:latin typeface="Lato Bold"/>
                <a:ea typeface="Lato Bold"/>
                <a:cs typeface="Lato Bold"/>
                <a:sym typeface="Lato Bold"/>
              </a:rPr>
              <a:t>Técnicos de campo</a:t>
            </a:r>
          </a:p>
        </p:txBody>
      </p:sp>
      <p:sp>
        <p:nvSpPr>
          <p:cNvPr name="TextBox 22" id="22"/>
          <p:cNvSpPr txBox="true"/>
          <p:nvPr/>
        </p:nvSpPr>
        <p:spPr>
          <a:xfrm rot="0">
            <a:off x="6879539" y="8843927"/>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Público objetivo</a:t>
            </a:r>
          </a:p>
        </p:txBody>
      </p:sp>
      <p:sp>
        <p:nvSpPr>
          <p:cNvPr name="TextBox 23" id="23"/>
          <p:cNvSpPr txBox="true"/>
          <p:nvPr/>
        </p:nvSpPr>
        <p:spPr>
          <a:xfrm rot="0">
            <a:off x="13689701" y="9072562"/>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Frecuencia</a:t>
            </a:r>
          </a:p>
        </p:txBody>
      </p:sp>
      <p:sp>
        <p:nvSpPr>
          <p:cNvPr name="TextBox 24" id="24"/>
          <p:cNvSpPr txBox="true"/>
          <p:nvPr/>
        </p:nvSpPr>
        <p:spPr>
          <a:xfrm rot="0">
            <a:off x="13132410" y="9549180"/>
            <a:ext cx="5057392" cy="294405"/>
          </a:xfrm>
          <a:prstGeom prst="rect">
            <a:avLst/>
          </a:prstGeom>
        </p:spPr>
        <p:txBody>
          <a:bodyPr anchor="t" rtlCol="false" tIns="0" lIns="0" bIns="0" rIns="0">
            <a:spAutoFit/>
          </a:bodyPr>
          <a:lstStyle/>
          <a:p>
            <a:pPr algn="ctr">
              <a:lnSpc>
                <a:spcPts val="2318"/>
              </a:lnSpc>
            </a:pPr>
            <a:r>
              <a:rPr lang="en-US" b="true" sz="1931">
                <a:solidFill>
                  <a:srgbClr val="009600"/>
                </a:solidFill>
                <a:latin typeface="Lato Bold"/>
                <a:ea typeface="Lato Bold"/>
                <a:cs typeface="Lato Bold"/>
                <a:sym typeface="Lato Bold"/>
              </a:rPr>
              <a:t>Cada 3 o 4 meses</a:t>
            </a:r>
          </a:p>
        </p:txBody>
      </p:sp>
      <p:sp>
        <p:nvSpPr>
          <p:cNvPr name="TextBox 25" id="25"/>
          <p:cNvSpPr txBox="true"/>
          <p:nvPr/>
        </p:nvSpPr>
        <p:spPr>
          <a:xfrm rot="0">
            <a:off x="11968528" y="843331"/>
            <a:ext cx="5659010" cy="888638"/>
          </a:xfrm>
          <a:prstGeom prst="rect">
            <a:avLst/>
          </a:prstGeom>
        </p:spPr>
        <p:txBody>
          <a:bodyPr anchor="t" rtlCol="false" tIns="0" lIns="0" bIns="0" rIns="0">
            <a:spAutoFit/>
          </a:bodyPr>
          <a:lstStyle/>
          <a:p>
            <a:pPr algn="ctr" marL="0" indent="0" lvl="0">
              <a:lnSpc>
                <a:spcPts val="3472"/>
              </a:lnSpc>
              <a:spcBef>
                <a:spcPct val="0"/>
              </a:spcBef>
            </a:pPr>
            <a:r>
              <a:rPr lang="en-US" sz="3100">
                <a:solidFill>
                  <a:srgbClr val="FFFFFF"/>
                </a:solidFill>
                <a:latin typeface="Lato"/>
                <a:ea typeface="Lato"/>
                <a:cs typeface="Lato"/>
                <a:sym typeface="Lato"/>
              </a:rPr>
              <a:t>INSIGHT 4: Débil comunicación entre la sede central y campo</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996720" y="755591"/>
            <a:ext cx="10127676" cy="10127676"/>
          </a:xfrm>
          <a:custGeom>
            <a:avLst/>
            <a:gdLst/>
            <a:ahLst/>
            <a:cxnLst/>
            <a:rect r="r" b="b" t="t" l="l"/>
            <a:pathLst>
              <a:path h="10127676" w="10127676">
                <a:moveTo>
                  <a:pt x="10127676" y="10127676"/>
                </a:moveTo>
                <a:lnTo>
                  <a:pt x="0" y="10127676"/>
                </a:lnTo>
                <a:lnTo>
                  <a:pt x="0" y="0"/>
                </a:lnTo>
                <a:lnTo>
                  <a:pt x="10127676" y="0"/>
                </a:lnTo>
                <a:lnTo>
                  <a:pt x="10127676" y="1012767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11124" y="1451274"/>
            <a:ext cx="9226950" cy="922695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4"/>
              <a:stretch>
                <a:fillRect l="-60544" t="-69266" r="-15282" b="-79415"/>
              </a:stretch>
            </a:blipFill>
          </p:spPr>
        </p:sp>
      </p:grpSp>
      <p:grpSp>
        <p:nvGrpSpPr>
          <p:cNvPr name="Group 5" id="5"/>
          <p:cNvGrpSpPr/>
          <p:nvPr/>
        </p:nvGrpSpPr>
        <p:grpSpPr>
          <a:xfrm rot="0">
            <a:off x="17920153" y="2595562"/>
            <a:ext cx="539297" cy="3086100"/>
            <a:chOff x="0" y="0"/>
            <a:chExt cx="142037" cy="812800"/>
          </a:xfrm>
        </p:grpSpPr>
        <p:sp>
          <p:nvSpPr>
            <p:cNvPr name="Freeform 6" id="6"/>
            <p:cNvSpPr/>
            <p:nvPr/>
          </p:nvSpPr>
          <p:spPr>
            <a:xfrm flipH="false" flipV="false" rot="0">
              <a:off x="0" y="0"/>
              <a:ext cx="142037" cy="812800"/>
            </a:xfrm>
            <a:custGeom>
              <a:avLst/>
              <a:gdLst/>
              <a:ahLst/>
              <a:cxnLst/>
              <a:rect r="r" b="b" t="t" l="l"/>
              <a:pathLst>
                <a:path h="812800" w="142037">
                  <a:moveTo>
                    <a:pt x="0" y="0"/>
                  </a:moveTo>
                  <a:lnTo>
                    <a:pt x="142037" y="0"/>
                  </a:lnTo>
                  <a:lnTo>
                    <a:pt x="142037" y="812800"/>
                  </a:lnTo>
                  <a:lnTo>
                    <a:pt x="0" y="812800"/>
                  </a:lnTo>
                  <a:close/>
                </a:path>
              </a:pathLst>
            </a:custGeom>
            <a:solidFill>
              <a:srgbClr val="009600"/>
            </a:solidFill>
          </p:spPr>
        </p:sp>
        <p:sp>
          <p:nvSpPr>
            <p:cNvPr name="TextBox 7" id="7"/>
            <p:cNvSpPr txBox="true"/>
            <p:nvPr/>
          </p:nvSpPr>
          <p:spPr>
            <a:xfrm>
              <a:off x="0" y="-66675"/>
              <a:ext cx="142037" cy="879475"/>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0" y="0"/>
            <a:ext cx="18288000" cy="1511182"/>
            <a:chOff x="0" y="0"/>
            <a:chExt cx="4816593" cy="398007"/>
          </a:xfrm>
        </p:grpSpPr>
        <p:sp>
          <p:nvSpPr>
            <p:cNvPr name="Freeform 9" id="9"/>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009600"/>
            </a:solidFill>
          </p:spPr>
        </p:sp>
        <p:sp>
          <p:nvSpPr>
            <p:cNvPr name="TextBox 10" id="10"/>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grpSp>
        <p:nvGrpSpPr>
          <p:cNvPr name="Group 11" id="11"/>
          <p:cNvGrpSpPr/>
          <p:nvPr/>
        </p:nvGrpSpPr>
        <p:grpSpPr>
          <a:xfrm rot="0">
            <a:off x="11676739" y="581595"/>
            <a:ext cx="6242588" cy="2142555"/>
            <a:chOff x="0" y="0"/>
            <a:chExt cx="6331591" cy="2173102"/>
          </a:xfrm>
        </p:grpSpPr>
        <p:sp>
          <p:nvSpPr>
            <p:cNvPr name="Freeform 12" id="12"/>
            <p:cNvSpPr/>
            <p:nvPr/>
          </p:nvSpPr>
          <p:spPr>
            <a:xfrm flipH="false" flipV="false" rot="0">
              <a:off x="0" y="0"/>
              <a:ext cx="6331628" cy="2173179"/>
            </a:xfrm>
            <a:custGeom>
              <a:avLst/>
              <a:gdLst/>
              <a:ahLst/>
              <a:cxnLst/>
              <a:rect r="r" b="b" t="t" l="l"/>
              <a:pathLst>
                <a:path h="2173179" w="6331628">
                  <a:moveTo>
                    <a:pt x="0" y="362256"/>
                  </a:moveTo>
                  <a:cubicBezTo>
                    <a:pt x="0" y="162232"/>
                    <a:pt x="78189" y="0"/>
                    <a:pt x="174592" y="0"/>
                  </a:cubicBezTo>
                  <a:lnTo>
                    <a:pt x="6157037" y="0"/>
                  </a:lnTo>
                  <a:cubicBezTo>
                    <a:pt x="6253439" y="0"/>
                    <a:pt x="6331628" y="162232"/>
                    <a:pt x="6331628" y="362256"/>
                  </a:cubicBezTo>
                  <a:lnTo>
                    <a:pt x="6331628" y="1811010"/>
                  </a:lnTo>
                  <a:cubicBezTo>
                    <a:pt x="6331628" y="2011033"/>
                    <a:pt x="6253439" y="2173179"/>
                    <a:pt x="6157037" y="2173179"/>
                  </a:cubicBezTo>
                  <a:lnTo>
                    <a:pt x="174592" y="2173179"/>
                  </a:lnTo>
                  <a:cubicBezTo>
                    <a:pt x="78189" y="2172996"/>
                    <a:pt x="0" y="2011033"/>
                    <a:pt x="0" y="1811010"/>
                  </a:cubicBezTo>
                  <a:close/>
                </a:path>
              </a:pathLst>
            </a:custGeom>
            <a:solidFill>
              <a:srgbClr val="98D36E"/>
            </a:solidFill>
          </p:spPr>
        </p:sp>
      </p:grpSp>
      <p:sp>
        <p:nvSpPr>
          <p:cNvPr name="Freeform 13" id="13"/>
          <p:cNvSpPr/>
          <p:nvPr/>
        </p:nvSpPr>
        <p:spPr>
          <a:xfrm flipH="false" flipV="false" rot="0">
            <a:off x="9816014" y="8580657"/>
            <a:ext cx="720590" cy="720590"/>
          </a:xfrm>
          <a:custGeom>
            <a:avLst/>
            <a:gdLst/>
            <a:ahLst/>
            <a:cxnLst/>
            <a:rect r="r" b="b" t="t" l="l"/>
            <a:pathLst>
              <a:path h="720590" w="720590">
                <a:moveTo>
                  <a:pt x="0" y="0"/>
                </a:moveTo>
                <a:lnTo>
                  <a:pt x="720590" y="0"/>
                </a:lnTo>
                <a:lnTo>
                  <a:pt x="720590" y="720590"/>
                </a:lnTo>
                <a:lnTo>
                  <a:pt x="0" y="7205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435487" y="328981"/>
            <a:ext cx="11253892" cy="990600"/>
          </a:xfrm>
          <a:prstGeom prst="rect">
            <a:avLst/>
          </a:prstGeom>
        </p:spPr>
        <p:txBody>
          <a:bodyPr anchor="t" rtlCol="false" tIns="0" lIns="0" bIns="0" rIns="0">
            <a:spAutoFit/>
          </a:bodyPr>
          <a:lstStyle/>
          <a:p>
            <a:pPr algn="l">
              <a:lnSpc>
                <a:spcPts val="3959"/>
              </a:lnSpc>
            </a:pPr>
            <a:r>
              <a:rPr lang="en-US" b="true" sz="3299">
                <a:solidFill>
                  <a:srgbClr val="FFFFFF"/>
                </a:solidFill>
                <a:latin typeface="Lato Bold"/>
                <a:ea typeface="Lato Bold"/>
                <a:cs typeface="Lato Bold"/>
                <a:sym typeface="Lato Bold"/>
              </a:rPr>
              <a:t>11. CAPACITACIÓN Y SOPORTE PARA LA RECOLECCIÓN DE MATERIAL AUDIOVISUAL EN CAMPO</a:t>
            </a:r>
          </a:p>
        </p:txBody>
      </p:sp>
      <p:sp>
        <p:nvSpPr>
          <p:cNvPr name="TextBox 15" id="15"/>
          <p:cNvSpPr txBox="true"/>
          <p:nvPr/>
        </p:nvSpPr>
        <p:spPr>
          <a:xfrm rot="0">
            <a:off x="11968528" y="774641"/>
            <a:ext cx="5659010" cy="1765046"/>
          </a:xfrm>
          <a:prstGeom prst="rect">
            <a:avLst/>
          </a:prstGeom>
        </p:spPr>
        <p:txBody>
          <a:bodyPr anchor="t" rtlCol="false" tIns="0" lIns="0" bIns="0" rIns="0">
            <a:spAutoFit/>
          </a:bodyPr>
          <a:lstStyle/>
          <a:p>
            <a:pPr algn="ctr" marL="0" indent="0" lvl="0">
              <a:lnSpc>
                <a:spcPts val="3472"/>
              </a:lnSpc>
              <a:spcBef>
                <a:spcPct val="0"/>
              </a:spcBef>
            </a:pPr>
            <a:r>
              <a:rPr lang="en-US" sz="3100">
                <a:solidFill>
                  <a:srgbClr val="FFFFFF"/>
                </a:solidFill>
                <a:latin typeface="Lato"/>
                <a:ea typeface="Lato"/>
                <a:cs typeface="Lato"/>
                <a:sym typeface="Lato"/>
              </a:rPr>
              <a:t>INSIGHT 3: La oficina de comunicación e incidencia no está suficientemente consolidada en campo</a:t>
            </a:r>
            <a:r>
              <a:rPr lang="en-US" sz="3100">
                <a:solidFill>
                  <a:srgbClr val="FFFFFF"/>
                </a:solidFill>
                <a:latin typeface="Lato"/>
                <a:ea typeface="Lato"/>
                <a:cs typeface="Lato"/>
                <a:sym typeface="Lato"/>
              </a:rPr>
              <a:t> </a:t>
            </a:r>
          </a:p>
        </p:txBody>
      </p:sp>
      <p:sp>
        <p:nvSpPr>
          <p:cNvPr name="TextBox 16" id="16"/>
          <p:cNvSpPr txBox="true"/>
          <p:nvPr/>
        </p:nvSpPr>
        <p:spPr>
          <a:xfrm rot="0">
            <a:off x="8979301" y="9347099"/>
            <a:ext cx="5394875" cy="588844"/>
          </a:xfrm>
          <a:prstGeom prst="rect">
            <a:avLst/>
          </a:prstGeom>
        </p:spPr>
        <p:txBody>
          <a:bodyPr anchor="t" rtlCol="false" tIns="0" lIns="0" bIns="0" rIns="0">
            <a:spAutoFit/>
          </a:bodyPr>
          <a:lstStyle/>
          <a:p>
            <a:pPr algn="ctr">
              <a:lnSpc>
                <a:spcPts val="2318"/>
              </a:lnSpc>
            </a:pPr>
            <a:r>
              <a:rPr lang="en-US" b="true" sz="1931">
                <a:solidFill>
                  <a:srgbClr val="009600"/>
                </a:solidFill>
                <a:latin typeface="Lato Bold"/>
                <a:ea typeface="Lato Bold"/>
                <a:cs typeface="Lato Bold"/>
                <a:sym typeface="Lato Bold"/>
              </a:rPr>
              <a:t>Coordinadores de campo / Técnicos de campo / Oficina de Incidencia y Comunicaciones</a:t>
            </a:r>
          </a:p>
        </p:txBody>
      </p:sp>
      <p:sp>
        <p:nvSpPr>
          <p:cNvPr name="TextBox 17" id="17"/>
          <p:cNvSpPr txBox="true"/>
          <p:nvPr/>
        </p:nvSpPr>
        <p:spPr>
          <a:xfrm rot="0">
            <a:off x="10281769" y="8746817"/>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Público objetivo</a:t>
            </a:r>
          </a:p>
        </p:txBody>
      </p:sp>
      <p:sp>
        <p:nvSpPr>
          <p:cNvPr name="TextBox 18" id="18"/>
          <p:cNvSpPr txBox="true"/>
          <p:nvPr/>
        </p:nvSpPr>
        <p:spPr>
          <a:xfrm rot="0">
            <a:off x="11689379" y="5819429"/>
            <a:ext cx="5781306" cy="2600325"/>
          </a:xfrm>
          <a:prstGeom prst="rect">
            <a:avLst/>
          </a:prstGeom>
        </p:spPr>
        <p:txBody>
          <a:bodyPr anchor="t" rtlCol="false" tIns="0" lIns="0" bIns="0" rIns="0">
            <a:spAutoFit/>
          </a:bodyPr>
          <a:lstStyle/>
          <a:p>
            <a:pPr algn="ctr">
              <a:lnSpc>
                <a:spcPts val="2999"/>
              </a:lnSpc>
            </a:pPr>
            <a:r>
              <a:rPr lang="en-US" sz="2499" b="true">
                <a:solidFill>
                  <a:srgbClr val="009600"/>
                </a:solidFill>
                <a:latin typeface="Lato Bold"/>
                <a:ea typeface="Lato Bold"/>
                <a:cs typeface="Lato Bold"/>
                <a:sym typeface="Lato Bold"/>
              </a:rPr>
              <a:t>Soluciona:</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Desconocimiento del manejo de los dispositivos para el registro audiovisual</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Poca disponibilidad de tiempo de los colaboradores de campo para el registro audiovisual</a:t>
            </a:r>
          </a:p>
        </p:txBody>
      </p:sp>
      <p:sp>
        <p:nvSpPr>
          <p:cNvPr name="TextBox 19" id="19"/>
          <p:cNvSpPr txBox="true"/>
          <p:nvPr/>
        </p:nvSpPr>
        <p:spPr>
          <a:xfrm rot="0">
            <a:off x="7965294" y="3512595"/>
            <a:ext cx="9364467" cy="2190750"/>
          </a:xfrm>
          <a:prstGeom prst="rect">
            <a:avLst/>
          </a:prstGeom>
        </p:spPr>
        <p:txBody>
          <a:bodyPr anchor="t" rtlCol="false" tIns="0" lIns="0" bIns="0" rIns="0">
            <a:spAutoFit/>
          </a:bodyPr>
          <a:lstStyle/>
          <a:p>
            <a:pPr algn="ctr">
              <a:lnSpc>
                <a:spcPts val="3480"/>
              </a:lnSpc>
            </a:pPr>
            <a:r>
              <a:rPr lang="en-US" sz="2900" b="true">
                <a:solidFill>
                  <a:srgbClr val="000000"/>
                </a:solidFill>
                <a:latin typeface="Lato Bold"/>
                <a:ea typeface="Lato Bold"/>
                <a:cs typeface="Lato Bold"/>
                <a:sym typeface="Lato Bold"/>
              </a:rPr>
              <a:t>Realización de talleres de capacitación (presencial o virtual) a cargo de la oficina de Comunicación e Incidencia a los coordinadores y técnicos de capacitación sobre la recolección de material audiovisual de difusión. </a:t>
            </a:r>
          </a:p>
          <a:p>
            <a:pPr algn="ctr">
              <a:lnSpc>
                <a:spcPts val="3480"/>
              </a:lnSpc>
            </a:pPr>
          </a:p>
        </p:txBody>
      </p:sp>
      <p:sp>
        <p:nvSpPr>
          <p:cNvPr name="TextBox 20" id="20"/>
          <p:cNvSpPr txBox="true"/>
          <p:nvPr/>
        </p:nvSpPr>
        <p:spPr>
          <a:xfrm rot="0">
            <a:off x="8106217" y="2975771"/>
            <a:ext cx="9364467" cy="466725"/>
          </a:xfrm>
          <a:prstGeom prst="rect">
            <a:avLst/>
          </a:prstGeom>
        </p:spPr>
        <p:txBody>
          <a:bodyPr anchor="t" rtlCol="false" tIns="0" lIns="0" bIns="0" rIns="0">
            <a:spAutoFit/>
          </a:bodyPr>
          <a:lstStyle/>
          <a:p>
            <a:pPr algn="ctr">
              <a:lnSpc>
                <a:spcPts val="3600"/>
              </a:lnSpc>
            </a:pPr>
            <a:r>
              <a:rPr lang="en-US" b="true" sz="3000">
                <a:solidFill>
                  <a:srgbClr val="009600"/>
                </a:solidFill>
                <a:latin typeface="Lato Bold"/>
                <a:ea typeface="Lato Bold"/>
                <a:cs typeface="Lato Bold"/>
                <a:sym typeface="Lato Bold"/>
              </a:rPr>
              <a:t>1.</a:t>
            </a:r>
            <a:r>
              <a:rPr lang="en-US" b="true" sz="3000">
                <a:solidFill>
                  <a:srgbClr val="FFFFFF"/>
                </a:solidFill>
                <a:latin typeface="Lato Bold"/>
                <a:ea typeface="Lato Bold"/>
                <a:cs typeface="Lato Bold"/>
                <a:sym typeface="Lato Bold"/>
              </a:rPr>
              <a:t>_</a:t>
            </a:r>
            <a:r>
              <a:rPr lang="en-US" b="true" sz="3000">
                <a:solidFill>
                  <a:srgbClr val="009600"/>
                </a:solidFill>
                <a:latin typeface="Lato Bold"/>
                <a:ea typeface="Lato Bold"/>
                <a:cs typeface="Lato Bold"/>
                <a:sym typeface="Lato Bold"/>
              </a:rPr>
              <a:t>Talleres</a:t>
            </a:r>
          </a:p>
        </p:txBody>
      </p:sp>
      <p:sp>
        <p:nvSpPr>
          <p:cNvPr name="TextBox 21" id="21"/>
          <p:cNvSpPr txBox="true"/>
          <p:nvPr/>
        </p:nvSpPr>
        <p:spPr>
          <a:xfrm rot="0">
            <a:off x="6525431" y="5800379"/>
            <a:ext cx="5423392" cy="2397125"/>
          </a:xfrm>
          <a:prstGeom prst="rect">
            <a:avLst/>
          </a:prstGeom>
        </p:spPr>
        <p:txBody>
          <a:bodyPr anchor="t" rtlCol="false" tIns="0" lIns="0" bIns="0" rIns="0">
            <a:spAutoFit/>
          </a:bodyPr>
          <a:lstStyle/>
          <a:p>
            <a:pPr algn="ctr">
              <a:lnSpc>
                <a:spcPts val="3174"/>
              </a:lnSpc>
            </a:pPr>
            <a:r>
              <a:rPr lang="en-US" sz="2499" b="true">
                <a:solidFill>
                  <a:srgbClr val="009600"/>
                </a:solidFill>
                <a:latin typeface="Lato Bold"/>
                <a:ea typeface="Lato Bold"/>
                <a:cs typeface="Lato Bold"/>
                <a:sym typeface="Lato Bold"/>
              </a:rPr>
              <a:t>3 ejes:</a:t>
            </a:r>
          </a:p>
          <a:p>
            <a:pPr algn="ctr" marL="539749" indent="-269875" lvl="1">
              <a:lnSpc>
                <a:spcPts val="3174"/>
              </a:lnSpc>
              <a:buFont typeface="Arial"/>
              <a:buChar char="•"/>
            </a:pPr>
            <a:r>
              <a:rPr lang="en-US" b="true" sz="2499">
                <a:solidFill>
                  <a:srgbClr val="000000"/>
                </a:solidFill>
                <a:latin typeface="Lato Bold"/>
                <a:ea typeface="Lato Bold"/>
                <a:cs typeface="Lato Bold"/>
                <a:sym typeface="Lato Bold"/>
              </a:rPr>
              <a:t>Uso de recursos materiales (smartphone, cámara, trípode)</a:t>
            </a:r>
          </a:p>
          <a:p>
            <a:pPr algn="ctr" marL="539749" indent="-269875" lvl="1">
              <a:lnSpc>
                <a:spcPts val="3174"/>
              </a:lnSpc>
              <a:buFont typeface="Arial"/>
              <a:buChar char="•"/>
            </a:pPr>
            <a:r>
              <a:rPr lang="en-US" b="true" sz="2499">
                <a:solidFill>
                  <a:srgbClr val="000000"/>
                </a:solidFill>
                <a:latin typeface="Lato Bold"/>
                <a:ea typeface="Lato Bold"/>
                <a:cs typeface="Lato Bold"/>
                <a:sym typeface="Lato Bold"/>
              </a:rPr>
              <a:t>Uso de aplicaciones de almacenamiento (Google Drive)</a:t>
            </a:r>
          </a:p>
          <a:p>
            <a:pPr algn="ctr" marL="539749" indent="-269875" lvl="1">
              <a:lnSpc>
                <a:spcPts val="3174"/>
              </a:lnSpc>
              <a:buFont typeface="Arial"/>
              <a:buChar char="•"/>
            </a:pPr>
            <a:r>
              <a:rPr lang="en-US" b="true" sz="2499">
                <a:solidFill>
                  <a:srgbClr val="000000"/>
                </a:solidFill>
                <a:latin typeface="Lato Bold"/>
                <a:ea typeface="Lato Bold"/>
                <a:cs typeface="Lato Bold"/>
                <a:sym typeface="Lato Bold"/>
              </a:rPr>
              <a:t>Uso eficiente del tiempo</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996720" y="755591"/>
            <a:ext cx="10127676" cy="10127676"/>
          </a:xfrm>
          <a:custGeom>
            <a:avLst/>
            <a:gdLst/>
            <a:ahLst/>
            <a:cxnLst/>
            <a:rect r="r" b="b" t="t" l="l"/>
            <a:pathLst>
              <a:path h="10127676" w="10127676">
                <a:moveTo>
                  <a:pt x="10127676" y="10127676"/>
                </a:moveTo>
                <a:lnTo>
                  <a:pt x="0" y="10127676"/>
                </a:lnTo>
                <a:lnTo>
                  <a:pt x="0" y="0"/>
                </a:lnTo>
                <a:lnTo>
                  <a:pt x="10127676" y="0"/>
                </a:lnTo>
                <a:lnTo>
                  <a:pt x="10127676" y="1012767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11124" y="1451274"/>
            <a:ext cx="9226950" cy="922695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4"/>
              <a:stretch>
                <a:fillRect l="-28755" t="-41380" r="-7394" b="-51184"/>
              </a:stretch>
            </a:blipFill>
          </p:spPr>
        </p:sp>
      </p:grpSp>
      <p:grpSp>
        <p:nvGrpSpPr>
          <p:cNvPr name="Group 5" id="5"/>
          <p:cNvGrpSpPr/>
          <p:nvPr/>
        </p:nvGrpSpPr>
        <p:grpSpPr>
          <a:xfrm rot="0">
            <a:off x="17920153" y="2595562"/>
            <a:ext cx="539297" cy="3086100"/>
            <a:chOff x="0" y="0"/>
            <a:chExt cx="142037" cy="812800"/>
          </a:xfrm>
        </p:grpSpPr>
        <p:sp>
          <p:nvSpPr>
            <p:cNvPr name="Freeform 6" id="6"/>
            <p:cNvSpPr/>
            <p:nvPr/>
          </p:nvSpPr>
          <p:spPr>
            <a:xfrm flipH="false" flipV="false" rot="0">
              <a:off x="0" y="0"/>
              <a:ext cx="142037" cy="812800"/>
            </a:xfrm>
            <a:custGeom>
              <a:avLst/>
              <a:gdLst/>
              <a:ahLst/>
              <a:cxnLst/>
              <a:rect r="r" b="b" t="t" l="l"/>
              <a:pathLst>
                <a:path h="812800" w="142037">
                  <a:moveTo>
                    <a:pt x="0" y="0"/>
                  </a:moveTo>
                  <a:lnTo>
                    <a:pt x="142037" y="0"/>
                  </a:lnTo>
                  <a:lnTo>
                    <a:pt x="142037" y="812800"/>
                  </a:lnTo>
                  <a:lnTo>
                    <a:pt x="0" y="812800"/>
                  </a:lnTo>
                  <a:close/>
                </a:path>
              </a:pathLst>
            </a:custGeom>
            <a:solidFill>
              <a:srgbClr val="009600"/>
            </a:solidFill>
          </p:spPr>
        </p:sp>
        <p:sp>
          <p:nvSpPr>
            <p:cNvPr name="TextBox 7" id="7"/>
            <p:cNvSpPr txBox="true"/>
            <p:nvPr/>
          </p:nvSpPr>
          <p:spPr>
            <a:xfrm>
              <a:off x="0" y="-66675"/>
              <a:ext cx="142037" cy="879475"/>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0" y="0"/>
            <a:ext cx="18288000" cy="1511182"/>
            <a:chOff x="0" y="0"/>
            <a:chExt cx="4816593" cy="398007"/>
          </a:xfrm>
        </p:grpSpPr>
        <p:sp>
          <p:nvSpPr>
            <p:cNvPr name="Freeform 9" id="9"/>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009600"/>
            </a:solidFill>
          </p:spPr>
        </p:sp>
        <p:sp>
          <p:nvSpPr>
            <p:cNvPr name="TextBox 10" id="10"/>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grpSp>
        <p:nvGrpSpPr>
          <p:cNvPr name="Group 11" id="11"/>
          <p:cNvGrpSpPr/>
          <p:nvPr/>
        </p:nvGrpSpPr>
        <p:grpSpPr>
          <a:xfrm rot="0">
            <a:off x="11676739" y="581595"/>
            <a:ext cx="6242588" cy="2142555"/>
            <a:chOff x="0" y="0"/>
            <a:chExt cx="6331591" cy="2173102"/>
          </a:xfrm>
        </p:grpSpPr>
        <p:sp>
          <p:nvSpPr>
            <p:cNvPr name="Freeform 12" id="12"/>
            <p:cNvSpPr/>
            <p:nvPr/>
          </p:nvSpPr>
          <p:spPr>
            <a:xfrm flipH="false" flipV="false" rot="0">
              <a:off x="0" y="0"/>
              <a:ext cx="6331628" cy="2173179"/>
            </a:xfrm>
            <a:custGeom>
              <a:avLst/>
              <a:gdLst/>
              <a:ahLst/>
              <a:cxnLst/>
              <a:rect r="r" b="b" t="t" l="l"/>
              <a:pathLst>
                <a:path h="2173179" w="6331628">
                  <a:moveTo>
                    <a:pt x="0" y="362256"/>
                  </a:moveTo>
                  <a:cubicBezTo>
                    <a:pt x="0" y="162232"/>
                    <a:pt x="78189" y="0"/>
                    <a:pt x="174592" y="0"/>
                  </a:cubicBezTo>
                  <a:lnTo>
                    <a:pt x="6157037" y="0"/>
                  </a:lnTo>
                  <a:cubicBezTo>
                    <a:pt x="6253439" y="0"/>
                    <a:pt x="6331628" y="162232"/>
                    <a:pt x="6331628" y="362256"/>
                  </a:cubicBezTo>
                  <a:lnTo>
                    <a:pt x="6331628" y="1811010"/>
                  </a:lnTo>
                  <a:cubicBezTo>
                    <a:pt x="6331628" y="2011033"/>
                    <a:pt x="6253439" y="2173179"/>
                    <a:pt x="6157037" y="2173179"/>
                  </a:cubicBezTo>
                  <a:lnTo>
                    <a:pt x="174592" y="2173179"/>
                  </a:lnTo>
                  <a:cubicBezTo>
                    <a:pt x="78189" y="2172996"/>
                    <a:pt x="0" y="2011033"/>
                    <a:pt x="0" y="1811010"/>
                  </a:cubicBezTo>
                  <a:close/>
                </a:path>
              </a:pathLst>
            </a:custGeom>
            <a:solidFill>
              <a:srgbClr val="98D36E"/>
            </a:solidFill>
          </p:spPr>
        </p:sp>
      </p:grpSp>
      <p:sp>
        <p:nvSpPr>
          <p:cNvPr name="Freeform 13" id="13"/>
          <p:cNvSpPr/>
          <p:nvPr/>
        </p:nvSpPr>
        <p:spPr>
          <a:xfrm flipH="false" flipV="false" rot="0">
            <a:off x="7283275" y="8556644"/>
            <a:ext cx="720590" cy="720590"/>
          </a:xfrm>
          <a:custGeom>
            <a:avLst/>
            <a:gdLst/>
            <a:ahLst/>
            <a:cxnLst/>
            <a:rect r="r" b="b" t="t" l="l"/>
            <a:pathLst>
              <a:path h="720590" w="720590">
                <a:moveTo>
                  <a:pt x="0" y="0"/>
                </a:moveTo>
                <a:lnTo>
                  <a:pt x="720590" y="0"/>
                </a:lnTo>
                <a:lnTo>
                  <a:pt x="720590" y="720591"/>
                </a:lnTo>
                <a:lnTo>
                  <a:pt x="0" y="7205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3252907" y="8604669"/>
            <a:ext cx="712707" cy="607745"/>
          </a:xfrm>
          <a:custGeom>
            <a:avLst/>
            <a:gdLst/>
            <a:ahLst/>
            <a:cxnLst/>
            <a:rect r="r" b="b" t="t" l="l"/>
            <a:pathLst>
              <a:path h="607745" w="712707">
                <a:moveTo>
                  <a:pt x="0" y="0"/>
                </a:moveTo>
                <a:lnTo>
                  <a:pt x="712708" y="0"/>
                </a:lnTo>
                <a:lnTo>
                  <a:pt x="712708" y="607745"/>
                </a:lnTo>
                <a:lnTo>
                  <a:pt x="0" y="6077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435487" y="309931"/>
            <a:ext cx="11405951" cy="990600"/>
          </a:xfrm>
          <a:prstGeom prst="rect">
            <a:avLst/>
          </a:prstGeom>
        </p:spPr>
        <p:txBody>
          <a:bodyPr anchor="t" rtlCol="false" tIns="0" lIns="0" bIns="0" rIns="0">
            <a:spAutoFit/>
          </a:bodyPr>
          <a:lstStyle/>
          <a:p>
            <a:pPr algn="l">
              <a:lnSpc>
                <a:spcPts val="3959"/>
              </a:lnSpc>
            </a:pPr>
            <a:r>
              <a:rPr lang="en-US" b="true" sz="3299">
                <a:solidFill>
                  <a:srgbClr val="FFFFFF"/>
                </a:solidFill>
                <a:latin typeface="Lato Bold"/>
                <a:ea typeface="Lato Bold"/>
                <a:cs typeface="Lato Bold"/>
                <a:sym typeface="Lato Bold"/>
              </a:rPr>
              <a:t>11. CAPACITACIÓN Y SOPORTE PARA LA RECOLECCIÓN DE MATERIAL AUDIOVISUAL EN CAMPO</a:t>
            </a:r>
          </a:p>
        </p:txBody>
      </p:sp>
      <p:sp>
        <p:nvSpPr>
          <p:cNvPr name="TextBox 16" id="16"/>
          <p:cNvSpPr txBox="true"/>
          <p:nvPr/>
        </p:nvSpPr>
        <p:spPr>
          <a:xfrm rot="0">
            <a:off x="11968528" y="774641"/>
            <a:ext cx="5659010" cy="1765046"/>
          </a:xfrm>
          <a:prstGeom prst="rect">
            <a:avLst/>
          </a:prstGeom>
        </p:spPr>
        <p:txBody>
          <a:bodyPr anchor="t" rtlCol="false" tIns="0" lIns="0" bIns="0" rIns="0">
            <a:spAutoFit/>
          </a:bodyPr>
          <a:lstStyle/>
          <a:p>
            <a:pPr algn="ctr" marL="0" indent="0" lvl="0">
              <a:lnSpc>
                <a:spcPts val="3472"/>
              </a:lnSpc>
              <a:spcBef>
                <a:spcPct val="0"/>
              </a:spcBef>
            </a:pPr>
            <a:r>
              <a:rPr lang="en-US" sz="3100">
                <a:solidFill>
                  <a:srgbClr val="FFFFFF"/>
                </a:solidFill>
                <a:latin typeface="Lato"/>
                <a:ea typeface="Lato"/>
                <a:cs typeface="Lato"/>
                <a:sym typeface="Lato"/>
              </a:rPr>
              <a:t>INSIGHT 3: La oficina de comunicación e incidencia no está suficientemente consolidada en campo</a:t>
            </a:r>
            <a:r>
              <a:rPr lang="en-US" sz="3100">
                <a:solidFill>
                  <a:srgbClr val="FFFFFF"/>
                </a:solidFill>
                <a:latin typeface="Lato"/>
                <a:ea typeface="Lato"/>
                <a:cs typeface="Lato"/>
                <a:sym typeface="Lato"/>
              </a:rPr>
              <a:t> </a:t>
            </a:r>
          </a:p>
        </p:txBody>
      </p:sp>
      <p:sp>
        <p:nvSpPr>
          <p:cNvPr name="TextBox 17" id="17"/>
          <p:cNvSpPr txBox="true"/>
          <p:nvPr/>
        </p:nvSpPr>
        <p:spPr>
          <a:xfrm rot="0">
            <a:off x="6446562" y="9323087"/>
            <a:ext cx="5394875" cy="588844"/>
          </a:xfrm>
          <a:prstGeom prst="rect">
            <a:avLst/>
          </a:prstGeom>
        </p:spPr>
        <p:txBody>
          <a:bodyPr anchor="t" rtlCol="false" tIns="0" lIns="0" bIns="0" rIns="0">
            <a:spAutoFit/>
          </a:bodyPr>
          <a:lstStyle/>
          <a:p>
            <a:pPr algn="ctr">
              <a:lnSpc>
                <a:spcPts val="2318"/>
              </a:lnSpc>
            </a:pPr>
            <a:r>
              <a:rPr lang="en-US" b="true" sz="1931">
                <a:solidFill>
                  <a:srgbClr val="009600"/>
                </a:solidFill>
                <a:latin typeface="Lato Bold"/>
                <a:ea typeface="Lato Bold"/>
                <a:cs typeface="Lato Bold"/>
                <a:sym typeface="Lato Bold"/>
              </a:rPr>
              <a:t>Coordinadores de campo / Técnicos de campo / Oficina de Incidencia y Comunicaciones</a:t>
            </a:r>
          </a:p>
        </p:txBody>
      </p:sp>
      <p:sp>
        <p:nvSpPr>
          <p:cNvPr name="TextBox 18" id="18"/>
          <p:cNvSpPr txBox="true"/>
          <p:nvPr/>
        </p:nvSpPr>
        <p:spPr>
          <a:xfrm rot="0">
            <a:off x="7749030" y="8722804"/>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Público objetivo</a:t>
            </a:r>
          </a:p>
        </p:txBody>
      </p:sp>
      <p:sp>
        <p:nvSpPr>
          <p:cNvPr name="TextBox 19" id="19"/>
          <p:cNvSpPr txBox="true"/>
          <p:nvPr/>
        </p:nvSpPr>
        <p:spPr>
          <a:xfrm rot="0">
            <a:off x="8936064" y="6327794"/>
            <a:ext cx="7650950" cy="1857375"/>
          </a:xfrm>
          <a:prstGeom prst="rect">
            <a:avLst/>
          </a:prstGeom>
        </p:spPr>
        <p:txBody>
          <a:bodyPr anchor="t" rtlCol="false" tIns="0" lIns="0" bIns="0" rIns="0">
            <a:spAutoFit/>
          </a:bodyPr>
          <a:lstStyle/>
          <a:p>
            <a:pPr algn="ctr">
              <a:lnSpc>
                <a:spcPts val="2999"/>
              </a:lnSpc>
            </a:pPr>
            <a:r>
              <a:rPr lang="en-US" sz="2499" b="true">
                <a:solidFill>
                  <a:srgbClr val="009600"/>
                </a:solidFill>
                <a:latin typeface="Lato Bold"/>
                <a:ea typeface="Lato Bold"/>
                <a:cs typeface="Lato Bold"/>
                <a:sym typeface="Lato Bold"/>
              </a:rPr>
              <a:t>Objetivos:</a:t>
            </a:r>
          </a:p>
          <a:p>
            <a:pPr algn="ctr" marL="539749" indent="-269875" lvl="1">
              <a:lnSpc>
                <a:spcPts val="2999"/>
              </a:lnSpc>
              <a:buFont typeface="Arial"/>
              <a:buChar char="•"/>
            </a:pPr>
            <a:r>
              <a:rPr lang="en-US" b="true" sz="2499">
                <a:solidFill>
                  <a:srgbClr val="111111"/>
                </a:solidFill>
                <a:latin typeface="Lato Bold"/>
                <a:ea typeface="Lato Bold"/>
                <a:cs typeface="Lato Bold"/>
                <a:sym typeface="Lato Bold"/>
              </a:rPr>
              <a:t>Facilitar la labor de los coordinadores de campo para recopilar material audiovisual</a:t>
            </a:r>
          </a:p>
          <a:p>
            <a:pPr algn="ctr" marL="539749" indent="-269875" lvl="1">
              <a:lnSpc>
                <a:spcPts val="2999"/>
              </a:lnSpc>
              <a:buFont typeface="Arial"/>
              <a:buChar char="•"/>
            </a:pPr>
            <a:r>
              <a:rPr lang="en-US" b="true" sz="2499">
                <a:solidFill>
                  <a:srgbClr val="111111"/>
                </a:solidFill>
                <a:latin typeface="Lato Bold"/>
                <a:ea typeface="Lato Bold"/>
                <a:cs typeface="Lato Bold"/>
                <a:sym typeface="Lato Bold"/>
              </a:rPr>
              <a:t>Mejorar la coordinación de recopilación y entrega entre el campo y la oficina de Comunicaciones</a:t>
            </a:r>
          </a:p>
        </p:txBody>
      </p:sp>
      <p:sp>
        <p:nvSpPr>
          <p:cNvPr name="TextBox 20" id="20"/>
          <p:cNvSpPr txBox="true"/>
          <p:nvPr/>
        </p:nvSpPr>
        <p:spPr>
          <a:xfrm rot="0">
            <a:off x="7965294" y="3503070"/>
            <a:ext cx="9505391" cy="3362325"/>
          </a:xfrm>
          <a:prstGeom prst="rect">
            <a:avLst/>
          </a:prstGeom>
        </p:spPr>
        <p:txBody>
          <a:bodyPr anchor="t" rtlCol="false" tIns="0" lIns="0" bIns="0" rIns="0">
            <a:spAutoFit/>
          </a:bodyPr>
          <a:lstStyle/>
          <a:p>
            <a:pPr algn="ctr" marL="604521" indent="-302261" lvl="1">
              <a:lnSpc>
                <a:spcPts val="3360"/>
              </a:lnSpc>
              <a:buFont typeface="Arial"/>
              <a:buChar char="•"/>
            </a:pPr>
            <a:r>
              <a:rPr lang="en-US" b="true" sz="2800">
                <a:solidFill>
                  <a:srgbClr val="000000"/>
                </a:solidFill>
                <a:latin typeface="Lato Bold"/>
                <a:ea typeface="Lato Bold"/>
                <a:cs typeface="Lato Bold"/>
                <a:sym typeface="Lato Bold"/>
              </a:rPr>
              <a:t>Entrega de trípodes a los coordinadores de proyectos para recopilar el material audiovisual para la difusión de los proyectos de Descosur. </a:t>
            </a:r>
          </a:p>
          <a:p>
            <a:pPr algn="ctr" marL="604521" indent="-302261" lvl="1">
              <a:lnSpc>
                <a:spcPts val="3360"/>
              </a:lnSpc>
              <a:buFont typeface="Arial"/>
              <a:buChar char="•"/>
            </a:pPr>
            <a:r>
              <a:rPr lang="en-US" b="true" sz="2800">
                <a:solidFill>
                  <a:srgbClr val="000000"/>
                </a:solidFill>
                <a:latin typeface="Lato Bold"/>
                <a:ea typeface="Lato Bold"/>
                <a:cs typeface="Lato Bold"/>
                <a:sym typeface="Lato Bold"/>
              </a:rPr>
              <a:t>Entrega de una cuenta en google drive en donde se pueda subir el material recopilado y en donde la oficina de Comunicaciones pueda ver y utilizar dicho material. </a:t>
            </a:r>
          </a:p>
          <a:p>
            <a:pPr algn="ctr">
              <a:lnSpc>
                <a:spcPts val="3360"/>
              </a:lnSpc>
            </a:pPr>
          </a:p>
          <a:p>
            <a:pPr algn="ctr">
              <a:lnSpc>
                <a:spcPts val="3360"/>
              </a:lnSpc>
            </a:pPr>
          </a:p>
        </p:txBody>
      </p:sp>
      <p:sp>
        <p:nvSpPr>
          <p:cNvPr name="TextBox 21" id="21"/>
          <p:cNvSpPr txBox="true"/>
          <p:nvPr/>
        </p:nvSpPr>
        <p:spPr>
          <a:xfrm rot="0">
            <a:off x="8106217" y="2975771"/>
            <a:ext cx="9364467" cy="466725"/>
          </a:xfrm>
          <a:prstGeom prst="rect">
            <a:avLst/>
          </a:prstGeom>
        </p:spPr>
        <p:txBody>
          <a:bodyPr anchor="t" rtlCol="false" tIns="0" lIns="0" bIns="0" rIns="0">
            <a:spAutoFit/>
          </a:bodyPr>
          <a:lstStyle/>
          <a:p>
            <a:pPr algn="ctr">
              <a:lnSpc>
                <a:spcPts val="3600"/>
              </a:lnSpc>
            </a:pPr>
            <a:r>
              <a:rPr lang="en-US" b="true" sz="3000">
                <a:solidFill>
                  <a:srgbClr val="009600"/>
                </a:solidFill>
                <a:latin typeface="Lato Bold"/>
                <a:ea typeface="Lato Bold"/>
                <a:cs typeface="Lato Bold"/>
                <a:sym typeface="Lato Bold"/>
              </a:rPr>
              <a:t>2.</a:t>
            </a:r>
            <a:r>
              <a:rPr lang="en-US" b="true" sz="3000">
                <a:solidFill>
                  <a:srgbClr val="FFFFFF"/>
                </a:solidFill>
                <a:latin typeface="Lato Bold"/>
                <a:ea typeface="Lato Bold"/>
                <a:cs typeface="Lato Bold"/>
                <a:sym typeface="Lato Bold"/>
              </a:rPr>
              <a:t>_</a:t>
            </a:r>
            <a:r>
              <a:rPr lang="en-US" b="true" sz="3000">
                <a:solidFill>
                  <a:srgbClr val="009600"/>
                </a:solidFill>
                <a:latin typeface="Lato Bold"/>
                <a:ea typeface="Lato Bold"/>
                <a:cs typeface="Lato Bold"/>
                <a:sym typeface="Lato Bold"/>
              </a:rPr>
              <a:t>Nuevos Recursos</a:t>
            </a:r>
          </a:p>
        </p:txBody>
      </p:sp>
      <p:sp>
        <p:nvSpPr>
          <p:cNvPr name="TextBox 22" id="22"/>
          <p:cNvSpPr txBox="true"/>
          <p:nvPr/>
        </p:nvSpPr>
        <p:spPr>
          <a:xfrm rot="0">
            <a:off x="12937578" y="9340431"/>
            <a:ext cx="3720910" cy="571500"/>
          </a:xfrm>
          <a:prstGeom prst="rect">
            <a:avLst/>
          </a:prstGeom>
        </p:spPr>
        <p:txBody>
          <a:bodyPr anchor="t" rtlCol="false" tIns="0" lIns="0" bIns="0" rIns="0">
            <a:spAutoFit/>
          </a:bodyPr>
          <a:lstStyle/>
          <a:p>
            <a:pPr algn="ctr">
              <a:lnSpc>
                <a:spcPts val="2279"/>
              </a:lnSpc>
            </a:pPr>
            <a:r>
              <a:rPr lang="en-US" b="true" sz="1899">
                <a:solidFill>
                  <a:srgbClr val="009600"/>
                </a:solidFill>
                <a:latin typeface="Lato Bold"/>
                <a:ea typeface="Lato Bold"/>
                <a:cs typeface="Lato Bold"/>
                <a:sym typeface="Lato Bold"/>
              </a:rPr>
              <a:t>Recursos insuficientes para el registro de material</a:t>
            </a:r>
          </a:p>
        </p:txBody>
      </p:sp>
      <p:sp>
        <p:nvSpPr>
          <p:cNvPr name="TextBox 23" id="23"/>
          <p:cNvSpPr txBox="true"/>
          <p:nvPr/>
        </p:nvSpPr>
        <p:spPr>
          <a:xfrm rot="0">
            <a:off x="13252907" y="8731202"/>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Soluciona</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996720" y="755591"/>
            <a:ext cx="10127676" cy="10127676"/>
          </a:xfrm>
          <a:custGeom>
            <a:avLst/>
            <a:gdLst/>
            <a:ahLst/>
            <a:cxnLst/>
            <a:rect r="r" b="b" t="t" l="l"/>
            <a:pathLst>
              <a:path h="10127676" w="10127676">
                <a:moveTo>
                  <a:pt x="10127676" y="10127676"/>
                </a:moveTo>
                <a:lnTo>
                  <a:pt x="0" y="10127676"/>
                </a:lnTo>
                <a:lnTo>
                  <a:pt x="0" y="0"/>
                </a:lnTo>
                <a:lnTo>
                  <a:pt x="10127676" y="0"/>
                </a:lnTo>
                <a:lnTo>
                  <a:pt x="10127676" y="1012767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11124" y="1451274"/>
            <a:ext cx="9226950" cy="922695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4"/>
              <a:stretch>
                <a:fillRect l="-44640" t="-45046" r="-19414" b="-86969"/>
              </a:stretch>
            </a:blipFill>
          </p:spPr>
        </p:sp>
      </p:grpSp>
      <p:grpSp>
        <p:nvGrpSpPr>
          <p:cNvPr name="Group 5" id="5"/>
          <p:cNvGrpSpPr/>
          <p:nvPr/>
        </p:nvGrpSpPr>
        <p:grpSpPr>
          <a:xfrm rot="0">
            <a:off x="17920153" y="2595562"/>
            <a:ext cx="539297" cy="3086100"/>
            <a:chOff x="0" y="0"/>
            <a:chExt cx="142037" cy="812800"/>
          </a:xfrm>
        </p:grpSpPr>
        <p:sp>
          <p:nvSpPr>
            <p:cNvPr name="Freeform 6" id="6"/>
            <p:cNvSpPr/>
            <p:nvPr/>
          </p:nvSpPr>
          <p:spPr>
            <a:xfrm flipH="false" flipV="false" rot="0">
              <a:off x="0" y="0"/>
              <a:ext cx="142037" cy="812800"/>
            </a:xfrm>
            <a:custGeom>
              <a:avLst/>
              <a:gdLst/>
              <a:ahLst/>
              <a:cxnLst/>
              <a:rect r="r" b="b" t="t" l="l"/>
              <a:pathLst>
                <a:path h="812800" w="142037">
                  <a:moveTo>
                    <a:pt x="0" y="0"/>
                  </a:moveTo>
                  <a:lnTo>
                    <a:pt x="142037" y="0"/>
                  </a:lnTo>
                  <a:lnTo>
                    <a:pt x="142037" y="812800"/>
                  </a:lnTo>
                  <a:lnTo>
                    <a:pt x="0" y="812800"/>
                  </a:lnTo>
                  <a:close/>
                </a:path>
              </a:pathLst>
            </a:custGeom>
            <a:solidFill>
              <a:srgbClr val="009600"/>
            </a:solidFill>
          </p:spPr>
        </p:sp>
        <p:sp>
          <p:nvSpPr>
            <p:cNvPr name="TextBox 7" id="7"/>
            <p:cNvSpPr txBox="true"/>
            <p:nvPr/>
          </p:nvSpPr>
          <p:spPr>
            <a:xfrm>
              <a:off x="0" y="-66675"/>
              <a:ext cx="142037" cy="879475"/>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0" y="0"/>
            <a:ext cx="18288000" cy="1511182"/>
            <a:chOff x="0" y="0"/>
            <a:chExt cx="4816593" cy="398007"/>
          </a:xfrm>
        </p:grpSpPr>
        <p:sp>
          <p:nvSpPr>
            <p:cNvPr name="Freeform 9" id="9"/>
            <p:cNvSpPr/>
            <p:nvPr/>
          </p:nvSpPr>
          <p:spPr>
            <a:xfrm flipH="false" flipV="false" rot="0">
              <a:off x="0" y="0"/>
              <a:ext cx="4816592" cy="398007"/>
            </a:xfrm>
            <a:custGeom>
              <a:avLst/>
              <a:gdLst/>
              <a:ahLst/>
              <a:cxnLst/>
              <a:rect r="r" b="b" t="t" l="l"/>
              <a:pathLst>
                <a:path h="398007" w="4816592">
                  <a:moveTo>
                    <a:pt x="0" y="0"/>
                  </a:moveTo>
                  <a:lnTo>
                    <a:pt x="4816592" y="0"/>
                  </a:lnTo>
                  <a:lnTo>
                    <a:pt x="4816592" y="398007"/>
                  </a:lnTo>
                  <a:lnTo>
                    <a:pt x="0" y="398007"/>
                  </a:lnTo>
                  <a:close/>
                </a:path>
              </a:pathLst>
            </a:custGeom>
            <a:solidFill>
              <a:srgbClr val="009600"/>
            </a:solidFill>
          </p:spPr>
        </p:sp>
        <p:sp>
          <p:nvSpPr>
            <p:cNvPr name="TextBox 10" id="10"/>
            <p:cNvSpPr txBox="true"/>
            <p:nvPr/>
          </p:nvSpPr>
          <p:spPr>
            <a:xfrm>
              <a:off x="0" y="-9525"/>
              <a:ext cx="4816593" cy="407532"/>
            </a:xfrm>
            <a:prstGeom prst="rect">
              <a:avLst/>
            </a:prstGeom>
          </p:spPr>
          <p:txBody>
            <a:bodyPr anchor="ctr" rtlCol="false" tIns="50800" lIns="50800" bIns="50800" rIns="50800"/>
            <a:lstStyle/>
            <a:p>
              <a:pPr algn="ctr">
                <a:lnSpc>
                  <a:spcPts val="2400"/>
                </a:lnSpc>
              </a:pPr>
            </a:p>
          </p:txBody>
        </p:sp>
      </p:grpSp>
      <p:grpSp>
        <p:nvGrpSpPr>
          <p:cNvPr name="Group 11" id="11"/>
          <p:cNvGrpSpPr/>
          <p:nvPr/>
        </p:nvGrpSpPr>
        <p:grpSpPr>
          <a:xfrm rot="0">
            <a:off x="11676739" y="581595"/>
            <a:ext cx="6242588" cy="2142555"/>
            <a:chOff x="0" y="0"/>
            <a:chExt cx="6331591" cy="2173102"/>
          </a:xfrm>
        </p:grpSpPr>
        <p:sp>
          <p:nvSpPr>
            <p:cNvPr name="Freeform 12" id="12"/>
            <p:cNvSpPr/>
            <p:nvPr/>
          </p:nvSpPr>
          <p:spPr>
            <a:xfrm flipH="false" flipV="false" rot="0">
              <a:off x="0" y="0"/>
              <a:ext cx="6331628" cy="2173179"/>
            </a:xfrm>
            <a:custGeom>
              <a:avLst/>
              <a:gdLst/>
              <a:ahLst/>
              <a:cxnLst/>
              <a:rect r="r" b="b" t="t" l="l"/>
              <a:pathLst>
                <a:path h="2173179" w="6331628">
                  <a:moveTo>
                    <a:pt x="0" y="362256"/>
                  </a:moveTo>
                  <a:cubicBezTo>
                    <a:pt x="0" y="162232"/>
                    <a:pt x="78189" y="0"/>
                    <a:pt x="174592" y="0"/>
                  </a:cubicBezTo>
                  <a:lnTo>
                    <a:pt x="6157037" y="0"/>
                  </a:lnTo>
                  <a:cubicBezTo>
                    <a:pt x="6253439" y="0"/>
                    <a:pt x="6331628" y="162232"/>
                    <a:pt x="6331628" y="362256"/>
                  </a:cubicBezTo>
                  <a:lnTo>
                    <a:pt x="6331628" y="1811010"/>
                  </a:lnTo>
                  <a:cubicBezTo>
                    <a:pt x="6331628" y="2011033"/>
                    <a:pt x="6253439" y="2173179"/>
                    <a:pt x="6157037" y="2173179"/>
                  </a:cubicBezTo>
                  <a:lnTo>
                    <a:pt x="174592" y="2173179"/>
                  </a:lnTo>
                  <a:cubicBezTo>
                    <a:pt x="78189" y="2172996"/>
                    <a:pt x="0" y="2011033"/>
                    <a:pt x="0" y="1811010"/>
                  </a:cubicBezTo>
                  <a:close/>
                </a:path>
              </a:pathLst>
            </a:custGeom>
            <a:solidFill>
              <a:srgbClr val="98D36E"/>
            </a:solidFill>
          </p:spPr>
        </p:sp>
      </p:grpSp>
      <p:sp>
        <p:nvSpPr>
          <p:cNvPr name="Freeform 13" id="13"/>
          <p:cNvSpPr/>
          <p:nvPr/>
        </p:nvSpPr>
        <p:spPr>
          <a:xfrm flipH="false" flipV="false" rot="0">
            <a:off x="5422820" y="8580657"/>
            <a:ext cx="720590" cy="720590"/>
          </a:xfrm>
          <a:custGeom>
            <a:avLst/>
            <a:gdLst/>
            <a:ahLst/>
            <a:cxnLst/>
            <a:rect r="r" b="b" t="t" l="l"/>
            <a:pathLst>
              <a:path h="720590" w="720590">
                <a:moveTo>
                  <a:pt x="0" y="0"/>
                </a:moveTo>
                <a:lnTo>
                  <a:pt x="720590" y="0"/>
                </a:lnTo>
                <a:lnTo>
                  <a:pt x="720590" y="720590"/>
                </a:lnTo>
                <a:lnTo>
                  <a:pt x="0" y="7205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0689378" y="8690227"/>
            <a:ext cx="712707" cy="607745"/>
          </a:xfrm>
          <a:custGeom>
            <a:avLst/>
            <a:gdLst/>
            <a:ahLst/>
            <a:cxnLst/>
            <a:rect r="r" b="b" t="t" l="l"/>
            <a:pathLst>
              <a:path h="607745" w="712707">
                <a:moveTo>
                  <a:pt x="0" y="0"/>
                </a:moveTo>
                <a:lnTo>
                  <a:pt x="712708" y="0"/>
                </a:lnTo>
                <a:lnTo>
                  <a:pt x="712708" y="607745"/>
                </a:lnTo>
                <a:lnTo>
                  <a:pt x="0" y="6077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4375896" y="8674772"/>
            <a:ext cx="720590" cy="720590"/>
          </a:xfrm>
          <a:custGeom>
            <a:avLst/>
            <a:gdLst/>
            <a:ahLst/>
            <a:cxnLst/>
            <a:rect r="r" b="b" t="t" l="l"/>
            <a:pathLst>
              <a:path h="720590" w="720590">
                <a:moveTo>
                  <a:pt x="0" y="0"/>
                </a:moveTo>
                <a:lnTo>
                  <a:pt x="720590" y="0"/>
                </a:lnTo>
                <a:lnTo>
                  <a:pt x="720590" y="720590"/>
                </a:lnTo>
                <a:lnTo>
                  <a:pt x="0" y="7205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435487" y="298749"/>
            <a:ext cx="11241252" cy="990600"/>
          </a:xfrm>
          <a:prstGeom prst="rect">
            <a:avLst/>
          </a:prstGeom>
        </p:spPr>
        <p:txBody>
          <a:bodyPr anchor="t" rtlCol="false" tIns="0" lIns="0" bIns="0" rIns="0">
            <a:spAutoFit/>
          </a:bodyPr>
          <a:lstStyle/>
          <a:p>
            <a:pPr algn="l">
              <a:lnSpc>
                <a:spcPts val="3959"/>
              </a:lnSpc>
            </a:pPr>
            <a:r>
              <a:rPr lang="en-US" b="true" sz="3299">
                <a:solidFill>
                  <a:srgbClr val="FFFFFF"/>
                </a:solidFill>
                <a:latin typeface="Lato Bold"/>
                <a:ea typeface="Lato Bold"/>
                <a:cs typeface="Lato Bold"/>
                <a:sym typeface="Lato Bold"/>
              </a:rPr>
              <a:t>11. CAPACITACIÓN Y SOPORTE PARA LA RECOLECCIÓN DE MATERIAL AUDIOVISUAL EN CAMPO</a:t>
            </a:r>
          </a:p>
        </p:txBody>
      </p:sp>
      <p:sp>
        <p:nvSpPr>
          <p:cNvPr name="TextBox 17" id="17"/>
          <p:cNvSpPr txBox="true"/>
          <p:nvPr/>
        </p:nvSpPr>
        <p:spPr>
          <a:xfrm rot="0">
            <a:off x="11968528" y="774641"/>
            <a:ext cx="5659010" cy="1765046"/>
          </a:xfrm>
          <a:prstGeom prst="rect">
            <a:avLst/>
          </a:prstGeom>
        </p:spPr>
        <p:txBody>
          <a:bodyPr anchor="t" rtlCol="false" tIns="0" lIns="0" bIns="0" rIns="0">
            <a:spAutoFit/>
          </a:bodyPr>
          <a:lstStyle/>
          <a:p>
            <a:pPr algn="ctr" marL="0" indent="0" lvl="0">
              <a:lnSpc>
                <a:spcPts val="3472"/>
              </a:lnSpc>
              <a:spcBef>
                <a:spcPct val="0"/>
              </a:spcBef>
            </a:pPr>
            <a:r>
              <a:rPr lang="en-US" sz="3100">
                <a:solidFill>
                  <a:srgbClr val="FFFFFF"/>
                </a:solidFill>
                <a:latin typeface="Lato"/>
                <a:ea typeface="Lato"/>
                <a:cs typeface="Lato"/>
                <a:sym typeface="Lato"/>
              </a:rPr>
              <a:t>INSIGHT 3: La oficina de comunicación e incidencia no está suficientemente consolidada en campo</a:t>
            </a:r>
            <a:r>
              <a:rPr lang="en-US" sz="3100">
                <a:solidFill>
                  <a:srgbClr val="FFFFFF"/>
                </a:solidFill>
                <a:latin typeface="Lato"/>
                <a:ea typeface="Lato"/>
                <a:cs typeface="Lato"/>
                <a:sym typeface="Lato"/>
              </a:rPr>
              <a:t> </a:t>
            </a:r>
          </a:p>
        </p:txBody>
      </p:sp>
      <p:sp>
        <p:nvSpPr>
          <p:cNvPr name="TextBox 18" id="18"/>
          <p:cNvSpPr txBox="true"/>
          <p:nvPr/>
        </p:nvSpPr>
        <p:spPr>
          <a:xfrm rot="0">
            <a:off x="4586107" y="9347099"/>
            <a:ext cx="5394875" cy="588844"/>
          </a:xfrm>
          <a:prstGeom prst="rect">
            <a:avLst/>
          </a:prstGeom>
        </p:spPr>
        <p:txBody>
          <a:bodyPr anchor="t" rtlCol="false" tIns="0" lIns="0" bIns="0" rIns="0">
            <a:spAutoFit/>
          </a:bodyPr>
          <a:lstStyle/>
          <a:p>
            <a:pPr algn="ctr">
              <a:lnSpc>
                <a:spcPts val="2318"/>
              </a:lnSpc>
            </a:pPr>
            <a:r>
              <a:rPr lang="en-US" b="true" sz="1931">
                <a:solidFill>
                  <a:srgbClr val="009600"/>
                </a:solidFill>
                <a:latin typeface="Lato Bold"/>
                <a:ea typeface="Lato Bold"/>
                <a:cs typeface="Lato Bold"/>
                <a:sym typeface="Lato Bold"/>
              </a:rPr>
              <a:t>Coordinadores de campo / Técnicos de campo / Oficina de Incidencia y Comunicaciones</a:t>
            </a:r>
          </a:p>
        </p:txBody>
      </p:sp>
      <p:sp>
        <p:nvSpPr>
          <p:cNvPr name="TextBox 19" id="19"/>
          <p:cNvSpPr txBox="true"/>
          <p:nvPr/>
        </p:nvSpPr>
        <p:spPr>
          <a:xfrm rot="0">
            <a:off x="5888575" y="8746817"/>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Público objetivo</a:t>
            </a:r>
          </a:p>
        </p:txBody>
      </p:sp>
      <p:sp>
        <p:nvSpPr>
          <p:cNvPr name="TextBox 20" id="20"/>
          <p:cNvSpPr txBox="true"/>
          <p:nvPr/>
        </p:nvSpPr>
        <p:spPr>
          <a:xfrm rot="0">
            <a:off x="8962976" y="6064749"/>
            <a:ext cx="7650950" cy="2228850"/>
          </a:xfrm>
          <a:prstGeom prst="rect">
            <a:avLst/>
          </a:prstGeom>
        </p:spPr>
        <p:txBody>
          <a:bodyPr anchor="t" rtlCol="false" tIns="0" lIns="0" bIns="0" rIns="0">
            <a:spAutoFit/>
          </a:bodyPr>
          <a:lstStyle/>
          <a:p>
            <a:pPr algn="ctr">
              <a:lnSpc>
                <a:spcPts val="2999"/>
              </a:lnSpc>
            </a:pPr>
            <a:r>
              <a:rPr lang="en-US" sz="2499" b="true">
                <a:solidFill>
                  <a:srgbClr val="009600"/>
                </a:solidFill>
                <a:latin typeface="Lato Bold"/>
                <a:ea typeface="Lato Bold"/>
                <a:cs typeface="Lato Bold"/>
                <a:sym typeface="Lato Bold"/>
              </a:rPr>
              <a:t>Objetivos:</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Mejorar la relación entre Comunicaciones y Campo haciendola más personal</a:t>
            </a:r>
          </a:p>
          <a:p>
            <a:pPr algn="ctr" marL="539749" indent="-269875" lvl="1">
              <a:lnSpc>
                <a:spcPts val="2999"/>
              </a:lnSpc>
              <a:buFont typeface="Arial"/>
              <a:buChar char="•"/>
            </a:pPr>
            <a:r>
              <a:rPr lang="en-US" b="true" sz="2499">
                <a:solidFill>
                  <a:srgbClr val="000000"/>
                </a:solidFill>
                <a:latin typeface="Lato Bold"/>
                <a:ea typeface="Lato Bold"/>
                <a:cs typeface="Lato Bold"/>
                <a:sym typeface="Lato Bold"/>
              </a:rPr>
              <a:t>Generar y mantener la recopilación de material audiovisual en el tiempo recibiendo retroalimentación de ambas partes</a:t>
            </a:r>
          </a:p>
        </p:txBody>
      </p:sp>
      <p:sp>
        <p:nvSpPr>
          <p:cNvPr name="TextBox 21" id="21"/>
          <p:cNvSpPr txBox="true"/>
          <p:nvPr/>
        </p:nvSpPr>
        <p:spPr>
          <a:xfrm rot="0">
            <a:off x="8130956" y="3647586"/>
            <a:ext cx="9480652" cy="2793619"/>
          </a:xfrm>
          <a:prstGeom prst="rect">
            <a:avLst/>
          </a:prstGeom>
        </p:spPr>
        <p:txBody>
          <a:bodyPr anchor="t" rtlCol="false" tIns="0" lIns="0" bIns="0" rIns="0">
            <a:spAutoFit/>
          </a:bodyPr>
          <a:lstStyle/>
          <a:p>
            <a:pPr algn="ctr">
              <a:lnSpc>
                <a:spcPts val="3683"/>
              </a:lnSpc>
            </a:pPr>
            <a:r>
              <a:rPr lang="en-US" sz="2900" b="true">
                <a:solidFill>
                  <a:srgbClr val="000000"/>
                </a:solidFill>
                <a:latin typeface="Lato Bold"/>
                <a:ea typeface="Lato Bold"/>
                <a:cs typeface="Lato Bold"/>
                <a:sym typeface="Lato Bold"/>
              </a:rPr>
              <a:t> </a:t>
            </a:r>
            <a:r>
              <a:rPr lang="en-US" sz="2900" b="true">
                <a:solidFill>
                  <a:srgbClr val="000000"/>
                </a:solidFill>
                <a:latin typeface="Lato Bold"/>
                <a:ea typeface="Lato Bold"/>
                <a:cs typeface="Lato Bold"/>
                <a:sym typeface="Lato Bold"/>
              </a:rPr>
              <a:t>Atribuir el rol a una persona fija que sea la encargada de:</a:t>
            </a:r>
          </a:p>
          <a:p>
            <a:pPr algn="ctr" marL="626111" indent="-313055" lvl="1">
              <a:lnSpc>
                <a:spcPts val="3683"/>
              </a:lnSpc>
              <a:buFont typeface="Arial"/>
              <a:buChar char="•"/>
            </a:pPr>
            <a:r>
              <a:rPr lang="en-US" b="true" sz="2900">
                <a:solidFill>
                  <a:srgbClr val="000000"/>
                </a:solidFill>
                <a:latin typeface="Lato Bold"/>
                <a:ea typeface="Lato Bold"/>
                <a:cs typeface="Lato Bold"/>
                <a:sym typeface="Lato Bold"/>
              </a:rPr>
              <a:t>Resolver dudas técnicas sobre el manejo de equipos </a:t>
            </a:r>
            <a:r>
              <a:rPr lang="en-US" b="true" sz="2900">
                <a:solidFill>
                  <a:srgbClr val="000000"/>
                </a:solidFill>
                <a:latin typeface="Lato Bold"/>
                <a:ea typeface="Lato Bold"/>
                <a:cs typeface="Lato Bold"/>
                <a:sym typeface="Lato Bold"/>
              </a:rPr>
              <a:t> </a:t>
            </a:r>
          </a:p>
          <a:p>
            <a:pPr algn="ctr" marL="626111" indent="-313055" lvl="1">
              <a:lnSpc>
                <a:spcPts val="3683"/>
              </a:lnSpc>
              <a:buFont typeface="Arial"/>
              <a:buChar char="•"/>
            </a:pPr>
            <a:r>
              <a:rPr lang="en-US" b="true" sz="2900">
                <a:solidFill>
                  <a:srgbClr val="000000"/>
                </a:solidFill>
                <a:latin typeface="Lato Bold"/>
                <a:ea typeface="Lato Bold"/>
                <a:cs typeface="Lato Bold"/>
                <a:sym typeface="Lato Bold"/>
              </a:rPr>
              <a:t>Establecer contacto quincenal para solicitar material y ofrecer acompañamiento </a:t>
            </a:r>
          </a:p>
          <a:p>
            <a:pPr algn="ctr">
              <a:lnSpc>
                <a:spcPts val="3683"/>
              </a:lnSpc>
            </a:pPr>
          </a:p>
          <a:p>
            <a:pPr algn="ctr">
              <a:lnSpc>
                <a:spcPts val="3683"/>
              </a:lnSpc>
            </a:pPr>
          </a:p>
        </p:txBody>
      </p:sp>
      <p:sp>
        <p:nvSpPr>
          <p:cNvPr name="TextBox 22" id="22"/>
          <p:cNvSpPr txBox="true"/>
          <p:nvPr/>
        </p:nvSpPr>
        <p:spPr>
          <a:xfrm rot="0">
            <a:off x="8106217" y="2975771"/>
            <a:ext cx="9364467" cy="466725"/>
          </a:xfrm>
          <a:prstGeom prst="rect">
            <a:avLst/>
          </a:prstGeom>
        </p:spPr>
        <p:txBody>
          <a:bodyPr anchor="t" rtlCol="false" tIns="0" lIns="0" bIns="0" rIns="0">
            <a:spAutoFit/>
          </a:bodyPr>
          <a:lstStyle/>
          <a:p>
            <a:pPr algn="ctr">
              <a:lnSpc>
                <a:spcPts val="3600"/>
              </a:lnSpc>
            </a:pPr>
            <a:r>
              <a:rPr lang="en-US" b="true" sz="3000">
                <a:solidFill>
                  <a:srgbClr val="009600"/>
                </a:solidFill>
                <a:latin typeface="Lato Bold"/>
                <a:ea typeface="Lato Bold"/>
                <a:cs typeface="Lato Bold"/>
                <a:sym typeface="Lato Bold"/>
              </a:rPr>
              <a:t>3.</a:t>
            </a:r>
            <a:r>
              <a:rPr lang="en-US" b="true" sz="3000">
                <a:solidFill>
                  <a:srgbClr val="FFFFFF"/>
                </a:solidFill>
                <a:latin typeface="Lato Bold"/>
                <a:ea typeface="Lato Bold"/>
                <a:cs typeface="Lato Bold"/>
                <a:sym typeface="Lato Bold"/>
              </a:rPr>
              <a:t>_</a:t>
            </a:r>
            <a:r>
              <a:rPr lang="en-US" b="true" sz="3000">
                <a:solidFill>
                  <a:srgbClr val="009600"/>
                </a:solidFill>
                <a:latin typeface="Lato Bold"/>
                <a:ea typeface="Lato Bold"/>
                <a:cs typeface="Lato Bold"/>
                <a:sym typeface="Lato Bold"/>
              </a:rPr>
              <a:t>Canal de soporte continuo</a:t>
            </a:r>
          </a:p>
        </p:txBody>
      </p:sp>
      <p:sp>
        <p:nvSpPr>
          <p:cNvPr name="TextBox 23" id="23"/>
          <p:cNvSpPr txBox="true"/>
          <p:nvPr/>
        </p:nvSpPr>
        <p:spPr>
          <a:xfrm rot="0">
            <a:off x="10374049" y="9425988"/>
            <a:ext cx="3720910" cy="571500"/>
          </a:xfrm>
          <a:prstGeom prst="rect">
            <a:avLst/>
          </a:prstGeom>
        </p:spPr>
        <p:txBody>
          <a:bodyPr anchor="t" rtlCol="false" tIns="0" lIns="0" bIns="0" rIns="0">
            <a:spAutoFit/>
          </a:bodyPr>
          <a:lstStyle/>
          <a:p>
            <a:pPr algn="ctr">
              <a:lnSpc>
                <a:spcPts val="2279"/>
              </a:lnSpc>
            </a:pPr>
            <a:r>
              <a:rPr lang="en-US" b="true" sz="1899">
                <a:solidFill>
                  <a:srgbClr val="009600"/>
                </a:solidFill>
                <a:latin typeface="Lato Bold"/>
                <a:ea typeface="Lato Bold"/>
                <a:cs typeface="Lato Bold"/>
                <a:sym typeface="Lato Bold"/>
              </a:rPr>
              <a:t>Sensación de lejanía con la Oficina de Comunicaciones</a:t>
            </a:r>
          </a:p>
        </p:txBody>
      </p:sp>
      <p:sp>
        <p:nvSpPr>
          <p:cNvPr name="TextBox 24" id="24"/>
          <p:cNvSpPr txBox="true"/>
          <p:nvPr/>
        </p:nvSpPr>
        <p:spPr>
          <a:xfrm rot="0">
            <a:off x="10689378" y="8816760"/>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Soluciona</a:t>
            </a:r>
          </a:p>
        </p:txBody>
      </p:sp>
      <p:sp>
        <p:nvSpPr>
          <p:cNvPr name="TextBox 25" id="25"/>
          <p:cNvSpPr txBox="true"/>
          <p:nvPr/>
        </p:nvSpPr>
        <p:spPr>
          <a:xfrm rot="0">
            <a:off x="14558929" y="8849329"/>
            <a:ext cx="3334107" cy="371475"/>
          </a:xfrm>
          <a:prstGeom prst="rect">
            <a:avLst/>
          </a:prstGeom>
        </p:spPr>
        <p:txBody>
          <a:bodyPr anchor="t" rtlCol="false" tIns="0" lIns="0" bIns="0" rIns="0">
            <a:spAutoFit/>
          </a:bodyPr>
          <a:lstStyle/>
          <a:p>
            <a:pPr algn="ctr">
              <a:lnSpc>
                <a:spcPts val="2999"/>
              </a:lnSpc>
            </a:pPr>
            <a:r>
              <a:rPr lang="en-US" b="true" sz="2499">
                <a:solidFill>
                  <a:srgbClr val="009600"/>
                </a:solidFill>
                <a:latin typeface="Lato Bold"/>
                <a:ea typeface="Lato Bold"/>
                <a:cs typeface="Lato Bold"/>
                <a:sym typeface="Lato Bold"/>
              </a:rPr>
              <a:t>Frecuencia</a:t>
            </a:r>
          </a:p>
        </p:txBody>
      </p:sp>
      <p:sp>
        <p:nvSpPr>
          <p:cNvPr name="TextBox 26" id="26"/>
          <p:cNvSpPr txBox="true"/>
          <p:nvPr/>
        </p:nvSpPr>
        <p:spPr>
          <a:xfrm rot="0">
            <a:off x="13528545" y="9407293"/>
            <a:ext cx="5394875" cy="294422"/>
          </a:xfrm>
          <a:prstGeom prst="rect">
            <a:avLst/>
          </a:prstGeom>
        </p:spPr>
        <p:txBody>
          <a:bodyPr anchor="t" rtlCol="false" tIns="0" lIns="0" bIns="0" rIns="0">
            <a:spAutoFit/>
          </a:bodyPr>
          <a:lstStyle/>
          <a:p>
            <a:pPr algn="ctr">
              <a:lnSpc>
                <a:spcPts val="2318"/>
              </a:lnSpc>
            </a:pPr>
            <a:r>
              <a:rPr lang="en-US" b="true" sz="1931">
                <a:solidFill>
                  <a:srgbClr val="009600"/>
                </a:solidFill>
                <a:latin typeface="Lato Bold"/>
                <a:ea typeface="Lato Bold"/>
                <a:cs typeface="Lato Bold"/>
                <a:sym typeface="Lato Bold"/>
              </a:rPr>
              <a:t>Continua / Quincenal</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81126"/>
            <a:chOff x="0" y="0"/>
            <a:chExt cx="1562628" cy="135100"/>
          </a:xfrm>
        </p:grpSpPr>
        <p:sp>
          <p:nvSpPr>
            <p:cNvPr name="Freeform 3" id="3"/>
            <p:cNvSpPr/>
            <p:nvPr/>
          </p:nvSpPr>
          <p:spPr>
            <a:xfrm flipH="false" flipV="false" rot="0">
              <a:off x="0" y="0"/>
              <a:ext cx="1562628" cy="135100"/>
            </a:xfrm>
            <a:custGeom>
              <a:avLst/>
              <a:gdLst/>
              <a:ahLst/>
              <a:cxnLst/>
              <a:rect r="r" b="b" t="t" l="l"/>
              <a:pathLst>
                <a:path h="135100" w="1562628">
                  <a:moveTo>
                    <a:pt x="0" y="0"/>
                  </a:moveTo>
                  <a:lnTo>
                    <a:pt x="1562628" y="0"/>
                  </a:lnTo>
                  <a:lnTo>
                    <a:pt x="1562628" y="135100"/>
                  </a:lnTo>
                  <a:lnTo>
                    <a:pt x="0" y="135100"/>
                  </a:lnTo>
                  <a:close/>
                </a:path>
              </a:pathLst>
            </a:custGeom>
            <a:solidFill>
              <a:srgbClr val="73B744"/>
            </a:solidFill>
          </p:spPr>
        </p:sp>
        <p:sp>
          <p:nvSpPr>
            <p:cNvPr name="TextBox 4" id="4"/>
            <p:cNvSpPr txBox="true"/>
            <p:nvPr/>
          </p:nvSpPr>
          <p:spPr>
            <a:xfrm>
              <a:off x="0" y="0"/>
              <a:ext cx="1562628" cy="135100"/>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2328415" y="1891738"/>
            <a:ext cx="13631170" cy="7698225"/>
          </a:xfrm>
          <a:custGeom>
            <a:avLst/>
            <a:gdLst/>
            <a:ahLst/>
            <a:cxnLst/>
            <a:rect r="r" b="b" t="t" l="l"/>
            <a:pathLst>
              <a:path h="7698225" w="13631170">
                <a:moveTo>
                  <a:pt x="0" y="0"/>
                </a:moveTo>
                <a:lnTo>
                  <a:pt x="13631170" y="0"/>
                </a:lnTo>
                <a:lnTo>
                  <a:pt x="13631170" y="7698225"/>
                </a:lnTo>
                <a:lnTo>
                  <a:pt x="0" y="7698225"/>
                </a:lnTo>
                <a:lnTo>
                  <a:pt x="0" y="0"/>
                </a:lnTo>
                <a:close/>
              </a:path>
            </a:pathLst>
          </a:custGeom>
          <a:blipFill>
            <a:blip r:embed="rId2"/>
            <a:stretch>
              <a:fillRect l="0" t="-15246" r="-78" b="-23197"/>
            </a:stretch>
          </a:blipFill>
        </p:spPr>
      </p:sp>
      <p:sp>
        <p:nvSpPr>
          <p:cNvPr name="TextBox 6" id="6"/>
          <p:cNvSpPr txBox="true"/>
          <p:nvPr/>
        </p:nvSpPr>
        <p:spPr>
          <a:xfrm rot="0">
            <a:off x="3293034" y="167476"/>
            <a:ext cx="11701931" cy="1112823"/>
          </a:xfrm>
          <a:prstGeom prst="rect">
            <a:avLst/>
          </a:prstGeom>
        </p:spPr>
        <p:txBody>
          <a:bodyPr anchor="t" rtlCol="false" tIns="0" lIns="0" bIns="0" rIns="0">
            <a:spAutoFit/>
          </a:bodyPr>
          <a:lstStyle/>
          <a:p>
            <a:pPr algn="ctr">
              <a:lnSpc>
                <a:spcPts val="9013"/>
              </a:lnSpc>
            </a:pPr>
            <a:r>
              <a:rPr lang="en-US" sz="6438" b="true">
                <a:solidFill>
                  <a:srgbClr val="FFFFFF"/>
                </a:solidFill>
                <a:latin typeface="Lato Bold"/>
                <a:ea typeface="Lato Bold"/>
                <a:cs typeface="Lato Bold"/>
                <a:sym typeface="Lato Bold"/>
              </a:rPr>
              <a:t>GANTT DE ACTIVIDADES</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73B744"/>
            </a:solidFill>
          </p:spPr>
        </p:sp>
        <p:sp>
          <p:nvSpPr>
            <p:cNvPr name="TextBox 4" id="4"/>
            <p:cNvSpPr txBox="true"/>
            <p:nvPr/>
          </p:nvSpPr>
          <p:spPr>
            <a:xfrm>
              <a:off x="0" y="-9525"/>
              <a:ext cx="2408296" cy="2718858"/>
            </a:xfrm>
            <a:prstGeom prst="rect">
              <a:avLst/>
            </a:prstGeom>
          </p:spPr>
          <p:txBody>
            <a:bodyPr anchor="ctr" rtlCol="false" tIns="50800" lIns="50800" bIns="50800" rIns="50800"/>
            <a:lstStyle/>
            <a:p>
              <a:pPr algn="ctr">
                <a:lnSpc>
                  <a:spcPts val="2079"/>
                </a:lnSpc>
              </a:pPr>
            </a:p>
          </p:txBody>
        </p:sp>
      </p:grpSp>
      <p:sp>
        <p:nvSpPr>
          <p:cNvPr name="AutoShape 5" id="5"/>
          <p:cNvSpPr/>
          <p:nvPr/>
        </p:nvSpPr>
        <p:spPr>
          <a:xfrm>
            <a:off x="10087305" y="9681155"/>
            <a:ext cx="7171611" cy="50026"/>
          </a:xfrm>
          <a:prstGeom prst="line">
            <a:avLst/>
          </a:prstGeom>
          <a:ln cap="flat" w="19050">
            <a:solidFill>
              <a:srgbClr val="05393D"/>
            </a:solidFill>
            <a:prstDash val="solid"/>
            <a:headEnd type="none" len="sm" w="sm"/>
            <a:tailEnd type="none" len="sm" w="sm"/>
          </a:ln>
        </p:spPr>
      </p:sp>
      <p:sp>
        <p:nvSpPr>
          <p:cNvPr name="TextBox 6" id="6"/>
          <p:cNvSpPr txBox="true"/>
          <p:nvPr/>
        </p:nvSpPr>
        <p:spPr>
          <a:xfrm rot="0">
            <a:off x="9683465" y="2846170"/>
            <a:ext cx="7750437" cy="5324296"/>
          </a:xfrm>
          <a:prstGeom prst="rect">
            <a:avLst/>
          </a:prstGeom>
        </p:spPr>
        <p:txBody>
          <a:bodyPr anchor="t" rtlCol="false" tIns="0" lIns="0" bIns="0" rIns="0">
            <a:spAutoFit/>
          </a:bodyPr>
          <a:lstStyle/>
          <a:p>
            <a:pPr algn="l">
              <a:lnSpc>
                <a:spcPts val="4209"/>
              </a:lnSpc>
            </a:pPr>
            <a:r>
              <a:rPr lang="en-US" sz="3007" b="true">
                <a:solidFill>
                  <a:srgbClr val="FFFFFF"/>
                </a:solidFill>
                <a:latin typeface="Lato Bold"/>
                <a:ea typeface="Lato Bold"/>
                <a:cs typeface="Lato Bold"/>
                <a:sym typeface="Lato Bold"/>
              </a:rPr>
              <a:t>Si bien la estrategia ha propuesto una amplia variedad de actividades para articular el trabajo entre sedes. Es importante que, más allá de lo realizado durante este año, se creen espacios de encuentro fuera de lo laboral que permitan la humanización del colaborador. No serían solo eventos de integración, estarían orientados fomentar la cooperación entre equipos y promover el mutuo reconocimiento.</a:t>
            </a:r>
          </a:p>
        </p:txBody>
      </p:sp>
      <p:sp>
        <p:nvSpPr>
          <p:cNvPr name="TextBox 7" id="7"/>
          <p:cNvSpPr txBox="true"/>
          <p:nvPr/>
        </p:nvSpPr>
        <p:spPr>
          <a:xfrm rot="0">
            <a:off x="621695" y="4032457"/>
            <a:ext cx="7583760" cy="2222086"/>
          </a:xfrm>
          <a:prstGeom prst="rect">
            <a:avLst/>
          </a:prstGeom>
        </p:spPr>
        <p:txBody>
          <a:bodyPr anchor="t" rtlCol="false" tIns="0" lIns="0" bIns="0" rIns="0">
            <a:spAutoFit/>
          </a:bodyPr>
          <a:lstStyle/>
          <a:p>
            <a:pPr algn="l">
              <a:lnSpc>
                <a:spcPts val="8798"/>
              </a:lnSpc>
            </a:pPr>
            <a:r>
              <a:rPr lang="en-US" sz="7331" b="true">
                <a:solidFill>
                  <a:srgbClr val="000000"/>
                </a:solidFill>
                <a:latin typeface="Lato Bold"/>
                <a:ea typeface="Lato Bold"/>
                <a:cs typeface="Lato Bold"/>
                <a:sym typeface="Lato Bold"/>
              </a:rPr>
              <a:t>COMENTARIOS FINALES</a:t>
            </a:r>
          </a:p>
        </p:txBody>
      </p:sp>
      <p:sp>
        <p:nvSpPr>
          <p:cNvPr name="Freeform 8" id="8"/>
          <p:cNvSpPr/>
          <p:nvPr/>
        </p:nvSpPr>
        <p:spPr>
          <a:xfrm flipH="false" flipV="false" rot="0">
            <a:off x="326597" y="259105"/>
            <a:ext cx="1898810" cy="2331619"/>
          </a:xfrm>
          <a:custGeom>
            <a:avLst/>
            <a:gdLst/>
            <a:ahLst/>
            <a:cxnLst/>
            <a:rect r="r" b="b" t="t" l="l"/>
            <a:pathLst>
              <a:path h="2331619" w="1898810">
                <a:moveTo>
                  <a:pt x="0" y="0"/>
                </a:moveTo>
                <a:lnTo>
                  <a:pt x="1898810" y="0"/>
                </a:lnTo>
                <a:lnTo>
                  <a:pt x="1898810" y="2331619"/>
                </a:lnTo>
                <a:lnTo>
                  <a:pt x="0" y="2331619"/>
                </a:lnTo>
                <a:lnTo>
                  <a:pt x="0" y="0"/>
                </a:lnTo>
                <a:close/>
              </a:path>
            </a:pathLst>
          </a:custGeom>
          <a:blipFill>
            <a:blip r:embed="rId2"/>
            <a:stretch>
              <a:fillRect l="-15137" t="-4696" r="-13422" b="0"/>
            </a:stretch>
          </a:blipFill>
        </p:spPr>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74010" y="8968308"/>
            <a:ext cx="8740200" cy="225000"/>
          </a:xfrm>
          <a:prstGeom prst="rect">
            <a:avLst/>
          </a:prstGeom>
        </p:spPr>
        <p:txBody>
          <a:bodyPr anchor="t" rtlCol="false" tIns="0" lIns="0" bIns="0" rIns="0">
            <a:spAutoFit/>
          </a:bodyPr>
          <a:lstStyle/>
          <a:p>
            <a:pPr algn="ctr">
              <a:lnSpc>
                <a:spcPts val="1754"/>
              </a:lnSpc>
            </a:pPr>
            <a:r>
              <a:rPr lang="en-US" sz="1462">
                <a:solidFill>
                  <a:srgbClr val="FFFFFF"/>
                </a:solidFill>
                <a:latin typeface="Lato"/>
                <a:ea typeface="Lato"/>
                <a:cs typeface="Lato"/>
                <a:sym typeface="Lato"/>
              </a:rPr>
              <a:t>September 2016</a:t>
            </a:r>
          </a:p>
        </p:txBody>
      </p:sp>
      <p:grpSp>
        <p:nvGrpSpPr>
          <p:cNvPr name="Group 3" id="3"/>
          <p:cNvGrpSpPr/>
          <p:nvPr/>
        </p:nvGrpSpPr>
        <p:grpSpPr>
          <a:xfrm rot="0">
            <a:off x="0" y="0"/>
            <a:ext cx="18288000" cy="10294622"/>
            <a:chOff x="0" y="0"/>
            <a:chExt cx="24384000" cy="13726163"/>
          </a:xfrm>
        </p:grpSpPr>
        <p:sp>
          <p:nvSpPr>
            <p:cNvPr name="Freeform 4" id="4"/>
            <p:cNvSpPr/>
            <p:nvPr/>
          </p:nvSpPr>
          <p:spPr>
            <a:xfrm flipH="false" flipV="false" rot="0">
              <a:off x="0" y="0"/>
              <a:ext cx="24384000" cy="13726193"/>
            </a:xfrm>
            <a:custGeom>
              <a:avLst/>
              <a:gdLst/>
              <a:ahLst/>
              <a:cxnLst/>
              <a:rect r="r" b="b" t="t" l="l"/>
              <a:pathLst>
                <a:path h="13726193" w="24384000">
                  <a:moveTo>
                    <a:pt x="0" y="0"/>
                  </a:moveTo>
                  <a:lnTo>
                    <a:pt x="24384000" y="0"/>
                  </a:lnTo>
                  <a:lnTo>
                    <a:pt x="24384000" y="13726193"/>
                  </a:lnTo>
                  <a:lnTo>
                    <a:pt x="0" y="13726193"/>
                  </a:lnTo>
                  <a:close/>
                </a:path>
              </a:pathLst>
            </a:custGeom>
            <a:solidFill>
              <a:srgbClr val="73B744"/>
            </a:solidFill>
          </p:spPr>
        </p:sp>
      </p:grpSp>
      <p:grpSp>
        <p:nvGrpSpPr>
          <p:cNvPr name="Group 5" id="5"/>
          <p:cNvGrpSpPr/>
          <p:nvPr/>
        </p:nvGrpSpPr>
        <p:grpSpPr>
          <a:xfrm rot="0">
            <a:off x="14633648" y="-717241"/>
            <a:ext cx="4182504" cy="41825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2400"/>
                </a:lnSpc>
              </a:pPr>
            </a:p>
          </p:txBody>
        </p:sp>
      </p:grpSp>
      <p:sp>
        <p:nvSpPr>
          <p:cNvPr name="Freeform 8" id="8"/>
          <p:cNvSpPr/>
          <p:nvPr/>
        </p:nvSpPr>
        <p:spPr>
          <a:xfrm flipH="false" flipV="false" rot="0">
            <a:off x="15403750" y="253914"/>
            <a:ext cx="2642300" cy="2642300"/>
          </a:xfrm>
          <a:custGeom>
            <a:avLst/>
            <a:gdLst/>
            <a:ahLst/>
            <a:cxnLst/>
            <a:rect r="r" b="b" t="t" l="l"/>
            <a:pathLst>
              <a:path h="2642300" w="2642300">
                <a:moveTo>
                  <a:pt x="0" y="0"/>
                </a:moveTo>
                <a:lnTo>
                  <a:pt x="2642300" y="0"/>
                </a:lnTo>
                <a:lnTo>
                  <a:pt x="2642300" y="2642300"/>
                </a:lnTo>
                <a:lnTo>
                  <a:pt x="0" y="2642300"/>
                </a:lnTo>
                <a:lnTo>
                  <a:pt x="0" y="0"/>
                </a:lnTo>
                <a:close/>
              </a:path>
            </a:pathLst>
          </a:custGeom>
          <a:blipFill>
            <a:blip r:embed="rId3"/>
            <a:stretch>
              <a:fillRect l="0" t="0" r="0" b="0"/>
            </a:stretch>
          </a:blipFill>
        </p:spPr>
      </p:sp>
      <p:sp>
        <p:nvSpPr>
          <p:cNvPr name="Freeform 9" id="9"/>
          <p:cNvSpPr/>
          <p:nvPr/>
        </p:nvSpPr>
        <p:spPr>
          <a:xfrm flipH="false" flipV="false" rot="0">
            <a:off x="773225" y="8832854"/>
            <a:ext cx="2189007" cy="1400965"/>
          </a:xfrm>
          <a:custGeom>
            <a:avLst/>
            <a:gdLst/>
            <a:ahLst/>
            <a:cxnLst/>
            <a:rect r="r" b="b" t="t" l="l"/>
            <a:pathLst>
              <a:path h="1400965" w="2189007">
                <a:moveTo>
                  <a:pt x="0" y="0"/>
                </a:moveTo>
                <a:lnTo>
                  <a:pt x="2189007" y="0"/>
                </a:lnTo>
                <a:lnTo>
                  <a:pt x="2189007" y="1400965"/>
                </a:lnTo>
                <a:lnTo>
                  <a:pt x="0" y="1400965"/>
                </a:lnTo>
                <a:lnTo>
                  <a:pt x="0" y="0"/>
                </a:lnTo>
                <a:close/>
              </a:path>
            </a:pathLst>
          </a:custGeom>
          <a:blipFill>
            <a:blip r:embed="rId4"/>
            <a:stretch>
              <a:fillRect l="0" t="0" r="0" b="0"/>
            </a:stretch>
          </a:blipFill>
        </p:spPr>
      </p:sp>
      <p:sp>
        <p:nvSpPr>
          <p:cNvPr name="TextBox 10" id="10"/>
          <p:cNvSpPr txBox="true"/>
          <p:nvPr/>
        </p:nvSpPr>
        <p:spPr>
          <a:xfrm rot="0">
            <a:off x="13540150" y="9193276"/>
            <a:ext cx="3727200" cy="371394"/>
          </a:xfrm>
          <a:prstGeom prst="rect">
            <a:avLst/>
          </a:prstGeom>
        </p:spPr>
        <p:txBody>
          <a:bodyPr anchor="t" rtlCol="false" tIns="0" lIns="0" bIns="0" rIns="0">
            <a:spAutoFit/>
          </a:bodyPr>
          <a:lstStyle/>
          <a:p>
            <a:pPr algn="r">
              <a:lnSpc>
                <a:spcPts val="2954"/>
              </a:lnSpc>
            </a:pPr>
            <a:r>
              <a:rPr lang="en-US" b="true" sz="2462">
                <a:solidFill>
                  <a:srgbClr val="FFFFFF"/>
                </a:solidFill>
                <a:latin typeface="Lato Bold"/>
                <a:ea typeface="Lato Bold"/>
                <a:cs typeface="Lato Bold"/>
                <a:sym typeface="Lato Bold"/>
              </a:rPr>
              <a:t> Diciembre </a:t>
            </a:r>
            <a:r>
              <a:rPr lang="en-US" b="true" sz="2462">
                <a:solidFill>
                  <a:srgbClr val="FFFFFF"/>
                </a:solidFill>
                <a:latin typeface="Lato Bold"/>
                <a:ea typeface="Lato Bold"/>
                <a:cs typeface="Lato Bold"/>
                <a:sym typeface="Lato Bold"/>
              </a:rPr>
              <a:t>2023</a:t>
            </a:r>
          </a:p>
        </p:txBody>
      </p:sp>
      <p:sp>
        <p:nvSpPr>
          <p:cNvPr name="Freeform 11" id="11"/>
          <p:cNvSpPr/>
          <p:nvPr/>
        </p:nvSpPr>
        <p:spPr>
          <a:xfrm flipH="false" flipV="false" rot="0">
            <a:off x="11842726" y="8920285"/>
            <a:ext cx="2777119" cy="1069191"/>
          </a:xfrm>
          <a:custGeom>
            <a:avLst/>
            <a:gdLst/>
            <a:ahLst/>
            <a:cxnLst/>
            <a:rect r="r" b="b" t="t" l="l"/>
            <a:pathLst>
              <a:path h="1069191" w="2777119">
                <a:moveTo>
                  <a:pt x="0" y="0"/>
                </a:moveTo>
                <a:lnTo>
                  <a:pt x="2777120" y="0"/>
                </a:lnTo>
                <a:lnTo>
                  <a:pt x="2777120" y="1069191"/>
                </a:lnTo>
                <a:lnTo>
                  <a:pt x="0" y="10691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773225" y="4045188"/>
            <a:ext cx="16238650" cy="1939449"/>
          </a:xfrm>
          <a:prstGeom prst="rect">
            <a:avLst/>
          </a:prstGeom>
        </p:spPr>
        <p:txBody>
          <a:bodyPr anchor="t" rtlCol="false" tIns="0" lIns="0" bIns="0" rIns="0">
            <a:spAutoFit/>
          </a:bodyPr>
          <a:lstStyle/>
          <a:p>
            <a:pPr algn="ctr">
              <a:lnSpc>
                <a:spcPts val="15917"/>
              </a:lnSpc>
            </a:pPr>
            <a:r>
              <a:rPr lang="en-US" b="true" sz="11053">
                <a:solidFill>
                  <a:srgbClr val="FFFFFF"/>
                </a:solidFill>
                <a:latin typeface="Lato Bold"/>
                <a:ea typeface="Lato Bold"/>
                <a:cs typeface="Lato Bold"/>
                <a:sym typeface="Lato Bold"/>
              </a:rPr>
              <a:t>GRACIAS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87450" y="9436157"/>
            <a:ext cx="3567110" cy="255747"/>
          </a:xfrm>
          <a:prstGeom prst="rect">
            <a:avLst/>
          </a:prstGeom>
        </p:spPr>
        <p:txBody>
          <a:bodyPr anchor="t" rtlCol="false" tIns="0" lIns="0" bIns="0" rIns="0">
            <a:spAutoFit/>
          </a:bodyPr>
          <a:lstStyle/>
          <a:p>
            <a:pPr algn="l">
              <a:lnSpc>
                <a:spcPts val="1920"/>
              </a:lnSpc>
            </a:pPr>
            <a:r>
              <a:rPr lang="en-US" b="true" sz="1600">
                <a:solidFill>
                  <a:srgbClr val="6E7378"/>
                </a:solidFill>
                <a:latin typeface="Lato Bold"/>
                <a:ea typeface="Lato Bold"/>
                <a:cs typeface="Lato Bold"/>
                <a:sym typeface="Lato Bold"/>
              </a:rPr>
              <a:t>180 DEGREES </a:t>
            </a:r>
            <a:r>
              <a:rPr lang="en-US" b="true" sz="1600">
                <a:solidFill>
                  <a:srgbClr val="55B441"/>
                </a:solidFill>
                <a:latin typeface="Lato Bold"/>
                <a:ea typeface="Lato Bold"/>
                <a:cs typeface="Lato Bold"/>
                <a:sym typeface="Lato Bold"/>
              </a:rPr>
              <a:t>CONSULTING</a:t>
            </a:r>
          </a:p>
        </p:txBody>
      </p:sp>
      <p:sp>
        <p:nvSpPr>
          <p:cNvPr name="TextBox 3" id="3"/>
          <p:cNvSpPr txBox="true"/>
          <p:nvPr/>
        </p:nvSpPr>
        <p:spPr>
          <a:xfrm rot="0">
            <a:off x="15878844" y="9436157"/>
            <a:ext cx="413986" cy="255747"/>
          </a:xfrm>
          <a:prstGeom prst="rect">
            <a:avLst/>
          </a:prstGeom>
        </p:spPr>
        <p:txBody>
          <a:bodyPr anchor="t" rtlCol="false" tIns="0" lIns="0" bIns="0" rIns="0">
            <a:spAutoFit/>
          </a:bodyPr>
          <a:lstStyle/>
          <a:p>
            <a:pPr algn="r">
              <a:lnSpc>
                <a:spcPts val="1920"/>
              </a:lnSpc>
            </a:pPr>
            <a:r>
              <a:rPr lang="en-US" sz="1600">
                <a:solidFill>
                  <a:srgbClr val="91969B"/>
                </a:solidFill>
                <a:latin typeface="Lato"/>
                <a:ea typeface="Lato"/>
                <a:cs typeface="Lato"/>
                <a:sym typeface="Lato"/>
              </a:rPr>
              <a:t>‹#›</a:t>
            </a:r>
          </a:p>
        </p:txBody>
      </p:sp>
      <p:sp>
        <p:nvSpPr>
          <p:cNvPr name="Freeform 4" id="4"/>
          <p:cNvSpPr/>
          <p:nvPr/>
        </p:nvSpPr>
        <p:spPr>
          <a:xfrm flipH="false" flipV="false" rot="0">
            <a:off x="16814856" y="9426632"/>
            <a:ext cx="282518" cy="282518"/>
          </a:xfrm>
          <a:custGeom>
            <a:avLst/>
            <a:gdLst/>
            <a:ahLst/>
            <a:cxnLst/>
            <a:rect r="r" b="b" t="t" l="l"/>
            <a:pathLst>
              <a:path h="282518" w="282518">
                <a:moveTo>
                  <a:pt x="0" y="0"/>
                </a:moveTo>
                <a:lnTo>
                  <a:pt x="282518" y="0"/>
                </a:lnTo>
                <a:lnTo>
                  <a:pt x="282518" y="282518"/>
                </a:lnTo>
                <a:lnTo>
                  <a:pt x="0" y="2825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488194" y="9426632"/>
            <a:ext cx="282518" cy="282518"/>
          </a:xfrm>
          <a:custGeom>
            <a:avLst/>
            <a:gdLst/>
            <a:ahLst/>
            <a:cxnLst/>
            <a:rect r="r" b="b" t="t" l="l"/>
            <a:pathLst>
              <a:path h="282518" w="282518">
                <a:moveTo>
                  <a:pt x="0" y="0"/>
                </a:moveTo>
                <a:lnTo>
                  <a:pt x="282518" y="0"/>
                </a:lnTo>
                <a:lnTo>
                  <a:pt x="282518" y="282518"/>
                </a:lnTo>
                <a:lnTo>
                  <a:pt x="0" y="2825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923025" y="9393425"/>
            <a:ext cx="16172850" cy="400650"/>
            <a:chOff x="0" y="0"/>
            <a:chExt cx="21563800" cy="534200"/>
          </a:xfrm>
        </p:grpSpPr>
        <p:sp>
          <p:nvSpPr>
            <p:cNvPr name="Freeform 7" id="7"/>
            <p:cNvSpPr/>
            <p:nvPr/>
          </p:nvSpPr>
          <p:spPr>
            <a:xfrm flipH="false" flipV="false" rot="0">
              <a:off x="12700" y="12700"/>
              <a:ext cx="21538437" cy="508762"/>
            </a:xfrm>
            <a:custGeom>
              <a:avLst/>
              <a:gdLst/>
              <a:ahLst/>
              <a:cxnLst/>
              <a:rect r="r" b="b" t="t" l="l"/>
              <a:pathLst>
                <a:path h="508762" w="21538437">
                  <a:moveTo>
                    <a:pt x="0" y="0"/>
                  </a:moveTo>
                  <a:lnTo>
                    <a:pt x="21538437" y="0"/>
                  </a:lnTo>
                  <a:lnTo>
                    <a:pt x="21538437" y="508762"/>
                  </a:lnTo>
                  <a:lnTo>
                    <a:pt x="0" y="508762"/>
                  </a:lnTo>
                  <a:close/>
                </a:path>
              </a:pathLst>
            </a:custGeom>
            <a:solidFill>
              <a:srgbClr val="FFFFFF"/>
            </a:solidFill>
          </p:spPr>
        </p:sp>
        <p:sp>
          <p:nvSpPr>
            <p:cNvPr name="Freeform 8" id="8"/>
            <p:cNvSpPr/>
            <p:nvPr/>
          </p:nvSpPr>
          <p:spPr>
            <a:xfrm flipH="false" flipV="false" rot="0">
              <a:off x="0" y="0"/>
              <a:ext cx="21563837" cy="534162"/>
            </a:xfrm>
            <a:custGeom>
              <a:avLst/>
              <a:gdLst/>
              <a:ahLst/>
              <a:cxnLst/>
              <a:rect r="r" b="b" t="t" l="l"/>
              <a:pathLst>
                <a:path h="534162" w="21563837">
                  <a:moveTo>
                    <a:pt x="12700" y="0"/>
                  </a:moveTo>
                  <a:lnTo>
                    <a:pt x="21551137" y="0"/>
                  </a:lnTo>
                  <a:cubicBezTo>
                    <a:pt x="21558123" y="0"/>
                    <a:pt x="21563837" y="5715"/>
                    <a:pt x="21563837" y="12700"/>
                  </a:cubicBezTo>
                  <a:lnTo>
                    <a:pt x="21563837" y="521462"/>
                  </a:lnTo>
                  <a:cubicBezTo>
                    <a:pt x="21563837" y="528447"/>
                    <a:pt x="21558123" y="534162"/>
                    <a:pt x="21551137" y="534162"/>
                  </a:cubicBezTo>
                  <a:lnTo>
                    <a:pt x="12700" y="534162"/>
                  </a:lnTo>
                  <a:cubicBezTo>
                    <a:pt x="5715" y="534162"/>
                    <a:pt x="0" y="528447"/>
                    <a:pt x="0" y="521462"/>
                  </a:cubicBezTo>
                  <a:lnTo>
                    <a:pt x="0" y="12700"/>
                  </a:lnTo>
                  <a:cubicBezTo>
                    <a:pt x="0" y="5715"/>
                    <a:pt x="5715" y="0"/>
                    <a:pt x="12700" y="0"/>
                  </a:cubicBezTo>
                  <a:moveTo>
                    <a:pt x="12700" y="25400"/>
                  </a:moveTo>
                  <a:lnTo>
                    <a:pt x="12700" y="12700"/>
                  </a:lnTo>
                  <a:lnTo>
                    <a:pt x="25400" y="12700"/>
                  </a:lnTo>
                  <a:lnTo>
                    <a:pt x="25400" y="521462"/>
                  </a:lnTo>
                  <a:lnTo>
                    <a:pt x="12700" y="521462"/>
                  </a:lnTo>
                  <a:lnTo>
                    <a:pt x="12700" y="508762"/>
                  </a:lnTo>
                  <a:lnTo>
                    <a:pt x="21551137" y="508762"/>
                  </a:lnTo>
                  <a:lnTo>
                    <a:pt x="21551137" y="521462"/>
                  </a:lnTo>
                  <a:lnTo>
                    <a:pt x="21538437" y="521462"/>
                  </a:lnTo>
                  <a:lnTo>
                    <a:pt x="21538437" y="12700"/>
                  </a:lnTo>
                  <a:lnTo>
                    <a:pt x="21551137" y="12700"/>
                  </a:lnTo>
                  <a:lnTo>
                    <a:pt x="21551137" y="25400"/>
                  </a:lnTo>
                  <a:lnTo>
                    <a:pt x="12700" y="25400"/>
                  </a:lnTo>
                  <a:close/>
                </a:path>
              </a:pathLst>
            </a:custGeom>
            <a:solidFill>
              <a:srgbClr val="FFFFFF"/>
            </a:solidFill>
          </p:spPr>
        </p:sp>
      </p:grpSp>
      <p:grpSp>
        <p:nvGrpSpPr>
          <p:cNvPr name="Group 9" id="9"/>
          <p:cNvGrpSpPr/>
          <p:nvPr/>
        </p:nvGrpSpPr>
        <p:grpSpPr>
          <a:xfrm rot="0">
            <a:off x="1044575" y="4546701"/>
            <a:ext cx="16125650" cy="604050"/>
            <a:chOff x="0" y="0"/>
            <a:chExt cx="21500867" cy="805400"/>
          </a:xfrm>
        </p:grpSpPr>
        <p:sp>
          <p:nvSpPr>
            <p:cNvPr name="Freeform 10" id="10"/>
            <p:cNvSpPr/>
            <p:nvPr/>
          </p:nvSpPr>
          <p:spPr>
            <a:xfrm flipH="false" flipV="false" rot="0">
              <a:off x="25821" y="12700"/>
              <a:ext cx="21449297" cy="780034"/>
            </a:xfrm>
            <a:custGeom>
              <a:avLst/>
              <a:gdLst/>
              <a:ahLst/>
              <a:cxnLst/>
              <a:rect r="r" b="b" t="t" l="l"/>
              <a:pathLst>
                <a:path h="780034" w="21449297">
                  <a:moveTo>
                    <a:pt x="0" y="0"/>
                  </a:moveTo>
                  <a:lnTo>
                    <a:pt x="21449298" y="0"/>
                  </a:lnTo>
                  <a:lnTo>
                    <a:pt x="21449298" y="780034"/>
                  </a:lnTo>
                  <a:lnTo>
                    <a:pt x="0" y="780034"/>
                  </a:lnTo>
                  <a:close/>
                </a:path>
              </a:pathLst>
            </a:custGeom>
            <a:solidFill>
              <a:srgbClr val="344846"/>
            </a:solidFill>
          </p:spPr>
        </p:sp>
        <p:sp>
          <p:nvSpPr>
            <p:cNvPr name="Freeform 11" id="11"/>
            <p:cNvSpPr/>
            <p:nvPr/>
          </p:nvSpPr>
          <p:spPr>
            <a:xfrm flipH="false" flipV="false" rot="0">
              <a:off x="0" y="0"/>
              <a:ext cx="21500903" cy="805434"/>
            </a:xfrm>
            <a:custGeom>
              <a:avLst/>
              <a:gdLst/>
              <a:ahLst/>
              <a:cxnLst/>
              <a:rect r="r" b="b" t="t" l="l"/>
              <a:pathLst>
                <a:path h="805434" w="21500903">
                  <a:moveTo>
                    <a:pt x="25821" y="0"/>
                  </a:moveTo>
                  <a:lnTo>
                    <a:pt x="21475119" y="0"/>
                  </a:lnTo>
                  <a:cubicBezTo>
                    <a:pt x="21489319" y="0"/>
                    <a:pt x="21500903" y="5715"/>
                    <a:pt x="21500903" y="12700"/>
                  </a:cubicBezTo>
                  <a:lnTo>
                    <a:pt x="21500903" y="792734"/>
                  </a:lnTo>
                  <a:cubicBezTo>
                    <a:pt x="21500903" y="799719"/>
                    <a:pt x="21489319" y="805434"/>
                    <a:pt x="21475119" y="805434"/>
                  </a:cubicBezTo>
                  <a:lnTo>
                    <a:pt x="25821" y="805434"/>
                  </a:lnTo>
                  <a:cubicBezTo>
                    <a:pt x="11620" y="805434"/>
                    <a:pt x="0" y="799719"/>
                    <a:pt x="0" y="792734"/>
                  </a:cubicBezTo>
                  <a:lnTo>
                    <a:pt x="0" y="12700"/>
                  </a:lnTo>
                  <a:cubicBezTo>
                    <a:pt x="0" y="5715"/>
                    <a:pt x="11620" y="0"/>
                    <a:pt x="25821" y="0"/>
                  </a:cubicBezTo>
                  <a:moveTo>
                    <a:pt x="25821" y="25400"/>
                  </a:moveTo>
                  <a:lnTo>
                    <a:pt x="25821" y="12700"/>
                  </a:lnTo>
                  <a:lnTo>
                    <a:pt x="51643" y="12700"/>
                  </a:lnTo>
                  <a:lnTo>
                    <a:pt x="51643" y="792734"/>
                  </a:lnTo>
                  <a:lnTo>
                    <a:pt x="25821" y="792734"/>
                  </a:lnTo>
                  <a:lnTo>
                    <a:pt x="25821" y="780034"/>
                  </a:lnTo>
                  <a:lnTo>
                    <a:pt x="21475119" y="780034"/>
                  </a:lnTo>
                  <a:lnTo>
                    <a:pt x="21475119" y="792734"/>
                  </a:lnTo>
                  <a:lnTo>
                    <a:pt x="21449297" y="792734"/>
                  </a:lnTo>
                  <a:lnTo>
                    <a:pt x="21449297" y="12700"/>
                  </a:lnTo>
                  <a:lnTo>
                    <a:pt x="21475119" y="12700"/>
                  </a:lnTo>
                  <a:lnTo>
                    <a:pt x="21475119" y="25400"/>
                  </a:lnTo>
                  <a:lnTo>
                    <a:pt x="25821" y="25400"/>
                  </a:lnTo>
                  <a:close/>
                </a:path>
              </a:pathLst>
            </a:custGeom>
            <a:solidFill>
              <a:srgbClr val="344846"/>
            </a:solidFill>
          </p:spPr>
        </p:sp>
      </p:grpSp>
      <p:sp>
        <p:nvSpPr>
          <p:cNvPr name="Freeform 12" id="12"/>
          <p:cNvSpPr/>
          <p:nvPr/>
        </p:nvSpPr>
        <p:spPr>
          <a:xfrm flipH="false" flipV="false" rot="0">
            <a:off x="1460600" y="2478935"/>
            <a:ext cx="4872297" cy="1400965"/>
          </a:xfrm>
          <a:custGeom>
            <a:avLst/>
            <a:gdLst/>
            <a:ahLst/>
            <a:cxnLst/>
            <a:rect r="r" b="b" t="t" l="l"/>
            <a:pathLst>
              <a:path h="1400965" w="4872297">
                <a:moveTo>
                  <a:pt x="0" y="0"/>
                </a:moveTo>
                <a:lnTo>
                  <a:pt x="4872297" y="0"/>
                </a:lnTo>
                <a:lnTo>
                  <a:pt x="4872297" y="1400965"/>
                </a:lnTo>
                <a:lnTo>
                  <a:pt x="0" y="1400965"/>
                </a:lnTo>
                <a:lnTo>
                  <a:pt x="0" y="0"/>
                </a:lnTo>
                <a:close/>
              </a:path>
            </a:pathLst>
          </a:custGeom>
          <a:blipFill>
            <a:blip r:embed="rId7"/>
            <a:stretch>
              <a:fillRect l="0" t="-61287" r="0" b="-61293"/>
            </a:stretch>
          </a:blipFill>
        </p:spPr>
      </p:sp>
      <p:sp>
        <p:nvSpPr>
          <p:cNvPr name="TextBox 13" id="13"/>
          <p:cNvSpPr txBox="true"/>
          <p:nvPr/>
        </p:nvSpPr>
        <p:spPr>
          <a:xfrm rot="0">
            <a:off x="1076474" y="608025"/>
            <a:ext cx="15906600" cy="766800"/>
          </a:xfrm>
          <a:prstGeom prst="rect">
            <a:avLst/>
          </a:prstGeom>
        </p:spPr>
        <p:txBody>
          <a:bodyPr anchor="t" rtlCol="false" tIns="0" lIns="0" bIns="0" rIns="0">
            <a:spAutoFit/>
          </a:bodyPr>
          <a:lstStyle/>
          <a:p>
            <a:pPr algn="l">
              <a:lnSpc>
                <a:spcPts val="5280"/>
              </a:lnSpc>
            </a:pPr>
            <a:r>
              <a:rPr lang="en-US" b="true" sz="4400">
                <a:solidFill>
                  <a:srgbClr val="4B5050"/>
                </a:solidFill>
                <a:latin typeface="Lato Bold"/>
                <a:ea typeface="Lato Bold"/>
                <a:cs typeface="Lato Bold"/>
                <a:sym typeface="Lato Bold"/>
              </a:rPr>
              <a:t>SOBRE LA </a:t>
            </a:r>
            <a:r>
              <a:rPr lang="en-US" b="true" sz="4400">
                <a:solidFill>
                  <a:srgbClr val="73B744"/>
                </a:solidFill>
                <a:latin typeface="Lato Bold"/>
                <a:ea typeface="Lato Bold"/>
                <a:cs typeface="Lato Bold"/>
                <a:sym typeface="Lato Bold"/>
              </a:rPr>
              <a:t>ORGANIZACIÓN</a:t>
            </a:r>
          </a:p>
        </p:txBody>
      </p:sp>
      <p:sp>
        <p:nvSpPr>
          <p:cNvPr name="Freeform 14" id="14"/>
          <p:cNvSpPr/>
          <p:nvPr/>
        </p:nvSpPr>
        <p:spPr>
          <a:xfrm flipH="false" flipV="false" rot="0">
            <a:off x="8364843" y="410409"/>
            <a:ext cx="2777119" cy="1069191"/>
          </a:xfrm>
          <a:custGeom>
            <a:avLst/>
            <a:gdLst/>
            <a:ahLst/>
            <a:cxnLst/>
            <a:rect r="r" b="b" t="t" l="l"/>
            <a:pathLst>
              <a:path h="1069191" w="2777119">
                <a:moveTo>
                  <a:pt x="0" y="0"/>
                </a:moveTo>
                <a:lnTo>
                  <a:pt x="2777119" y="0"/>
                </a:lnTo>
                <a:lnTo>
                  <a:pt x="2777119" y="1069191"/>
                </a:lnTo>
                <a:lnTo>
                  <a:pt x="0" y="10691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5" id="15"/>
          <p:cNvGrpSpPr/>
          <p:nvPr/>
        </p:nvGrpSpPr>
        <p:grpSpPr>
          <a:xfrm rot="0">
            <a:off x="0" y="9998400"/>
            <a:ext cx="18288000" cy="288600"/>
            <a:chOff x="0" y="0"/>
            <a:chExt cx="24384000" cy="384800"/>
          </a:xfrm>
        </p:grpSpPr>
        <p:sp>
          <p:nvSpPr>
            <p:cNvPr name="Freeform 16" id="16"/>
            <p:cNvSpPr/>
            <p:nvPr/>
          </p:nvSpPr>
          <p:spPr>
            <a:xfrm flipH="false" flipV="false" rot="0">
              <a:off x="0" y="0"/>
              <a:ext cx="24384000" cy="384810"/>
            </a:xfrm>
            <a:custGeom>
              <a:avLst/>
              <a:gdLst/>
              <a:ahLst/>
              <a:cxnLst/>
              <a:rect r="r" b="b" t="t" l="l"/>
              <a:pathLst>
                <a:path h="384810" w="24384000">
                  <a:moveTo>
                    <a:pt x="0" y="0"/>
                  </a:moveTo>
                  <a:lnTo>
                    <a:pt x="24384000" y="0"/>
                  </a:lnTo>
                  <a:lnTo>
                    <a:pt x="24384000" y="384810"/>
                  </a:lnTo>
                  <a:lnTo>
                    <a:pt x="0" y="384810"/>
                  </a:lnTo>
                  <a:close/>
                </a:path>
              </a:pathLst>
            </a:custGeom>
            <a:solidFill>
              <a:srgbClr val="73B744"/>
            </a:solidFill>
          </p:spPr>
        </p:sp>
      </p:grpSp>
      <p:sp>
        <p:nvSpPr>
          <p:cNvPr name="Freeform 17" id="17"/>
          <p:cNvSpPr/>
          <p:nvPr/>
        </p:nvSpPr>
        <p:spPr>
          <a:xfrm flipH="false" flipV="false" rot="0">
            <a:off x="1019828" y="5812425"/>
            <a:ext cx="1111647" cy="961575"/>
          </a:xfrm>
          <a:custGeom>
            <a:avLst/>
            <a:gdLst/>
            <a:ahLst/>
            <a:cxnLst/>
            <a:rect r="r" b="b" t="t" l="l"/>
            <a:pathLst>
              <a:path h="961575" w="1111647">
                <a:moveTo>
                  <a:pt x="0" y="0"/>
                </a:moveTo>
                <a:lnTo>
                  <a:pt x="1111647" y="0"/>
                </a:lnTo>
                <a:lnTo>
                  <a:pt x="1111647" y="961575"/>
                </a:lnTo>
                <a:lnTo>
                  <a:pt x="0" y="9615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9505222" y="5812425"/>
            <a:ext cx="1001231" cy="1051161"/>
          </a:xfrm>
          <a:custGeom>
            <a:avLst/>
            <a:gdLst/>
            <a:ahLst/>
            <a:cxnLst/>
            <a:rect r="r" b="b" t="t" l="l"/>
            <a:pathLst>
              <a:path h="1051161" w="1001231">
                <a:moveTo>
                  <a:pt x="0" y="0"/>
                </a:moveTo>
                <a:lnTo>
                  <a:pt x="1001231" y="0"/>
                </a:lnTo>
                <a:lnTo>
                  <a:pt x="1001231" y="1051161"/>
                </a:lnTo>
                <a:lnTo>
                  <a:pt x="0" y="10511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1180234" y="8154292"/>
            <a:ext cx="790835" cy="955692"/>
          </a:xfrm>
          <a:custGeom>
            <a:avLst/>
            <a:gdLst/>
            <a:ahLst/>
            <a:cxnLst/>
            <a:rect r="r" b="b" t="t" l="l"/>
            <a:pathLst>
              <a:path h="955692" w="790835">
                <a:moveTo>
                  <a:pt x="0" y="0"/>
                </a:moveTo>
                <a:lnTo>
                  <a:pt x="790835" y="0"/>
                </a:lnTo>
                <a:lnTo>
                  <a:pt x="790835" y="955692"/>
                </a:lnTo>
                <a:lnTo>
                  <a:pt x="0" y="95569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0" id="20"/>
          <p:cNvSpPr/>
          <p:nvPr/>
        </p:nvSpPr>
        <p:spPr>
          <a:xfrm flipH="false" flipV="false" rot="0">
            <a:off x="9526430" y="8004671"/>
            <a:ext cx="958815" cy="948028"/>
          </a:xfrm>
          <a:custGeom>
            <a:avLst/>
            <a:gdLst/>
            <a:ahLst/>
            <a:cxnLst/>
            <a:rect r="r" b="b" t="t" l="l"/>
            <a:pathLst>
              <a:path h="948028" w="958815">
                <a:moveTo>
                  <a:pt x="0" y="0"/>
                </a:moveTo>
                <a:lnTo>
                  <a:pt x="958815" y="0"/>
                </a:lnTo>
                <a:lnTo>
                  <a:pt x="958815" y="948029"/>
                </a:lnTo>
                <a:lnTo>
                  <a:pt x="0" y="94802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1" id="21"/>
          <p:cNvSpPr txBox="true"/>
          <p:nvPr/>
        </p:nvSpPr>
        <p:spPr>
          <a:xfrm rot="0">
            <a:off x="7602475" y="2432100"/>
            <a:ext cx="9567750" cy="1447800"/>
          </a:xfrm>
          <a:prstGeom prst="rect">
            <a:avLst/>
          </a:prstGeom>
        </p:spPr>
        <p:txBody>
          <a:bodyPr anchor="t" rtlCol="false" tIns="0" lIns="0" bIns="0" rIns="0">
            <a:spAutoFit/>
          </a:bodyPr>
          <a:lstStyle/>
          <a:p>
            <a:pPr algn="just">
              <a:lnSpc>
                <a:spcPts val="2879"/>
              </a:lnSpc>
            </a:pPr>
            <a:r>
              <a:rPr lang="en-US" sz="2400">
                <a:solidFill>
                  <a:srgbClr val="4B5050"/>
                </a:solidFill>
                <a:latin typeface="Lato"/>
                <a:ea typeface="Lato"/>
                <a:cs typeface="Lato"/>
                <a:sym typeface="Lato"/>
              </a:rPr>
              <a:t>Descosur es una organización peruana que promueve el desarrollo sostenible en la macroregión sur del Perú. Su visión es reducir desigualdades y mejorar las condiciones de vida en poblaciones urbanas y rurales.</a:t>
            </a:r>
            <a:r>
              <a:rPr lang="en-US" sz="2400">
                <a:solidFill>
                  <a:srgbClr val="4B5050"/>
                </a:solidFill>
                <a:latin typeface="Lato"/>
                <a:ea typeface="Lato"/>
                <a:cs typeface="Lato"/>
                <a:sym typeface="Lato"/>
              </a:rPr>
              <a:t> de las organizaciones de la sociedad civil.</a:t>
            </a:r>
          </a:p>
        </p:txBody>
      </p:sp>
      <p:sp>
        <p:nvSpPr>
          <p:cNvPr name="TextBox 22" id="22"/>
          <p:cNvSpPr txBox="true"/>
          <p:nvPr/>
        </p:nvSpPr>
        <p:spPr>
          <a:xfrm rot="0">
            <a:off x="2346524" y="5448951"/>
            <a:ext cx="5327400" cy="726948"/>
          </a:xfrm>
          <a:prstGeom prst="rect">
            <a:avLst/>
          </a:prstGeom>
        </p:spPr>
        <p:txBody>
          <a:bodyPr anchor="t" rtlCol="false" tIns="0" lIns="0" bIns="0" rIns="0">
            <a:spAutoFit/>
          </a:bodyPr>
          <a:lstStyle/>
          <a:p>
            <a:pPr algn="l">
              <a:lnSpc>
                <a:spcPts val="2856"/>
              </a:lnSpc>
            </a:pPr>
            <a:r>
              <a:rPr lang="en-US" b="true" sz="2400">
                <a:solidFill>
                  <a:srgbClr val="73B744"/>
                </a:solidFill>
                <a:latin typeface="Lato Bold"/>
                <a:ea typeface="Lato Bold"/>
                <a:cs typeface="Lato Bold"/>
                <a:sym typeface="Lato Bold"/>
              </a:rPr>
              <a:t>FOMENTO DEL LIDERAZGO DE ORGANIZACIONES SOCIALES</a:t>
            </a:r>
          </a:p>
        </p:txBody>
      </p:sp>
      <p:sp>
        <p:nvSpPr>
          <p:cNvPr name="TextBox 23" id="23"/>
          <p:cNvSpPr txBox="true"/>
          <p:nvPr/>
        </p:nvSpPr>
        <p:spPr>
          <a:xfrm rot="0">
            <a:off x="5353350" y="4612975"/>
            <a:ext cx="7083600" cy="428625"/>
          </a:xfrm>
          <a:prstGeom prst="rect">
            <a:avLst/>
          </a:prstGeom>
        </p:spPr>
        <p:txBody>
          <a:bodyPr anchor="t" rtlCol="false" tIns="0" lIns="0" bIns="0" rIns="0">
            <a:spAutoFit/>
          </a:bodyPr>
          <a:lstStyle/>
          <a:p>
            <a:pPr algn="ctr">
              <a:lnSpc>
                <a:spcPts val="3359"/>
              </a:lnSpc>
            </a:pPr>
            <a:r>
              <a:rPr lang="en-US" b="true" sz="2799">
                <a:solidFill>
                  <a:srgbClr val="FFFFFF"/>
                </a:solidFill>
                <a:latin typeface="Lato Bold"/>
                <a:ea typeface="Lato Bold"/>
                <a:cs typeface="Lato Bold"/>
                <a:sym typeface="Lato Bold"/>
              </a:rPr>
              <a:t>EJES TEMÁTICOS</a:t>
            </a:r>
          </a:p>
        </p:txBody>
      </p:sp>
      <p:sp>
        <p:nvSpPr>
          <p:cNvPr name="TextBox 24" id="24"/>
          <p:cNvSpPr txBox="true"/>
          <p:nvPr/>
        </p:nvSpPr>
        <p:spPr>
          <a:xfrm rot="0">
            <a:off x="2341025" y="7717824"/>
            <a:ext cx="6315443" cy="726948"/>
          </a:xfrm>
          <a:prstGeom prst="rect">
            <a:avLst/>
          </a:prstGeom>
        </p:spPr>
        <p:txBody>
          <a:bodyPr anchor="t" rtlCol="false" tIns="0" lIns="0" bIns="0" rIns="0">
            <a:spAutoFit/>
          </a:bodyPr>
          <a:lstStyle/>
          <a:p>
            <a:pPr algn="l">
              <a:lnSpc>
                <a:spcPts val="2856"/>
              </a:lnSpc>
            </a:pPr>
            <a:r>
              <a:rPr lang="en-US" b="true" sz="2400">
                <a:solidFill>
                  <a:srgbClr val="73B744"/>
                </a:solidFill>
                <a:latin typeface="Lato Bold"/>
                <a:ea typeface="Lato Bold"/>
                <a:cs typeface="Lato Bold"/>
                <a:sym typeface="Lato Bold"/>
              </a:rPr>
              <a:t>DESARROLLO ECONÓMICO SUSTENTABLE DESDE LOS TERRITORIOS</a:t>
            </a:r>
          </a:p>
        </p:txBody>
      </p:sp>
      <p:sp>
        <p:nvSpPr>
          <p:cNvPr name="TextBox 25" id="25"/>
          <p:cNvSpPr txBox="true"/>
          <p:nvPr/>
        </p:nvSpPr>
        <p:spPr>
          <a:xfrm rot="0">
            <a:off x="2341025" y="6231075"/>
            <a:ext cx="6547950" cy="809625"/>
          </a:xfrm>
          <a:prstGeom prst="rect">
            <a:avLst/>
          </a:prstGeom>
        </p:spPr>
        <p:txBody>
          <a:bodyPr anchor="t" rtlCol="false" tIns="0" lIns="0" bIns="0" rIns="0">
            <a:spAutoFit/>
          </a:bodyPr>
          <a:lstStyle/>
          <a:p>
            <a:pPr algn="just">
              <a:lnSpc>
                <a:spcPts val="2160"/>
              </a:lnSpc>
            </a:pPr>
            <a:r>
              <a:rPr lang="en-US" sz="1800">
                <a:solidFill>
                  <a:srgbClr val="4B5050"/>
                </a:solidFill>
                <a:latin typeface="Lato"/>
                <a:ea typeface="Lato"/>
                <a:cs typeface="Lato"/>
                <a:sym typeface="Lato"/>
              </a:rPr>
              <a:t>Se trabaja en el fortalecimiento de </a:t>
            </a:r>
            <a:r>
              <a:rPr lang="en-US" sz="1800">
                <a:solidFill>
                  <a:srgbClr val="4B5050"/>
                </a:solidFill>
                <a:latin typeface="Lato"/>
                <a:ea typeface="Lato"/>
                <a:cs typeface="Lato"/>
                <a:sym typeface="Lato"/>
              </a:rPr>
              <a:t>las organizaciones para su correcto desempeño y para que puedan presentar propuestas de desarrollo y de cambio en sus localidades. </a:t>
            </a:r>
          </a:p>
        </p:txBody>
      </p:sp>
      <p:sp>
        <p:nvSpPr>
          <p:cNvPr name="TextBox 26" id="26"/>
          <p:cNvSpPr txBox="true"/>
          <p:nvPr/>
        </p:nvSpPr>
        <p:spPr>
          <a:xfrm rot="0">
            <a:off x="2341025" y="8515350"/>
            <a:ext cx="6436950" cy="809625"/>
          </a:xfrm>
          <a:prstGeom prst="rect">
            <a:avLst/>
          </a:prstGeom>
        </p:spPr>
        <p:txBody>
          <a:bodyPr anchor="t" rtlCol="false" tIns="0" lIns="0" bIns="0" rIns="0">
            <a:spAutoFit/>
          </a:bodyPr>
          <a:lstStyle/>
          <a:p>
            <a:pPr algn="just">
              <a:lnSpc>
                <a:spcPts val="2160"/>
              </a:lnSpc>
            </a:pPr>
            <a:r>
              <a:rPr lang="en-US" sz="1800">
                <a:solidFill>
                  <a:srgbClr val="4B5050"/>
                </a:solidFill>
                <a:latin typeface="Lato"/>
                <a:ea typeface="Lato"/>
                <a:cs typeface="Lato"/>
                <a:sym typeface="Lato"/>
              </a:rPr>
              <a:t>Comprende el desarrollo de: Cadenas productivas de camélidos, c</a:t>
            </a:r>
            <a:r>
              <a:rPr lang="en-US" sz="1800">
                <a:solidFill>
                  <a:srgbClr val="4B5050"/>
                </a:solidFill>
                <a:latin typeface="Lato"/>
                <a:ea typeface="Lato"/>
                <a:cs typeface="Lato"/>
                <a:sym typeface="Lato"/>
              </a:rPr>
              <a:t>adenas productivas de frutales, cadenas productivas de lácteos, producción orgánica, turismo rural comunitario</a:t>
            </a:r>
          </a:p>
        </p:txBody>
      </p:sp>
      <p:sp>
        <p:nvSpPr>
          <p:cNvPr name="TextBox 27" id="27"/>
          <p:cNvSpPr txBox="true"/>
          <p:nvPr/>
        </p:nvSpPr>
        <p:spPr>
          <a:xfrm rot="0">
            <a:off x="10717122" y="5413325"/>
            <a:ext cx="5552966" cy="726948"/>
          </a:xfrm>
          <a:prstGeom prst="rect">
            <a:avLst/>
          </a:prstGeom>
        </p:spPr>
        <p:txBody>
          <a:bodyPr anchor="t" rtlCol="false" tIns="0" lIns="0" bIns="0" rIns="0">
            <a:spAutoFit/>
          </a:bodyPr>
          <a:lstStyle/>
          <a:p>
            <a:pPr algn="l">
              <a:lnSpc>
                <a:spcPts val="2856"/>
              </a:lnSpc>
            </a:pPr>
            <a:r>
              <a:rPr lang="en-US" b="true" sz="2400">
                <a:solidFill>
                  <a:srgbClr val="73B744"/>
                </a:solidFill>
                <a:latin typeface="Lato Bold"/>
                <a:ea typeface="Lato Bold"/>
                <a:cs typeface="Lato Bold"/>
                <a:sym typeface="Lato Bold"/>
              </a:rPr>
              <a:t>GOBERNANZA AMBIENTAL Y ADAPTACIÓN AL CAMBIO CLIMÁTICO </a:t>
            </a:r>
          </a:p>
        </p:txBody>
      </p:sp>
      <p:sp>
        <p:nvSpPr>
          <p:cNvPr name="TextBox 28" id="28"/>
          <p:cNvSpPr txBox="true"/>
          <p:nvPr/>
        </p:nvSpPr>
        <p:spPr>
          <a:xfrm rot="0">
            <a:off x="10717122" y="6231075"/>
            <a:ext cx="6547950" cy="1076325"/>
          </a:xfrm>
          <a:prstGeom prst="rect">
            <a:avLst/>
          </a:prstGeom>
        </p:spPr>
        <p:txBody>
          <a:bodyPr anchor="t" rtlCol="false" tIns="0" lIns="0" bIns="0" rIns="0">
            <a:spAutoFit/>
          </a:bodyPr>
          <a:lstStyle/>
          <a:p>
            <a:pPr algn="just">
              <a:lnSpc>
                <a:spcPts val="2160"/>
              </a:lnSpc>
            </a:pPr>
            <a:r>
              <a:rPr lang="en-US" sz="1800">
                <a:solidFill>
                  <a:srgbClr val="4B5050"/>
                </a:solidFill>
                <a:latin typeface="Lato"/>
                <a:ea typeface="Lato"/>
                <a:cs typeface="Lato"/>
                <a:sym typeface="Lato"/>
              </a:rPr>
              <a:t>Se promueven los siguientes: La siembra y cosecha del agua, l</a:t>
            </a:r>
            <a:r>
              <a:rPr lang="en-US" sz="1800">
                <a:solidFill>
                  <a:srgbClr val="4B5050"/>
                </a:solidFill>
                <a:latin typeface="Lato"/>
                <a:ea typeface="Lato"/>
                <a:cs typeface="Lato"/>
                <a:sym typeface="Lato"/>
              </a:rPr>
              <a:t>a forestación y agroforestería, conservación de la agrobiodiversidad, educación ambiental, gestión de áreas naturales protegidas</a:t>
            </a:r>
          </a:p>
        </p:txBody>
      </p:sp>
      <p:sp>
        <p:nvSpPr>
          <p:cNvPr name="TextBox 29" id="29"/>
          <p:cNvSpPr txBox="true"/>
          <p:nvPr/>
        </p:nvSpPr>
        <p:spPr>
          <a:xfrm rot="0">
            <a:off x="10717122" y="7641197"/>
            <a:ext cx="6753714" cy="726948"/>
          </a:xfrm>
          <a:prstGeom prst="rect">
            <a:avLst/>
          </a:prstGeom>
        </p:spPr>
        <p:txBody>
          <a:bodyPr anchor="t" rtlCol="false" tIns="0" lIns="0" bIns="0" rIns="0">
            <a:spAutoFit/>
          </a:bodyPr>
          <a:lstStyle/>
          <a:p>
            <a:pPr algn="l">
              <a:lnSpc>
                <a:spcPts val="2856"/>
              </a:lnSpc>
            </a:pPr>
            <a:r>
              <a:rPr lang="en-US" sz="2400" b="true">
                <a:solidFill>
                  <a:srgbClr val="73B744"/>
                </a:solidFill>
                <a:latin typeface="Lato Bold"/>
                <a:ea typeface="Lato Bold"/>
                <a:cs typeface="Lato Bold"/>
                <a:sym typeface="Lato Bold"/>
              </a:rPr>
              <a:t>PROMOCIÓN DE MODELOS DE EDUCACIÓN</a:t>
            </a:r>
          </a:p>
          <a:p>
            <a:pPr algn="l">
              <a:lnSpc>
                <a:spcPts val="2856"/>
              </a:lnSpc>
            </a:pPr>
            <a:r>
              <a:rPr lang="en-US" b="true" sz="2400">
                <a:solidFill>
                  <a:srgbClr val="73B744"/>
                </a:solidFill>
                <a:latin typeface="Lato Bold"/>
                <a:ea typeface="Lato Bold"/>
                <a:cs typeface="Lato Bold"/>
                <a:sym typeface="Lato Bold"/>
              </a:rPr>
              <a:t>Y FORMACIÓN INCLUSIVA Y DE CALIDAD</a:t>
            </a:r>
          </a:p>
        </p:txBody>
      </p:sp>
      <p:sp>
        <p:nvSpPr>
          <p:cNvPr name="TextBox 30" id="30"/>
          <p:cNvSpPr txBox="true"/>
          <p:nvPr/>
        </p:nvSpPr>
        <p:spPr>
          <a:xfrm rot="0">
            <a:off x="10717122" y="8438723"/>
            <a:ext cx="6436950" cy="809625"/>
          </a:xfrm>
          <a:prstGeom prst="rect">
            <a:avLst/>
          </a:prstGeom>
        </p:spPr>
        <p:txBody>
          <a:bodyPr anchor="t" rtlCol="false" tIns="0" lIns="0" bIns="0" rIns="0">
            <a:spAutoFit/>
          </a:bodyPr>
          <a:lstStyle/>
          <a:p>
            <a:pPr algn="just">
              <a:lnSpc>
                <a:spcPts val="2160"/>
              </a:lnSpc>
            </a:pPr>
            <a:r>
              <a:rPr lang="en-US" sz="1800">
                <a:solidFill>
                  <a:srgbClr val="4B5050"/>
                </a:solidFill>
                <a:latin typeface="Lato"/>
                <a:ea typeface="Lato"/>
                <a:cs typeface="Lato"/>
                <a:sym typeface="Lato"/>
              </a:rPr>
              <a:t>Se consideran las siguientes líneas de acción: Educación para el desarrollo sostenible, formación técnico productiva, certificación de competencias, innovaciones educativas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74010" y="8968308"/>
            <a:ext cx="8740200" cy="225000"/>
          </a:xfrm>
          <a:prstGeom prst="rect">
            <a:avLst/>
          </a:prstGeom>
        </p:spPr>
        <p:txBody>
          <a:bodyPr anchor="t" rtlCol="false" tIns="0" lIns="0" bIns="0" rIns="0">
            <a:spAutoFit/>
          </a:bodyPr>
          <a:lstStyle/>
          <a:p>
            <a:pPr algn="ctr">
              <a:lnSpc>
                <a:spcPts val="1754"/>
              </a:lnSpc>
            </a:pPr>
            <a:r>
              <a:rPr lang="en-US" sz="1462">
                <a:solidFill>
                  <a:srgbClr val="FFFFFF"/>
                </a:solidFill>
                <a:latin typeface="Lato"/>
                <a:ea typeface="Lato"/>
                <a:cs typeface="Lato"/>
                <a:sym typeface="Lato"/>
              </a:rPr>
              <a:t>September 2016</a:t>
            </a:r>
          </a:p>
        </p:txBody>
      </p:sp>
      <p:grpSp>
        <p:nvGrpSpPr>
          <p:cNvPr name="Group 3" id="3"/>
          <p:cNvGrpSpPr/>
          <p:nvPr/>
        </p:nvGrpSpPr>
        <p:grpSpPr>
          <a:xfrm rot="0">
            <a:off x="0" y="0"/>
            <a:ext cx="18288000" cy="10294622"/>
            <a:chOff x="0" y="0"/>
            <a:chExt cx="24384000" cy="13726163"/>
          </a:xfrm>
        </p:grpSpPr>
        <p:sp>
          <p:nvSpPr>
            <p:cNvPr name="Freeform 4" id="4"/>
            <p:cNvSpPr/>
            <p:nvPr/>
          </p:nvSpPr>
          <p:spPr>
            <a:xfrm flipH="false" flipV="false" rot="0">
              <a:off x="0" y="0"/>
              <a:ext cx="24384000" cy="13726193"/>
            </a:xfrm>
            <a:custGeom>
              <a:avLst/>
              <a:gdLst/>
              <a:ahLst/>
              <a:cxnLst/>
              <a:rect r="r" b="b" t="t" l="l"/>
              <a:pathLst>
                <a:path h="13726193" w="24384000">
                  <a:moveTo>
                    <a:pt x="0" y="0"/>
                  </a:moveTo>
                  <a:lnTo>
                    <a:pt x="24384000" y="0"/>
                  </a:lnTo>
                  <a:lnTo>
                    <a:pt x="24384000" y="13726193"/>
                  </a:lnTo>
                  <a:lnTo>
                    <a:pt x="0" y="13726193"/>
                  </a:lnTo>
                  <a:close/>
                </a:path>
              </a:pathLst>
            </a:custGeom>
            <a:solidFill>
              <a:srgbClr val="73B744"/>
            </a:solidFill>
          </p:spPr>
        </p:sp>
      </p:grpSp>
      <p:grpSp>
        <p:nvGrpSpPr>
          <p:cNvPr name="Group 5" id="5"/>
          <p:cNvGrpSpPr/>
          <p:nvPr/>
        </p:nvGrpSpPr>
        <p:grpSpPr>
          <a:xfrm rot="0">
            <a:off x="14633648" y="-717241"/>
            <a:ext cx="4182504" cy="41825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2400"/>
                </a:lnSpc>
              </a:pPr>
            </a:p>
          </p:txBody>
        </p:sp>
      </p:grpSp>
      <p:sp>
        <p:nvSpPr>
          <p:cNvPr name="Freeform 8" id="8"/>
          <p:cNvSpPr/>
          <p:nvPr/>
        </p:nvSpPr>
        <p:spPr>
          <a:xfrm flipH="false" flipV="false" rot="0">
            <a:off x="15403750" y="253914"/>
            <a:ext cx="2642300" cy="2642300"/>
          </a:xfrm>
          <a:custGeom>
            <a:avLst/>
            <a:gdLst/>
            <a:ahLst/>
            <a:cxnLst/>
            <a:rect r="r" b="b" t="t" l="l"/>
            <a:pathLst>
              <a:path h="2642300" w="2642300">
                <a:moveTo>
                  <a:pt x="0" y="0"/>
                </a:moveTo>
                <a:lnTo>
                  <a:pt x="2642300" y="0"/>
                </a:lnTo>
                <a:lnTo>
                  <a:pt x="2642300" y="2642300"/>
                </a:lnTo>
                <a:lnTo>
                  <a:pt x="0" y="2642300"/>
                </a:lnTo>
                <a:lnTo>
                  <a:pt x="0" y="0"/>
                </a:lnTo>
                <a:close/>
              </a:path>
            </a:pathLst>
          </a:custGeom>
          <a:blipFill>
            <a:blip r:embed="rId3"/>
            <a:stretch>
              <a:fillRect l="0" t="0" r="0" b="0"/>
            </a:stretch>
          </a:blipFill>
        </p:spPr>
      </p:sp>
      <p:sp>
        <p:nvSpPr>
          <p:cNvPr name="Freeform 9" id="9"/>
          <p:cNvSpPr/>
          <p:nvPr/>
        </p:nvSpPr>
        <p:spPr>
          <a:xfrm flipH="false" flipV="false" rot="0">
            <a:off x="773225" y="8832854"/>
            <a:ext cx="2189007" cy="1400965"/>
          </a:xfrm>
          <a:custGeom>
            <a:avLst/>
            <a:gdLst/>
            <a:ahLst/>
            <a:cxnLst/>
            <a:rect r="r" b="b" t="t" l="l"/>
            <a:pathLst>
              <a:path h="1400965" w="2189007">
                <a:moveTo>
                  <a:pt x="0" y="0"/>
                </a:moveTo>
                <a:lnTo>
                  <a:pt x="2189007" y="0"/>
                </a:lnTo>
                <a:lnTo>
                  <a:pt x="2189007" y="1400965"/>
                </a:lnTo>
                <a:lnTo>
                  <a:pt x="0" y="1400965"/>
                </a:lnTo>
                <a:lnTo>
                  <a:pt x="0" y="0"/>
                </a:lnTo>
                <a:close/>
              </a:path>
            </a:pathLst>
          </a:custGeom>
          <a:blipFill>
            <a:blip r:embed="rId4"/>
            <a:stretch>
              <a:fillRect l="0" t="0" r="0" b="0"/>
            </a:stretch>
          </a:blipFill>
        </p:spPr>
      </p:sp>
      <p:sp>
        <p:nvSpPr>
          <p:cNvPr name="Freeform 10" id="10"/>
          <p:cNvSpPr/>
          <p:nvPr/>
        </p:nvSpPr>
        <p:spPr>
          <a:xfrm flipH="false" flipV="false" rot="0">
            <a:off x="11842726" y="8920285"/>
            <a:ext cx="2777119" cy="1069191"/>
          </a:xfrm>
          <a:custGeom>
            <a:avLst/>
            <a:gdLst/>
            <a:ahLst/>
            <a:cxnLst/>
            <a:rect r="r" b="b" t="t" l="l"/>
            <a:pathLst>
              <a:path h="1069191" w="2777119">
                <a:moveTo>
                  <a:pt x="0" y="0"/>
                </a:moveTo>
                <a:lnTo>
                  <a:pt x="2777120" y="0"/>
                </a:lnTo>
                <a:lnTo>
                  <a:pt x="2777120" y="1069191"/>
                </a:lnTo>
                <a:lnTo>
                  <a:pt x="0" y="10691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4048708"/>
            <a:ext cx="11165071" cy="1932409"/>
          </a:xfrm>
          <a:prstGeom prst="rect">
            <a:avLst/>
          </a:prstGeom>
        </p:spPr>
        <p:txBody>
          <a:bodyPr anchor="t" rtlCol="false" tIns="0" lIns="0" bIns="0" rIns="0">
            <a:spAutoFit/>
          </a:bodyPr>
          <a:lstStyle/>
          <a:p>
            <a:pPr algn="l">
              <a:lnSpc>
                <a:spcPts val="15917"/>
              </a:lnSpc>
            </a:pPr>
            <a:r>
              <a:rPr lang="en-US" b="true" sz="11053">
                <a:solidFill>
                  <a:srgbClr val="FFFFFF"/>
                </a:solidFill>
                <a:latin typeface="Lato Bold"/>
                <a:ea typeface="Lato Bold"/>
                <a:cs typeface="Lato Bold"/>
                <a:sym typeface="Lato Bold"/>
              </a:rPr>
              <a:t>ESTRUCTURA</a:t>
            </a:r>
          </a:p>
        </p:txBody>
      </p:sp>
      <p:sp>
        <p:nvSpPr>
          <p:cNvPr name="TextBox 12" id="12"/>
          <p:cNvSpPr txBox="true"/>
          <p:nvPr/>
        </p:nvSpPr>
        <p:spPr>
          <a:xfrm rot="0">
            <a:off x="13540150" y="9193276"/>
            <a:ext cx="3727200" cy="371394"/>
          </a:xfrm>
          <a:prstGeom prst="rect">
            <a:avLst/>
          </a:prstGeom>
        </p:spPr>
        <p:txBody>
          <a:bodyPr anchor="t" rtlCol="false" tIns="0" lIns="0" bIns="0" rIns="0">
            <a:spAutoFit/>
          </a:bodyPr>
          <a:lstStyle/>
          <a:p>
            <a:pPr algn="r">
              <a:lnSpc>
                <a:spcPts val="2954"/>
              </a:lnSpc>
            </a:pPr>
            <a:r>
              <a:rPr lang="en-US" b="true" sz="2462">
                <a:solidFill>
                  <a:srgbClr val="FFFFFF"/>
                </a:solidFill>
                <a:latin typeface="Lato Bold"/>
                <a:ea typeface="Lato Bold"/>
                <a:cs typeface="Lato Bold"/>
                <a:sym typeface="Lato Bold"/>
              </a:rPr>
              <a:t>Diciembre </a:t>
            </a:r>
            <a:r>
              <a:rPr lang="en-US" b="true" sz="2462">
                <a:solidFill>
                  <a:srgbClr val="FFFFFF"/>
                </a:solidFill>
                <a:latin typeface="Lato Bold"/>
                <a:ea typeface="Lato Bold"/>
                <a:cs typeface="Lato Bold"/>
                <a:sym typeface="Lato Bold"/>
              </a:rPr>
              <a:t>2023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104142">
            <a:off x="1158442" y="974609"/>
            <a:ext cx="1886816" cy="0"/>
          </a:xfrm>
          <a:prstGeom prst="line">
            <a:avLst/>
          </a:prstGeom>
          <a:ln cap="rnd" w="19050">
            <a:solidFill>
              <a:srgbClr val="55B441"/>
            </a:solidFill>
            <a:prstDash val="solid"/>
            <a:headEnd type="none" len="sm" w="sm"/>
            <a:tailEnd type="none" len="sm" w="sm"/>
          </a:ln>
        </p:spPr>
      </p:sp>
      <p:grpSp>
        <p:nvGrpSpPr>
          <p:cNvPr name="Group 3" id="3"/>
          <p:cNvGrpSpPr/>
          <p:nvPr/>
        </p:nvGrpSpPr>
        <p:grpSpPr>
          <a:xfrm rot="0">
            <a:off x="-22300" y="0"/>
            <a:ext cx="18310200" cy="1536600"/>
            <a:chOff x="0" y="0"/>
            <a:chExt cx="24413600" cy="2048800"/>
          </a:xfrm>
        </p:grpSpPr>
        <p:sp>
          <p:nvSpPr>
            <p:cNvPr name="Freeform 4" id="4"/>
            <p:cNvSpPr/>
            <p:nvPr/>
          </p:nvSpPr>
          <p:spPr>
            <a:xfrm flipH="false" flipV="false" rot="0">
              <a:off x="0" y="0"/>
              <a:ext cx="24413590" cy="2048764"/>
            </a:xfrm>
            <a:custGeom>
              <a:avLst/>
              <a:gdLst/>
              <a:ahLst/>
              <a:cxnLst/>
              <a:rect r="r" b="b" t="t" l="l"/>
              <a:pathLst>
                <a:path h="2048764" w="24413590">
                  <a:moveTo>
                    <a:pt x="0" y="0"/>
                  </a:moveTo>
                  <a:lnTo>
                    <a:pt x="24413590" y="0"/>
                  </a:lnTo>
                  <a:lnTo>
                    <a:pt x="24413590" y="2048764"/>
                  </a:lnTo>
                  <a:lnTo>
                    <a:pt x="0" y="2048764"/>
                  </a:lnTo>
                  <a:close/>
                </a:path>
              </a:pathLst>
            </a:custGeom>
            <a:solidFill>
              <a:srgbClr val="73B744"/>
            </a:solidFill>
          </p:spPr>
        </p:sp>
      </p:grpSp>
      <p:sp>
        <p:nvSpPr>
          <p:cNvPr name="Freeform 5" id="5"/>
          <p:cNvSpPr/>
          <p:nvPr/>
        </p:nvSpPr>
        <p:spPr>
          <a:xfrm flipH="false" flipV="false" rot="0">
            <a:off x="267994" y="211742"/>
            <a:ext cx="2777119" cy="1069191"/>
          </a:xfrm>
          <a:custGeom>
            <a:avLst/>
            <a:gdLst/>
            <a:ahLst/>
            <a:cxnLst/>
            <a:rect r="r" b="b" t="t" l="l"/>
            <a:pathLst>
              <a:path h="1069191" w="2777119">
                <a:moveTo>
                  <a:pt x="0" y="0"/>
                </a:moveTo>
                <a:lnTo>
                  <a:pt x="2777120" y="0"/>
                </a:lnTo>
                <a:lnTo>
                  <a:pt x="2777120" y="1069191"/>
                </a:lnTo>
                <a:lnTo>
                  <a:pt x="0" y="10691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346823" y="2060011"/>
            <a:ext cx="3976478" cy="1143384"/>
          </a:xfrm>
          <a:custGeom>
            <a:avLst/>
            <a:gdLst/>
            <a:ahLst/>
            <a:cxnLst/>
            <a:rect r="r" b="b" t="t" l="l"/>
            <a:pathLst>
              <a:path h="1143384" w="3976478">
                <a:moveTo>
                  <a:pt x="0" y="0"/>
                </a:moveTo>
                <a:lnTo>
                  <a:pt x="3976478" y="0"/>
                </a:lnTo>
                <a:lnTo>
                  <a:pt x="3976478" y="1143383"/>
                </a:lnTo>
                <a:lnTo>
                  <a:pt x="0" y="1143383"/>
                </a:lnTo>
                <a:lnTo>
                  <a:pt x="0" y="0"/>
                </a:lnTo>
                <a:close/>
              </a:path>
            </a:pathLst>
          </a:custGeom>
          <a:blipFill>
            <a:blip r:embed="rId4"/>
            <a:stretch>
              <a:fillRect l="0" t="-61287" r="0" b="-61293"/>
            </a:stretch>
          </a:blipFill>
        </p:spPr>
      </p:sp>
      <p:sp>
        <p:nvSpPr>
          <p:cNvPr name="Freeform 7" id="7"/>
          <p:cNvSpPr/>
          <p:nvPr/>
        </p:nvSpPr>
        <p:spPr>
          <a:xfrm flipH="false" flipV="false" rot="0">
            <a:off x="185186" y="3727269"/>
            <a:ext cx="8642814" cy="5281720"/>
          </a:xfrm>
          <a:custGeom>
            <a:avLst/>
            <a:gdLst/>
            <a:ahLst/>
            <a:cxnLst/>
            <a:rect r="r" b="b" t="t" l="l"/>
            <a:pathLst>
              <a:path h="5281720" w="8642814">
                <a:moveTo>
                  <a:pt x="0" y="0"/>
                </a:moveTo>
                <a:lnTo>
                  <a:pt x="8642814" y="0"/>
                </a:lnTo>
                <a:lnTo>
                  <a:pt x="8642814" y="5281720"/>
                </a:lnTo>
                <a:lnTo>
                  <a:pt x="0" y="52817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3429584" y="451927"/>
            <a:ext cx="17785950" cy="552450"/>
          </a:xfrm>
          <a:prstGeom prst="rect">
            <a:avLst/>
          </a:prstGeom>
        </p:spPr>
        <p:txBody>
          <a:bodyPr anchor="t" rtlCol="false" tIns="0" lIns="0" bIns="0" rIns="0">
            <a:spAutoFit/>
          </a:bodyPr>
          <a:lstStyle/>
          <a:p>
            <a:pPr algn="l">
              <a:lnSpc>
                <a:spcPts val="4320"/>
              </a:lnSpc>
            </a:pPr>
            <a:r>
              <a:rPr lang="en-US" sz="3600">
                <a:solidFill>
                  <a:srgbClr val="FFFFFF"/>
                </a:solidFill>
                <a:latin typeface="Lato"/>
                <a:ea typeface="Lato"/>
                <a:cs typeface="Lato"/>
                <a:sym typeface="Lato"/>
              </a:rPr>
              <a:t>Organigrama - Identificación de Niveles</a:t>
            </a:r>
          </a:p>
        </p:txBody>
      </p:sp>
      <p:grpSp>
        <p:nvGrpSpPr>
          <p:cNvPr name="Group 9" id="9"/>
          <p:cNvGrpSpPr/>
          <p:nvPr/>
        </p:nvGrpSpPr>
        <p:grpSpPr>
          <a:xfrm rot="0">
            <a:off x="12854500" y="3946706"/>
            <a:ext cx="3085440" cy="579286"/>
            <a:chOff x="0" y="0"/>
            <a:chExt cx="8097311" cy="1520256"/>
          </a:xfrm>
        </p:grpSpPr>
        <p:sp>
          <p:nvSpPr>
            <p:cNvPr name="Freeform 10" id="10"/>
            <p:cNvSpPr/>
            <p:nvPr/>
          </p:nvSpPr>
          <p:spPr>
            <a:xfrm flipH="false" flipV="false" rot="0">
              <a:off x="9724" y="23972"/>
              <a:ext cx="8077890" cy="1472376"/>
            </a:xfrm>
            <a:custGeom>
              <a:avLst/>
              <a:gdLst/>
              <a:ahLst/>
              <a:cxnLst/>
              <a:rect r="r" b="b" t="t" l="l"/>
              <a:pathLst>
                <a:path h="1472376" w="8077890">
                  <a:moveTo>
                    <a:pt x="0" y="0"/>
                  </a:moveTo>
                  <a:lnTo>
                    <a:pt x="8077890" y="0"/>
                  </a:lnTo>
                  <a:lnTo>
                    <a:pt x="8077890" y="1472376"/>
                  </a:lnTo>
                  <a:lnTo>
                    <a:pt x="0" y="1472376"/>
                  </a:lnTo>
                  <a:close/>
                </a:path>
              </a:pathLst>
            </a:custGeom>
            <a:solidFill>
              <a:srgbClr val="009600"/>
            </a:solidFill>
          </p:spPr>
        </p:sp>
        <p:sp>
          <p:nvSpPr>
            <p:cNvPr name="Freeform 11" id="11"/>
            <p:cNvSpPr/>
            <p:nvPr/>
          </p:nvSpPr>
          <p:spPr>
            <a:xfrm flipH="false" flipV="false" rot="0">
              <a:off x="0" y="0"/>
              <a:ext cx="8097347" cy="1520290"/>
            </a:xfrm>
            <a:custGeom>
              <a:avLst/>
              <a:gdLst/>
              <a:ahLst/>
              <a:cxnLst/>
              <a:rect r="r" b="b" t="t" l="l"/>
              <a:pathLst>
                <a:path h="1520290" w="8097347">
                  <a:moveTo>
                    <a:pt x="9724" y="0"/>
                  </a:moveTo>
                  <a:lnTo>
                    <a:pt x="8087614" y="0"/>
                  </a:lnTo>
                  <a:cubicBezTo>
                    <a:pt x="8092963" y="0"/>
                    <a:pt x="8097347" y="10788"/>
                    <a:pt x="8097347" y="23972"/>
                  </a:cubicBezTo>
                  <a:lnTo>
                    <a:pt x="8097347" y="1496348"/>
                  </a:lnTo>
                  <a:cubicBezTo>
                    <a:pt x="8097347" y="1509533"/>
                    <a:pt x="8092963" y="1520290"/>
                    <a:pt x="8087614" y="1520290"/>
                  </a:cubicBezTo>
                  <a:lnTo>
                    <a:pt x="9724" y="1520290"/>
                  </a:lnTo>
                  <a:cubicBezTo>
                    <a:pt x="4376" y="1520290"/>
                    <a:pt x="0" y="1509533"/>
                    <a:pt x="0" y="1496348"/>
                  </a:cubicBezTo>
                  <a:lnTo>
                    <a:pt x="0" y="23972"/>
                  </a:lnTo>
                  <a:cubicBezTo>
                    <a:pt x="0" y="10788"/>
                    <a:pt x="4376" y="0"/>
                    <a:pt x="9724" y="0"/>
                  </a:cubicBezTo>
                  <a:moveTo>
                    <a:pt x="9724" y="47945"/>
                  </a:moveTo>
                  <a:lnTo>
                    <a:pt x="9724" y="23972"/>
                  </a:lnTo>
                  <a:lnTo>
                    <a:pt x="19449" y="23972"/>
                  </a:lnTo>
                  <a:lnTo>
                    <a:pt x="19449" y="1496348"/>
                  </a:lnTo>
                  <a:lnTo>
                    <a:pt x="9724" y="1496348"/>
                  </a:lnTo>
                  <a:lnTo>
                    <a:pt x="9724" y="1472376"/>
                  </a:lnTo>
                  <a:lnTo>
                    <a:pt x="8087614" y="1472376"/>
                  </a:lnTo>
                  <a:lnTo>
                    <a:pt x="8087614" y="1496348"/>
                  </a:lnTo>
                  <a:lnTo>
                    <a:pt x="8077890" y="1496348"/>
                  </a:lnTo>
                  <a:lnTo>
                    <a:pt x="8077890" y="23972"/>
                  </a:lnTo>
                  <a:lnTo>
                    <a:pt x="8087614" y="23972"/>
                  </a:lnTo>
                  <a:lnTo>
                    <a:pt x="8087614" y="47945"/>
                  </a:lnTo>
                  <a:lnTo>
                    <a:pt x="9724" y="47945"/>
                  </a:lnTo>
                  <a:close/>
                </a:path>
              </a:pathLst>
            </a:custGeom>
            <a:solidFill>
              <a:srgbClr val="009600"/>
            </a:solidFill>
          </p:spPr>
        </p:sp>
      </p:grpSp>
      <p:grpSp>
        <p:nvGrpSpPr>
          <p:cNvPr name="Group 12" id="12"/>
          <p:cNvGrpSpPr/>
          <p:nvPr/>
        </p:nvGrpSpPr>
        <p:grpSpPr>
          <a:xfrm rot="0">
            <a:off x="11311780" y="5967387"/>
            <a:ext cx="3085440" cy="783580"/>
            <a:chOff x="0" y="0"/>
            <a:chExt cx="8097311" cy="2056399"/>
          </a:xfrm>
        </p:grpSpPr>
        <p:sp>
          <p:nvSpPr>
            <p:cNvPr name="Freeform 13" id="13"/>
            <p:cNvSpPr/>
            <p:nvPr/>
          </p:nvSpPr>
          <p:spPr>
            <a:xfrm flipH="false" flipV="false" rot="0">
              <a:off x="9724" y="32426"/>
              <a:ext cx="8077890" cy="1991632"/>
            </a:xfrm>
            <a:custGeom>
              <a:avLst/>
              <a:gdLst/>
              <a:ahLst/>
              <a:cxnLst/>
              <a:rect r="r" b="b" t="t" l="l"/>
              <a:pathLst>
                <a:path h="1991632" w="8077890">
                  <a:moveTo>
                    <a:pt x="0" y="0"/>
                  </a:moveTo>
                  <a:lnTo>
                    <a:pt x="8077890" y="0"/>
                  </a:lnTo>
                  <a:lnTo>
                    <a:pt x="8077890" y="1991633"/>
                  </a:lnTo>
                  <a:lnTo>
                    <a:pt x="0" y="1991633"/>
                  </a:lnTo>
                  <a:close/>
                </a:path>
              </a:pathLst>
            </a:custGeom>
            <a:solidFill>
              <a:srgbClr val="344846"/>
            </a:solidFill>
          </p:spPr>
        </p:sp>
        <p:sp>
          <p:nvSpPr>
            <p:cNvPr name="Freeform 14" id="14"/>
            <p:cNvSpPr/>
            <p:nvPr/>
          </p:nvSpPr>
          <p:spPr>
            <a:xfrm flipH="false" flipV="false" rot="0">
              <a:off x="0" y="0"/>
              <a:ext cx="8097347" cy="2056433"/>
            </a:xfrm>
            <a:custGeom>
              <a:avLst/>
              <a:gdLst/>
              <a:ahLst/>
              <a:cxnLst/>
              <a:rect r="r" b="b" t="t" l="l"/>
              <a:pathLst>
                <a:path h="2056433" w="8097347">
                  <a:moveTo>
                    <a:pt x="9724" y="0"/>
                  </a:moveTo>
                  <a:lnTo>
                    <a:pt x="8087614" y="0"/>
                  </a:lnTo>
                  <a:cubicBezTo>
                    <a:pt x="8092963" y="0"/>
                    <a:pt x="8097347" y="14592"/>
                    <a:pt x="8097347" y="32426"/>
                  </a:cubicBezTo>
                  <a:lnTo>
                    <a:pt x="8097347" y="2024059"/>
                  </a:lnTo>
                  <a:cubicBezTo>
                    <a:pt x="8097347" y="2041893"/>
                    <a:pt x="8092963" y="2056433"/>
                    <a:pt x="8087614" y="2056433"/>
                  </a:cubicBezTo>
                  <a:lnTo>
                    <a:pt x="9724" y="2056433"/>
                  </a:lnTo>
                  <a:cubicBezTo>
                    <a:pt x="4376" y="2056433"/>
                    <a:pt x="0" y="2041893"/>
                    <a:pt x="0" y="2024059"/>
                  </a:cubicBezTo>
                  <a:lnTo>
                    <a:pt x="0" y="32426"/>
                  </a:lnTo>
                  <a:cubicBezTo>
                    <a:pt x="0" y="14592"/>
                    <a:pt x="4376" y="0"/>
                    <a:pt x="9724" y="0"/>
                  </a:cubicBezTo>
                  <a:moveTo>
                    <a:pt x="9724" y="64853"/>
                  </a:moveTo>
                  <a:lnTo>
                    <a:pt x="9724" y="32426"/>
                  </a:lnTo>
                  <a:lnTo>
                    <a:pt x="19449" y="32426"/>
                  </a:lnTo>
                  <a:lnTo>
                    <a:pt x="19449" y="2024059"/>
                  </a:lnTo>
                  <a:lnTo>
                    <a:pt x="9724" y="2024059"/>
                  </a:lnTo>
                  <a:lnTo>
                    <a:pt x="9724" y="1991632"/>
                  </a:lnTo>
                  <a:lnTo>
                    <a:pt x="8087614" y="1991632"/>
                  </a:lnTo>
                  <a:lnTo>
                    <a:pt x="8087614" y="2024059"/>
                  </a:lnTo>
                  <a:lnTo>
                    <a:pt x="8077890" y="2024059"/>
                  </a:lnTo>
                  <a:lnTo>
                    <a:pt x="8077890" y="32426"/>
                  </a:lnTo>
                  <a:lnTo>
                    <a:pt x="8087614" y="32426"/>
                  </a:lnTo>
                  <a:lnTo>
                    <a:pt x="8087614" y="64853"/>
                  </a:lnTo>
                  <a:lnTo>
                    <a:pt x="9724" y="64853"/>
                  </a:lnTo>
                  <a:close/>
                </a:path>
              </a:pathLst>
            </a:custGeom>
            <a:solidFill>
              <a:srgbClr val="344846"/>
            </a:solidFill>
          </p:spPr>
        </p:sp>
      </p:grpSp>
      <p:grpSp>
        <p:nvGrpSpPr>
          <p:cNvPr name="Group 15" id="15"/>
          <p:cNvGrpSpPr/>
          <p:nvPr/>
        </p:nvGrpSpPr>
        <p:grpSpPr>
          <a:xfrm rot="0">
            <a:off x="14804626" y="5967387"/>
            <a:ext cx="3085440" cy="783580"/>
            <a:chOff x="0" y="0"/>
            <a:chExt cx="8097311" cy="2056399"/>
          </a:xfrm>
        </p:grpSpPr>
        <p:sp>
          <p:nvSpPr>
            <p:cNvPr name="Freeform 16" id="16"/>
            <p:cNvSpPr/>
            <p:nvPr/>
          </p:nvSpPr>
          <p:spPr>
            <a:xfrm flipH="false" flipV="false" rot="0">
              <a:off x="9724" y="32426"/>
              <a:ext cx="8077890" cy="1991632"/>
            </a:xfrm>
            <a:custGeom>
              <a:avLst/>
              <a:gdLst/>
              <a:ahLst/>
              <a:cxnLst/>
              <a:rect r="r" b="b" t="t" l="l"/>
              <a:pathLst>
                <a:path h="1991632" w="8077890">
                  <a:moveTo>
                    <a:pt x="0" y="0"/>
                  </a:moveTo>
                  <a:lnTo>
                    <a:pt x="8077890" y="0"/>
                  </a:lnTo>
                  <a:lnTo>
                    <a:pt x="8077890" y="1991633"/>
                  </a:lnTo>
                  <a:lnTo>
                    <a:pt x="0" y="1991633"/>
                  </a:lnTo>
                  <a:close/>
                </a:path>
              </a:pathLst>
            </a:custGeom>
            <a:solidFill>
              <a:srgbClr val="009600"/>
            </a:solidFill>
          </p:spPr>
        </p:sp>
        <p:sp>
          <p:nvSpPr>
            <p:cNvPr name="Freeform 17" id="17"/>
            <p:cNvSpPr/>
            <p:nvPr/>
          </p:nvSpPr>
          <p:spPr>
            <a:xfrm flipH="false" flipV="false" rot="0">
              <a:off x="0" y="0"/>
              <a:ext cx="8097347" cy="2056433"/>
            </a:xfrm>
            <a:custGeom>
              <a:avLst/>
              <a:gdLst/>
              <a:ahLst/>
              <a:cxnLst/>
              <a:rect r="r" b="b" t="t" l="l"/>
              <a:pathLst>
                <a:path h="2056433" w="8097347">
                  <a:moveTo>
                    <a:pt x="9724" y="0"/>
                  </a:moveTo>
                  <a:lnTo>
                    <a:pt x="8087614" y="0"/>
                  </a:lnTo>
                  <a:cubicBezTo>
                    <a:pt x="8092963" y="0"/>
                    <a:pt x="8097347" y="14592"/>
                    <a:pt x="8097347" y="32426"/>
                  </a:cubicBezTo>
                  <a:lnTo>
                    <a:pt x="8097347" y="2024059"/>
                  </a:lnTo>
                  <a:cubicBezTo>
                    <a:pt x="8097347" y="2041893"/>
                    <a:pt x="8092963" y="2056433"/>
                    <a:pt x="8087614" y="2056433"/>
                  </a:cubicBezTo>
                  <a:lnTo>
                    <a:pt x="9724" y="2056433"/>
                  </a:lnTo>
                  <a:cubicBezTo>
                    <a:pt x="4376" y="2056433"/>
                    <a:pt x="0" y="2041893"/>
                    <a:pt x="0" y="2024059"/>
                  </a:cubicBezTo>
                  <a:lnTo>
                    <a:pt x="0" y="32426"/>
                  </a:lnTo>
                  <a:cubicBezTo>
                    <a:pt x="0" y="14592"/>
                    <a:pt x="4376" y="0"/>
                    <a:pt x="9724" y="0"/>
                  </a:cubicBezTo>
                  <a:moveTo>
                    <a:pt x="9724" y="64853"/>
                  </a:moveTo>
                  <a:lnTo>
                    <a:pt x="9724" y="32426"/>
                  </a:lnTo>
                  <a:lnTo>
                    <a:pt x="19449" y="32426"/>
                  </a:lnTo>
                  <a:lnTo>
                    <a:pt x="19449" y="2024059"/>
                  </a:lnTo>
                  <a:lnTo>
                    <a:pt x="9724" y="2024059"/>
                  </a:lnTo>
                  <a:lnTo>
                    <a:pt x="9724" y="1991632"/>
                  </a:lnTo>
                  <a:lnTo>
                    <a:pt x="8087614" y="1991632"/>
                  </a:lnTo>
                  <a:lnTo>
                    <a:pt x="8087614" y="2024059"/>
                  </a:lnTo>
                  <a:lnTo>
                    <a:pt x="8077890" y="2024059"/>
                  </a:lnTo>
                  <a:lnTo>
                    <a:pt x="8077890" y="32426"/>
                  </a:lnTo>
                  <a:lnTo>
                    <a:pt x="8087614" y="32426"/>
                  </a:lnTo>
                  <a:lnTo>
                    <a:pt x="8087614" y="64853"/>
                  </a:lnTo>
                  <a:lnTo>
                    <a:pt x="9724" y="64853"/>
                  </a:lnTo>
                  <a:close/>
                </a:path>
              </a:pathLst>
            </a:custGeom>
            <a:solidFill>
              <a:srgbClr val="009600"/>
            </a:solidFill>
          </p:spPr>
        </p:sp>
      </p:grpSp>
      <p:grpSp>
        <p:nvGrpSpPr>
          <p:cNvPr name="Group 18" id="18"/>
          <p:cNvGrpSpPr/>
          <p:nvPr/>
        </p:nvGrpSpPr>
        <p:grpSpPr>
          <a:xfrm rot="0">
            <a:off x="11311780" y="7860008"/>
            <a:ext cx="3085440" cy="783580"/>
            <a:chOff x="0" y="0"/>
            <a:chExt cx="8097311" cy="2056399"/>
          </a:xfrm>
        </p:grpSpPr>
        <p:sp>
          <p:nvSpPr>
            <p:cNvPr name="Freeform 19" id="19"/>
            <p:cNvSpPr/>
            <p:nvPr/>
          </p:nvSpPr>
          <p:spPr>
            <a:xfrm flipH="false" flipV="false" rot="0">
              <a:off x="9724" y="32426"/>
              <a:ext cx="8077890" cy="1991632"/>
            </a:xfrm>
            <a:custGeom>
              <a:avLst/>
              <a:gdLst/>
              <a:ahLst/>
              <a:cxnLst/>
              <a:rect r="r" b="b" t="t" l="l"/>
              <a:pathLst>
                <a:path h="1991632" w="8077890">
                  <a:moveTo>
                    <a:pt x="0" y="0"/>
                  </a:moveTo>
                  <a:lnTo>
                    <a:pt x="8077890" y="0"/>
                  </a:lnTo>
                  <a:lnTo>
                    <a:pt x="8077890" y="1991633"/>
                  </a:lnTo>
                  <a:lnTo>
                    <a:pt x="0" y="1991633"/>
                  </a:lnTo>
                  <a:close/>
                </a:path>
              </a:pathLst>
            </a:custGeom>
            <a:solidFill>
              <a:srgbClr val="344846"/>
            </a:solidFill>
          </p:spPr>
        </p:sp>
        <p:sp>
          <p:nvSpPr>
            <p:cNvPr name="Freeform 20" id="20"/>
            <p:cNvSpPr/>
            <p:nvPr/>
          </p:nvSpPr>
          <p:spPr>
            <a:xfrm flipH="false" flipV="false" rot="0">
              <a:off x="0" y="0"/>
              <a:ext cx="8097347" cy="2056433"/>
            </a:xfrm>
            <a:custGeom>
              <a:avLst/>
              <a:gdLst/>
              <a:ahLst/>
              <a:cxnLst/>
              <a:rect r="r" b="b" t="t" l="l"/>
              <a:pathLst>
                <a:path h="2056433" w="8097347">
                  <a:moveTo>
                    <a:pt x="9724" y="0"/>
                  </a:moveTo>
                  <a:lnTo>
                    <a:pt x="8087614" y="0"/>
                  </a:lnTo>
                  <a:cubicBezTo>
                    <a:pt x="8092963" y="0"/>
                    <a:pt x="8097347" y="14592"/>
                    <a:pt x="8097347" y="32426"/>
                  </a:cubicBezTo>
                  <a:lnTo>
                    <a:pt x="8097347" y="2024059"/>
                  </a:lnTo>
                  <a:cubicBezTo>
                    <a:pt x="8097347" y="2041893"/>
                    <a:pt x="8092963" y="2056433"/>
                    <a:pt x="8087614" y="2056433"/>
                  </a:cubicBezTo>
                  <a:lnTo>
                    <a:pt x="9724" y="2056433"/>
                  </a:lnTo>
                  <a:cubicBezTo>
                    <a:pt x="4376" y="2056433"/>
                    <a:pt x="0" y="2041893"/>
                    <a:pt x="0" y="2024059"/>
                  </a:cubicBezTo>
                  <a:lnTo>
                    <a:pt x="0" y="32426"/>
                  </a:lnTo>
                  <a:cubicBezTo>
                    <a:pt x="0" y="14592"/>
                    <a:pt x="4376" y="0"/>
                    <a:pt x="9724" y="0"/>
                  </a:cubicBezTo>
                  <a:moveTo>
                    <a:pt x="9724" y="64853"/>
                  </a:moveTo>
                  <a:lnTo>
                    <a:pt x="9724" y="32426"/>
                  </a:lnTo>
                  <a:lnTo>
                    <a:pt x="19449" y="32426"/>
                  </a:lnTo>
                  <a:lnTo>
                    <a:pt x="19449" y="2024059"/>
                  </a:lnTo>
                  <a:lnTo>
                    <a:pt x="9724" y="2024059"/>
                  </a:lnTo>
                  <a:lnTo>
                    <a:pt x="9724" y="1991632"/>
                  </a:lnTo>
                  <a:lnTo>
                    <a:pt x="8087614" y="1991632"/>
                  </a:lnTo>
                  <a:lnTo>
                    <a:pt x="8087614" y="2024059"/>
                  </a:lnTo>
                  <a:lnTo>
                    <a:pt x="8077890" y="2024059"/>
                  </a:lnTo>
                  <a:lnTo>
                    <a:pt x="8077890" y="32426"/>
                  </a:lnTo>
                  <a:lnTo>
                    <a:pt x="8087614" y="32426"/>
                  </a:lnTo>
                  <a:lnTo>
                    <a:pt x="8087614" y="64853"/>
                  </a:lnTo>
                  <a:lnTo>
                    <a:pt x="9724" y="64853"/>
                  </a:lnTo>
                  <a:close/>
                </a:path>
              </a:pathLst>
            </a:custGeom>
            <a:solidFill>
              <a:srgbClr val="344846"/>
            </a:solidFill>
          </p:spPr>
        </p:sp>
      </p:grpSp>
      <p:sp>
        <p:nvSpPr>
          <p:cNvPr name="AutoShape 21" id="21"/>
          <p:cNvSpPr/>
          <p:nvPr/>
        </p:nvSpPr>
        <p:spPr>
          <a:xfrm>
            <a:off x="14397220" y="4516882"/>
            <a:ext cx="1950126" cy="1450504"/>
          </a:xfrm>
          <a:prstGeom prst="line">
            <a:avLst/>
          </a:prstGeom>
          <a:ln cap="flat" w="19050">
            <a:solidFill>
              <a:srgbClr val="55B441"/>
            </a:solidFill>
            <a:prstDash val="solid"/>
            <a:headEnd type="none" len="sm" w="sm"/>
            <a:tailEnd type="none" len="sm" w="sm"/>
          </a:ln>
        </p:spPr>
      </p:sp>
      <p:sp>
        <p:nvSpPr>
          <p:cNvPr name="AutoShape 22" id="22"/>
          <p:cNvSpPr/>
          <p:nvPr/>
        </p:nvSpPr>
        <p:spPr>
          <a:xfrm flipH="true">
            <a:off x="12854500" y="4516882"/>
            <a:ext cx="1542720" cy="1450504"/>
          </a:xfrm>
          <a:prstGeom prst="line">
            <a:avLst/>
          </a:prstGeom>
          <a:ln cap="flat" w="19050">
            <a:solidFill>
              <a:srgbClr val="55B441"/>
            </a:solidFill>
            <a:prstDash val="solid"/>
            <a:headEnd type="none" len="sm" w="sm"/>
            <a:tailEnd type="none" len="sm" w="sm"/>
          </a:ln>
        </p:spPr>
      </p:sp>
      <p:sp>
        <p:nvSpPr>
          <p:cNvPr name="AutoShape 23" id="23"/>
          <p:cNvSpPr/>
          <p:nvPr/>
        </p:nvSpPr>
        <p:spPr>
          <a:xfrm>
            <a:off x="12854500" y="6738644"/>
            <a:ext cx="0" cy="1121364"/>
          </a:xfrm>
          <a:prstGeom prst="line">
            <a:avLst/>
          </a:prstGeom>
          <a:ln cap="flat" w="19050">
            <a:solidFill>
              <a:srgbClr val="55B441"/>
            </a:solidFill>
            <a:prstDash val="solid"/>
            <a:headEnd type="none" len="sm" w="sm"/>
            <a:tailEnd type="none" len="sm" w="sm"/>
          </a:ln>
        </p:spPr>
      </p:sp>
      <p:sp>
        <p:nvSpPr>
          <p:cNvPr name="TextBox 24" id="24"/>
          <p:cNvSpPr txBox="true"/>
          <p:nvPr/>
        </p:nvSpPr>
        <p:spPr>
          <a:xfrm rot="0">
            <a:off x="13185119" y="4129885"/>
            <a:ext cx="2424202" cy="212928"/>
          </a:xfrm>
          <a:prstGeom prst="rect">
            <a:avLst/>
          </a:prstGeom>
        </p:spPr>
        <p:txBody>
          <a:bodyPr anchor="t" rtlCol="false" tIns="0" lIns="0" bIns="0" rIns="0">
            <a:spAutoFit/>
          </a:bodyPr>
          <a:lstStyle/>
          <a:p>
            <a:pPr algn="ctr">
              <a:lnSpc>
                <a:spcPts val="1707"/>
              </a:lnSpc>
            </a:pPr>
            <a:r>
              <a:rPr lang="en-US" b="true" sz="1422">
                <a:solidFill>
                  <a:srgbClr val="FFFFFF"/>
                </a:solidFill>
                <a:latin typeface="Lato Bold"/>
                <a:ea typeface="Lato Bold"/>
                <a:cs typeface="Lato Bold"/>
                <a:sym typeface="Lato Bold"/>
              </a:rPr>
              <a:t>DIRECTIVOS</a:t>
            </a:r>
          </a:p>
        </p:txBody>
      </p:sp>
      <p:sp>
        <p:nvSpPr>
          <p:cNvPr name="TextBox 25" id="25"/>
          <p:cNvSpPr txBox="true"/>
          <p:nvPr/>
        </p:nvSpPr>
        <p:spPr>
          <a:xfrm rot="0">
            <a:off x="11642399" y="6150566"/>
            <a:ext cx="2424202" cy="425856"/>
          </a:xfrm>
          <a:prstGeom prst="rect">
            <a:avLst/>
          </a:prstGeom>
        </p:spPr>
        <p:txBody>
          <a:bodyPr anchor="t" rtlCol="false" tIns="0" lIns="0" bIns="0" rIns="0">
            <a:spAutoFit/>
          </a:bodyPr>
          <a:lstStyle/>
          <a:p>
            <a:pPr algn="ctr">
              <a:lnSpc>
                <a:spcPts val="1707"/>
              </a:lnSpc>
            </a:pPr>
            <a:r>
              <a:rPr lang="en-US" sz="1422" b="true">
                <a:solidFill>
                  <a:srgbClr val="FFFFFF"/>
                </a:solidFill>
                <a:latin typeface="Lato Bold"/>
                <a:ea typeface="Lato Bold"/>
                <a:cs typeface="Lato Bold"/>
                <a:sym typeface="Lato Bold"/>
              </a:rPr>
              <a:t>COORDINADORES</a:t>
            </a:r>
          </a:p>
          <a:p>
            <a:pPr algn="ctr">
              <a:lnSpc>
                <a:spcPts val="1707"/>
              </a:lnSpc>
            </a:pPr>
            <a:r>
              <a:rPr lang="en-US" b="true" sz="1422">
                <a:solidFill>
                  <a:srgbClr val="FFFFFF"/>
                </a:solidFill>
                <a:latin typeface="Lato Bold"/>
                <a:ea typeface="Lato Bold"/>
                <a:cs typeface="Lato Bold"/>
                <a:sym typeface="Lato Bold"/>
              </a:rPr>
              <a:t>PROYECTO</a:t>
            </a:r>
          </a:p>
        </p:txBody>
      </p:sp>
      <p:sp>
        <p:nvSpPr>
          <p:cNvPr name="TextBox 26" id="26"/>
          <p:cNvSpPr txBox="true"/>
          <p:nvPr/>
        </p:nvSpPr>
        <p:spPr>
          <a:xfrm rot="0">
            <a:off x="15135245" y="6150566"/>
            <a:ext cx="2424202" cy="425856"/>
          </a:xfrm>
          <a:prstGeom prst="rect">
            <a:avLst/>
          </a:prstGeom>
        </p:spPr>
        <p:txBody>
          <a:bodyPr anchor="t" rtlCol="false" tIns="0" lIns="0" bIns="0" rIns="0">
            <a:spAutoFit/>
          </a:bodyPr>
          <a:lstStyle/>
          <a:p>
            <a:pPr algn="ctr">
              <a:lnSpc>
                <a:spcPts val="1707"/>
              </a:lnSpc>
            </a:pPr>
            <a:r>
              <a:rPr lang="en-US" b="true" sz="1422">
                <a:solidFill>
                  <a:srgbClr val="FFFFFF"/>
                </a:solidFill>
                <a:latin typeface="Lato Bold"/>
                <a:ea typeface="Lato Bold"/>
                <a:cs typeface="Lato Bold"/>
                <a:sym typeface="Lato Bold"/>
              </a:rPr>
              <a:t>PERSONAL ADMINISTRATIVO</a:t>
            </a:r>
          </a:p>
        </p:txBody>
      </p:sp>
      <p:sp>
        <p:nvSpPr>
          <p:cNvPr name="TextBox 27" id="27"/>
          <p:cNvSpPr txBox="true"/>
          <p:nvPr/>
        </p:nvSpPr>
        <p:spPr>
          <a:xfrm rot="0">
            <a:off x="11642399" y="8071762"/>
            <a:ext cx="2424202" cy="368116"/>
          </a:xfrm>
          <a:prstGeom prst="rect">
            <a:avLst/>
          </a:prstGeom>
        </p:spPr>
        <p:txBody>
          <a:bodyPr anchor="t" rtlCol="false" tIns="0" lIns="0" bIns="0" rIns="0">
            <a:spAutoFit/>
          </a:bodyPr>
          <a:lstStyle/>
          <a:p>
            <a:pPr algn="ctr">
              <a:lnSpc>
                <a:spcPts val="1479"/>
              </a:lnSpc>
            </a:pPr>
            <a:r>
              <a:rPr lang="en-US" sz="1422" b="true">
                <a:solidFill>
                  <a:srgbClr val="FFFFFF"/>
                </a:solidFill>
                <a:latin typeface="Lato Bold"/>
                <a:ea typeface="Lato Bold"/>
                <a:cs typeface="Lato Bold"/>
                <a:sym typeface="Lato Bold"/>
              </a:rPr>
              <a:t>TÉCNICOS DE</a:t>
            </a:r>
          </a:p>
          <a:p>
            <a:pPr algn="ctr">
              <a:lnSpc>
                <a:spcPts val="1479"/>
              </a:lnSpc>
            </a:pPr>
            <a:r>
              <a:rPr lang="en-US" b="true" sz="1422">
                <a:solidFill>
                  <a:srgbClr val="FFFFFF"/>
                </a:solidFill>
                <a:latin typeface="Lato Bold"/>
                <a:ea typeface="Lato Bold"/>
                <a:cs typeface="Lato Bold"/>
                <a:sym typeface="Lato Bold"/>
              </a:rPr>
              <a:t> CAMPO</a:t>
            </a:r>
          </a:p>
        </p:txBody>
      </p:sp>
      <p:sp>
        <p:nvSpPr>
          <p:cNvPr name="TextBox 28" id="28"/>
          <p:cNvSpPr txBox="true"/>
          <p:nvPr/>
        </p:nvSpPr>
        <p:spPr>
          <a:xfrm rot="0">
            <a:off x="9669071" y="3979656"/>
            <a:ext cx="1250925" cy="414625"/>
          </a:xfrm>
          <a:prstGeom prst="rect">
            <a:avLst/>
          </a:prstGeom>
        </p:spPr>
        <p:txBody>
          <a:bodyPr anchor="t" rtlCol="false" tIns="0" lIns="0" bIns="0" rIns="0">
            <a:spAutoFit/>
          </a:bodyPr>
          <a:lstStyle/>
          <a:p>
            <a:pPr algn="l">
              <a:lnSpc>
                <a:spcPts val="3396"/>
              </a:lnSpc>
            </a:pPr>
            <a:r>
              <a:rPr lang="en-US" sz="2426" b="true">
                <a:solidFill>
                  <a:srgbClr val="000000"/>
                </a:solidFill>
                <a:latin typeface="Lato Bold"/>
                <a:ea typeface="Lato Bold"/>
                <a:cs typeface="Lato Bold"/>
                <a:sym typeface="Lato Bold"/>
              </a:rPr>
              <a:t>Nivel 1</a:t>
            </a:r>
          </a:p>
        </p:txBody>
      </p:sp>
      <p:sp>
        <p:nvSpPr>
          <p:cNvPr name="TextBox 29" id="29"/>
          <p:cNvSpPr txBox="true"/>
          <p:nvPr/>
        </p:nvSpPr>
        <p:spPr>
          <a:xfrm rot="0">
            <a:off x="9607323" y="6102941"/>
            <a:ext cx="1233134" cy="414625"/>
          </a:xfrm>
          <a:prstGeom prst="rect">
            <a:avLst/>
          </a:prstGeom>
        </p:spPr>
        <p:txBody>
          <a:bodyPr anchor="t" rtlCol="false" tIns="0" lIns="0" bIns="0" rIns="0">
            <a:spAutoFit/>
          </a:bodyPr>
          <a:lstStyle/>
          <a:p>
            <a:pPr algn="l">
              <a:lnSpc>
                <a:spcPts val="3396"/>
              </a:lnSpc>
            </a:pPr>
            <a:r>
              <a:rPr lang="en-US" sz="2426" b="true">
                <a:solidFill>
                  <a:srgbClr val="000000"/>
                </a:solidFill>
                <a:latin typeface="Lato Bold"/>
                <a:ea typeface="Lato Bold"/>
                <a:cs typeface="Lato Bold"/>
                <a:sym typeface="Lato Bold"/>
              </a:rPr>
              <a:t>Nivel 2</a:t>
            </a:r>
          </a:p>
        </p:txBody>
      </p:sp>
      <p:sp>
        <p:nvSpPr>
          <p:cNvPr name="TextBox 30" id="30"/>
          <p:cNvSpPr txBox="true"/>
          <p:nvPr/>
        </p:nvSpPr>
        <p:spPr>
          <a:xfrm rot="0">
            <a:off x="9607323" y="8020673"/>
            <a:ext cx="1203300" cy="414625"/>
          </a:xfrm>
          <a:prstGeom prst="rect">
            <a:avLst/>
          </a:prstGeom>
        </p:spPr>
        <p:txBody>
          <a:bodyPr anchor="t" rtlCol="false" tIns="0" lIns="0" bIns="0" rIns="0">
            <a:spAutoFit/>
          </a:bodyPr>
          <a:lstStyle/>
          <a:p>
            <a:pPr algn="l">
              <a:lnSpc>
                <a:spcPts val="3396"/>
              </a:lnSpc>
            </a:pPr>
            <a:r>
              <a:rPr lang="en-US" sz="2426" b="true">
                <a:solidFill>
                  <a:srgbClr val="000000"/>
                </a:solidFill>
                <a:latin typeface="Lato Bold"/>
                <a:ea typeface="Lato Bold"/>
                <a:cs typeface="Lato Bold"/>
                <a:sym typeface="Lato Bold"/>
              </a:rPr>
              <a:t>Nivel 3 </a:t>
            </a:r>
          </a:p>
        </p:txBody>
      </p:sp>
      <p:sp>
        <p:nvSpPr>
          <p:cNvPr name="AutoShape 31" id="31"/>
          <p:cNvSpPr/>
          <p:nvPr/>
        </p:nvSpPr>
        <p:spPr>
          <a:xfrm>
            <a:off x="9132800" y="1536573"/>
            <a:ext cx="0" cy="8750427"/>
          </a:xfrm>
          <a:prstGeom prst="line">
            <a:avLst/>
          </a:prstGeom>
          <a:ln cap="flat" w="95250">
            <a:solidFill>
              <a:srgbClr val="55B441"/>
            </a:solidFill>
            <a:prstDash val="sysDash"/>
            <a:headEnd type="none" len="sm" w="sm"/>
            <a:tailEnd type="none" len="sm" w="sm"/>
          </a:ln>
        </p:spPr>
      </p:sp>
      <p:sp>
        <p:nvSpPr>
          <p:cNvPr name="TextBox 32" id="32"/>
          <p:cNvSpPr txBox="true"/>
          <p:nvPr/>
        </p:nvSpPr>
        <p:spPr>
          <a:xfrm rot="0">
            <a:off x="14540063" y="4670408"/>
            <a:ext cx="2674812" cy="855012"/>
          </a:xfrm>
          <a:prstGeom prst="rect">
            <a:avLst/>
          </a:prstGeom>
        </p:spPr>
        <p:txBody>
          <a:bodyPr anchor="t" rtlCol="false" tIns="0" lIns="0" bIns="0" rIns="0">
            <a:spAutoFit/>
          </a:bodyPr>
          <a:lstStyle/>
          <a:p>
            <a:pPr algn="l" marL="261907" indent="-130954" lvl="1">
              <a:lnSpc>
                <a:spcPts val="1698"/>
              </a:lnSpc>
              <a:buFont typeface="Arial"/>
              <a:buChar char="•"/>
            </a:pPr>
            <a:r>
              <a:rPr lang="en-US" b="true" sz="1213">
                <a:solidFill>
                  <a:srgbClr val="000000"/>
                </a:solidFill>
                <a:latin typeface="Lato Bold"/>
                <a:ea typeface="Lato Bold"/>
                <a:cs typeface="Lato Bold"/>
                <a:sym typeface="Lato Bold"/>
              </a:rPr>
              <a:t>Delmy Poma (Presidenta)</a:t>
            </a:r>
          </a:p>
          <a:p>
            <a:pPr algn="l" marL="261907" indent="-130954" lvl="1">
              <a:lnSpc>
                <a:spcPts val="1698"/>
              </a:lnSpc>
              <a:buFont typeface="Arial"/>
              <a:buChar char="•"/>
            </a:pPr>
            <a:r>
              <a:rPr lang="en-US" b="true" sz="1213">
                <a:solidFill>
                  <a:srgbClr val="000000"/>
                </a:solidFill>
                <a:latin typeface="Lato Bold"/>
                <a:ea typeface="Lato Bold"/>
                <a:cs typeface="Lato Bold"/>
                <a:sym typeface="Lato Bold"/>
              </a:rPr>
              <a:t>Milagros Aguilar (Vicepresidenta)</a:t>
            </a:r>
          </a:p>
          <a:p>
            <a:pPr algn="l" marL="261907" indent="-130954" lvl="1">
              <a:lnSpc>
                <a:spcPts val="1698"/>
              </a:lnSpc>
              <a:buFont typeface="Arial"/>
              <a:buChar char="•"/>
            </a:pPr>
            <a:r>
              <a:rPr lang="en-US" b="true" sz="1213">
                <a:solidFill>
                  <a:srgbClr val="000000"/>
                </a:solidFill>
                <a:latin typeface="Lato Bold"/>
                <a:ea typeface="Lato Bold"/>
                <a:cs typeface="Lato Bold"/>
                <a:sym typeface="Lato Bold"/>
              </a:rPr>
              <a:t>Rodolfo Marquina </a:t>
            </a:r>
          </a:p>
          <a:p>
            <a:pPr algn="l" marL="261907" indent="-130954" lvl="1">
              <a:lnSpc>
                <a:spcPts val="1698"/>
              </a:lnSpc>
              <a:buFont typeface="Arial"/>
              <a:buChar char="•"/>
            </a:pPr>
            <a:r>
              <a:rPr lang="en-US" b="true" sz="1213">
                <a:solidFill>
                  <a:srgbClr val="000000"/>
                </a:solidFill>
                <a:latin typeface="Lato Bold"/>
                <a:ea typeface="Lato Bold"/>
                <a:cs typeface="Lato Bold"/>
                <a:sym typeface="Lato Bold"/>
              </a:rPr>
              <a:t>Carolina Cauna</a:t>
            </a:r>
          </a:p>
        </p:txBody>
      </p:sp>
      <p:sp>
        <p:nvSpPr>
          <p:cNvPr name="TextBox 33" id="33"/>
          <p:cNvSpPr txBox="true"/>
          <p:nvPr/>
        </p:nvSpPr>
        <p:spPr>
          <a:xfrm rot="0">
            <a:off x="12009333" y="2756081"/>
            <a:ext cx="4775774" cy="561975"/>
          </a:xfrm>
          <a:prstGeom prst="rect">
            <a:avLst/>
          </a:prstGeom>
        </p:spPr>
        <p:txBody>
          <a:bodyPr anchor="t" rtlCol="false" tIns="0" lIns="0" bIns="0" rIns="0">
            <a:spAutoFit/>
          </a:bodyPr>
          <a:lstStyle/>
          <a:p>
            <a:pPr algn="ctr">
              <a:lnSpc>
                <a:spcPts val="4439"/>
              </a:lnSpc>
            </a:pPr>
            <a:r>
              <a:rPr lang="en-US" sz="3699">
                <a:solidFill>
                  <a:srgbClr val="009600"/>
                </a:solidFill>
                <a:latin typeface="Candal"/>
                <a:ea typeface="Candal"/>
                <a:cs typeface="Candal"/>
                <a:sym typeface="Candal"/>
              </a:rPr>
              <a:t>NIVELES</a:t>
            </a:r>
          </a:p>
        </p:txBody>
      </p:sp>
      <p:sp>
        <p:nvSpPr>
          <p:cNvPr name="TextBox 34" id="34"/>
          <p:cNvSpPr txBox="true"/>
          <p:nvPr/>
        </p:nvSpPr>
        <p:spPr>
          <a:xfrm rot="0">
            <a:off x="14804626" y="6903367"/>
            <a:ext cx="2958524" cy="855012"/>
          </a:xfrm>
          <a:prstGeom prst="rect">
            <a:avLst/>
          </a:prstGeom>
        </p:spPr>
        <p:txBody>
          <a:bodyPr anchor="t" rtlCol="false" tIns="0" lIns="0" bIns="0" rIns="0">
            <a:spAutoFit/>
          </a:bodyPr>
          <a:lstStyle/>
          <a:p>
            <a:pPr algn="l" marL="261907" indent="-130954" lvl="1">
              <a:lnSpc>
                <a:spcPts val="1698"/>
              </a:lnSpc>
              <a:buFont typeface="Arial"/>
              <a:buChar char="•"/>
            </a:pPr>
            <a:r>
              <a:rPr lang="en-US" b="true" sz="1213">
                <a:solidFill>
                  <a:srgbClr val="000000"/>
                </a:solidFill>
                <a:latin typeface="Lato Bold"/>
                <a:ea typeface="Lato Bold"/>
                <a:cs typeface="Lato Bold"/>
                <a:sym typeface="Lato Bold"/>
              </a:rPr>
              <a:t>Unidad de Incidencia y Comunicación</a:t>
            </a:r>
          </a:p>
          <a:p>
            <a:pPr algn="l" marL="261907" indent="-130954" lvl="1">
              <a:lnSpc>
                <a:spcPts val="1698"/>
              </a:lnSpc>
              <a:buFont typeface="Arial"/>
              <a:buChar char="•"/>
            </a:pPr>
            <a:r>
              <a:rPr lang="en-US" b="true" sz="1213">
                <a:solidFill>
                  <a:srgbClr val="000000"/>
                </a:solidFill>
                <a:latin typeface="Lato Bold"/>
                <a:ea typeface="Lato Bold"/>
                <a:cs typeface="Lato Bold"/>
                <a:sym typeface="Lato Bold"/>
              </a:rPr>
              <a:t>Unidad de Planificación</a:t>
            </a:r>
          </a:p>
          <a:p>
            <a:pPr algn="l" marL="261907" indent="-130954" lvl="1">
              <a:lnSpc>
                <a:spcPts val="1698"/>
              </a:lnSpc>
              <a:buFont typeface="Arial"/>
              <a:buChar char="•"/>
            </a:pPr>
            <a:r>
              <a:rPr lang="en-US" b="true" sz="1213">
                <a:solidFill>
                  <a:srgbClr val="000000"/>
                </a:solidFill>
                <a:latin typeface="Lato Bold"/>
                <a:ea typeface="Lato Bold"/>
                <a:cs typeface="Lato Bold"/>
                <a:sym typeface="Lato Bold"/>
              </a:rPr>
              <a:t>Unidad de Administración</a:t>
            </a:r>
          </a:p>
          <a:p>
            <a:pPr algn="l">
              <a:lnSpc>
                <a:spcPts val="1698"/>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DAFzZQQgca0</dc:identifier>
  <dcterms:modified xsi:type="dcterms:W3CDTF">2011-08-01T06:04:30Z</dcterms:modified>
  <cp:revision>1</cp:revision>
  <dc:title>Entregable Descosur .pptx</dc:title>
</cp:coreProperties>
</file>